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2" r:id="rId3"/>
    <p:sldId id="313" r:id="rId4"/>
    <p:sldId id="314" r:id="rId5"/>
    <p:sldId id="274" r:id="rId6"/>
    <p:sldId id="302" r:id="rId7"/>
    <p:sldId id="316" r:id="rId8"/>
    <p:sldId id="312" r:id="rId9"/>
    <p:sldId id="330" r:id="rId10"/>
    <p:sldId id="322" r:id="rId11"/>
    <p:sldId id="327" r:id="rId12"/>
    <p:sldId id="315" r:id="rId13"/>
    <p:sldId id="317" r:id="rId14"/>
    <p:sldId id="300" r:id="rId15"/>
    <p:sldId id="318" r:id="rId16"/>
    <p:sldId id="308" r:id="rId17"/>
    <p:sldId id="261" r:id="rId18"/>
    <p:sldId id="319" r:id="rId19"/>
    <p:sldId id="320" r:id="rId20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10" autoAdjust="0"/>
    <p:restoredTop sz="94713" autoAdjust="0"/>
  </p:normalViewPr>
  <p:slideViewPr>
    <p:cSldViewPr>
      <p:cViewPr varScale="1">
        <p:scale>
          <a:sx n="54" d="100"/>
          <a:sy n="54" d="100"/>
        </p:scale>
        <p:origin x="-96" y="-87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28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Жилые дома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1.209364173452914E-3"/>
                  <c:y val="-6.5126056825845574E-2"/>
                </c:manualLayout>
              </c:layout>
              <c:showVal val="1"/>
            </c:dLbl>
            <c:dLbl>
              <c:idx val="1"/>
              <c:layout>
                <c:manualLayout>
                  <c:x val="3.6280925203587429E-3"/>
                  <c:y val="-6.864638422183719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7.3926875315824578E-2"/>
                </c:manualLayout>
              </c:layout>
              <c:showVal val="1"/>
            </c:dLbl>
            <c:dLbl>
              <c:idx val="3"/>
              <c:layout>
                <c:manualLayout>
                  <c:x val="1.209364173452914E-3"/>
                  <c:y val="-7.9207366409812074E-2"/>
                </c:manualLayout>
              </c:layout>
              <c:showVal val="1"/>
            </c:dLbl>
            <c:dLbl>
              <c:idx val="4"/>
              <c:layout>
                <c:manualLayout>
                  <c:x val="-2.4187283469058289E-3"/>
                  <c:y val="-8.2727693805803776E-2"/>
                </c:manualLayout>
              </c:layout>
              <c:showVal val="1"/>
            </c:dLbl>
            <c:dLbl>
              <c:idx val="5"/>
              <c:layout>
                <c:manualLayout>
                  <c:x val="-7.2561850407175752E-3"/>
                  <c:y val="-8.8008184899791328E-2"/>
                </c:manualLayout>
              </c:layout>
              <c:showVal val="1"/>
            </c:dLbl>
            <c:dLbl>
              <c:idx val="6"/>
              <c:layout>
                <c:manualLayout>
                  <c:x val="1.209364173452914E-3"/>
                  <c:y val="-0.12321145885970768"/>
                </c:manualLayout>
              </c:layout>
              <c:showVal val="1"/>
            </c:dLbl>
            <c:dLbl>
              <c:idx val="7"/>
              <c:layout>
                <c:manualLayout>
                  <c:x val="-1.209364173452914E-3"/>
                  <c:y val="-0.17777653349757841"/>
                </c:manualLayout>
              </c:layout>
              <c:showVal val="1"/>
            </c:dLbl>
            <c:spPr>
              <a:solidFill>
                <a:srgbClr val="5C92B5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>
                  <a:defRPr sz="2400" b="1" i="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2020-2024</c:v>
                </c:pt>
                <c:pt idx="7">
                  <c:v>2025-2029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501</c:v>
                </c:pt>
                <c:pt idx="1">
                  <c:v>509</c:v>
                </c:pt>
                <c:pt idx="2">
                  <c:v>517</c:v>
                </c:pt>
                <c:pt idx="3">
                  <c:v>525</c:v>
                </c:pt>
                <c:pt idx="4">
                  <c:v>532</c:v>
                </c:pt>
                <c:pt idx="5">
                  <c:v>540</c:v>
                </c:pt>
                <c:pt idx="6">
                  <c:v>575</c:v>
                </c:pt>
                <c:pt idx="7">
                  <c:v>609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Общественные здания</c:v>
                </c:pt>
              </c:strCache>
            </c:strRef>
          </c:tx>
          <c:dLbls>
            <c:dLbl>
              <c:idx val="0"/>
              <c:layout>
                <c:manualLayout>
                  <c:x val="4.2327746070851983E-2"/>
                  <c:y val="-0.10384965818175367"/>
                </c:manualLayout>
              </c:layout>
              <c:showVal val="1"/>
            </c:dLbl>
            <c:dLbl>
              <c:idx val="1"/>
              <c:layout>
                <c:manualLayout>
                  <c:x val="2.4187283469058285E-3"/>
                  <c:y val="-0.10208949448375784"/>
                </c:manualLayout>
              </c:layout>
              <c:showVal val="1"/>
            </c:dLbl>
            <c:dLbl>
              <c:idx val="2"/>
              <c:layout>
                <c:manualLayout>
                  <c:x val="1.2093641734529139E-2"/>
                  <c:y val="-0.10913014927574123"/>
                </c:manualLayout>
              </c:layout>
              <c:showVal val="1"/>
            </c:dLbl>
            <c:dLbl>
              <c:idx val="3"/>
              <c:layout>
                <c:manualLayout>
                  <c:x val="-4.8374566938116604E-3"/>
                  <c:y val="-9.5048839691774564E-2"/>
                </c:manualLayout>
              </c:layout>
              <c:showVal val="1"/>
            </c:dLbl>
            <c:dLbl>
              <c:idx val="4"/>
              <c:layout>
                <c:manualLayout>
                  <c:x val="1.209364173452914E-3"/>
                  <c:y val="-9.8569167087766363E-2"/>
                </c:manualLayout>
              </c:layout>
              <c:showVal val="1"/>
            </c:dLbl>
            <c:dLbl>
              <c:idx val="5"/>
              <c:layout>
                <c:manualLayout>
                  <c:x val="-2.0559286174224936E-2"/>
                  <c:y val="-0.10913014927574123"/>
                </c:manualLayout>
              </c:layout>
              <c:showVal val="1"/>
            </c:dLbl>
            <c:dLbl>
              <c:idx val="6"/>
              <c:layout>
                <c:manualLayout>
                  <c:x val="-2.1768555122152429E-2"/>
                  <c:y val="-0.11617080406772448"/>
                </c:manualLayout>
              </c:layout>
              <c:showVal val="1"/>
            </c:dLbl>
            <c:dLbl>
              <c:idx val="7"/>
              <c:layout>
                <c:manualLayout>
                  <c:x val="-3.2652832683228716E-2"/>
                  <c:y val="-0.11617080406772448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i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2020-2024</c:v>
                </c:pt>
                <c:pt idx="7">
                  <c:v>2025-2029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183</c:v>
                </c:pt>
                <c:pt idx="1">
                  <c:v>195</c:v>
                </c:pt>
                <c:pt idx="2">
                  <c:v>206</c:v>
                </c:pt>
                <c:pt idx="3">
                  <c:v>218</c:v>
                </c:pt>
                <c:pt idx="4">
                  <c:v>229</c:v>
                </c:pt>
                <c:pt idx="5">
                  <c:v>240</c:v>
                </c:pt>
                <c:pt idx="6">
                  <c:v>260</c:v>
                </c:pt>
                <c:pt idx="7">
                  <c:v>271</c:v>
                </c:pt>
              </c:numCache>
            </c:numRef>
          </c:val>
        </c:ser>
        <c:dLbls>
          <c:showVal val="1"/>
        </c:dLbls>
        <c:axId val="51531136"/>
        <c:axId val="51574272"/>
      </c:areaChart>
      <c:catAx>
        <c:axId val="515311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200" baseline="0">
                <a:latin typeface="Times New Roman" pitchFamily="18" charset="0"/>
              </a:defRPr>
            </a:pPr>
            <a:endParaRPr lang="ru-RU"/>
          </a:p>
        </c:txPr>
        <c:crossAx val="51574272"/>
        <c:crosses val="autoZero"/>
        <c:auto val="1"/>
        <c:lblAlgn val="ctr"/>
        <c:lblOffset val="100"/>
      </c:catAx>
      <c:valAx>
        <c:axId val="5157427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2200" baseline="0">
                <a:latin typeface="Times New Roman" pitchFamily="18" charset="0"/>
              </a:defRPr>
            </a:pPr>
            <a:endParaRPr lang="ru-RU"/>
          </a:p>
        </c:txPr>
        <c:crossAx val="51531136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3741095740579626E-2"/>
          <c:y val="3.1653791796474449E-2"/>
          <c:w val="0.94300847940245802"/>
          <c:h val="0.819713078461669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Жилая</c:v>
                </c:pt>
              </c:strCache>
            </c:strRef>
          </c:tx>
          <c:dLbls>
            <c:txPr>
              <a:bodyPr/>
              <a:lstStyle/>
              <a:p>
                <a:pPr>
                  <a:defRPr sz="24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2019</c:v>
                </c:pt>
                <c:pt idx="2">
                  <c:v>2024</c:v>
                </c:pt>
                <c:pt idx="3">
                  <c:v>2029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37.116</c:v>
                </c:pt>
                <c:pt idx="1">
                  <c:v>39.066000000000003</c:v>
                </c:pt>
                <c:pt idx="2">
                  <c:v>40.806000000000004</c:v>
                </c:pt>
                <c:pt idx="3">
                  <c:v>42.506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Общественно-деловая</c:v>
                </c:pt>
              </c:strCache>
            </c:strRef>
          </c:tx>
          <c:spPr>
            <a:ln w="25400">
              <a:noFill/>
            </a:ln>
          </c:spPr>
          <c:dLbls>
            <c:txPr>
              <a:bodyPr/>
              <a:lstStyle/>
              <a:p>
                <a:pPr>
                  <a:defRPr sz="24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2019</c:v>
                </c:pt>
                <c:pt idx="2">
                  <c:v>2024</c:v>
                </c:pt>
                <c:pt idx="3">
                  <c:v>2029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10.891</c:v>
                </c:pt>
                <c:pt idx="1">
                  <c:v>13.741</c:v>
                </c:pt>
                <c:pt idx="2">
                  <c:v>14.741</c:v>
                </c:pt>
                <c:pt idx="3">
                  <c:v>15.281000000000001</c:v>
                </c:pt>
              </c:numCache>
            </c:numRef>
          </c:val>
        </c:ser>
        <c:dLbls>
          <c:showVal val="1"/>
        </c:dLbls>
        <c:gapWidth val="75"/>
        <c:axId val="80684544"/>
        <c:axId val="80686080"/>
      </c:barChart>
      <c:catAx>
        <c:axId val="80684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686080"/>
        <c:crosses val="autoZero"/>
        <c:auto val="1"/>
        <c:lblAlgn val="ctr"/>
        <c:lblOffset val="100"/>
      </c:catAx>
      <c:valAx>
        <c:axId val="80686080"/>
        <c:scaling>
          <c:orientation val="minMax"/>
          <c:max val="5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8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6845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Присоединенная нагрузка</c:v>
                </c:pt>
              </c:strCache>
            </c:strRef>
          </c:tx>
          <c:dLbls>
            <c:dLbl>
              <c:idx val="0"/>
              <c:layout>
                <c:manualLayout>
                  <c:x val="1.1042020714135306E-3"/>
                  <c:y val="-0.33862196856681592"/>
                </c:manualLayout>
              </c:layout>
              <c:showVal val="1"/>
            </c:dLbl>
            <c:dLbl>
              <c:idx val="1"/>
              <c:layout>
                <c:manualLayout>
                  <c:x val="1.1042020714135319E-3"/>
                  <c:y val="-2.70897574853452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.0</a:t>
                    </a:r>
                    <a:r>
                      <a:rPr lang="ru-RU" dirty="0" smtClean="0"/>
                      <a:t>66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042020714135709E-3"/>
                  <c:y val="7.111061339903133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523798858550671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3703537799677113E-2"/>
                </c:manualLayout>
              </c:layout>
              <c:showVal val="1"/>
            </c:dLbl>
            <c:dLbl>
              <c:idx val="5"/>
              <c:layout>
                <c:manualLayout>
                  <c:x val="8.0973883153117631E-17"/>
                  <c:y val="2.7089757485345277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1.3544878742672638E-2"/>
                </c:manualLayout>
              </c:layout>
              <c:showVal val="1"/>
            </c:dLbl>
            <c:dLbl>
              <c:idx val="7"/>
              <c:layout>
                <c:manualLayout>
                  <c:x val="5.5210103570676496E-3"/>
                  <c:y val="1.3544878742672638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Котельная МКР-1</c:v>
                </c:pt>
                <c:pt idx="1">
                  <c:v>Котельная МКР-3</c:v>
                </c:pt>
                <c:pt idx="2">
                  <c:v>Котельная МКР-4</c:v>
                </c:pt>
                <c:pt idx="3">
                  <c:v>Котельная Бани</c:v>
                </c:pt>
                <c:pt idx="4">
                  <c:v>Котельная ДРСУ</c:v>
                </c:pt>
                <c:pt idx="5">
                  <c:v>Котельная ДДИ</c:v>
                </c:pt>
                <c:pt idx="6">
                  <c:v>Котельная на ул. Цветкова</c:v>
                </c:pt>
                <c:pt idx="7">
                  <c:v>Котельная на ул. Заозерная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49.132000000000012</c:v>
                </c:pt>
                <c:pt idx="1">
                  <c:v>7.0549999999999971</c:v>
                </c:pt>
                <c:pt idx="2">
                  <c:v>9.3330000000000002</c:v>
                </c:pt>
                <c:pt idx="3">
                  <c:v>0.45600000000000002</c:v>
                </c:pt>
                <c:pt idx="4">
                  <c:v>0.23200000000000001</c:v>
                </c:pt>
                <c:pt idx="5">
                  <c:v>0.89900000000000002</c:v>
                </c:pt>
                <c:pt idx="6">
                  <c:v>8.3000000000000046E-2</c:v>
                </c:pt>
                <c:pt idx="7">
                  <c:v>0.21500000000000008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18524354785168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353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1851768899838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0.</a:t>
                    </a:r>
                    <a:r>
                      <a:rPr lang="ru-RU" dirty="0" smtClean="0"/>
                      <a:t>203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3.38621968566815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376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4.74070755993542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0.04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3.2169087013847505E-2"/>
                </c:manualLayout>
              </c:layout>
              <c:showVal val="1"/>
            </c:dLbl>
            <c:dLbl>
              <c:idx val="5"/>
              <c:layout>
                <c:manualLayout>
                  <c:x val="8.0973883153117755E-17"/>
                  <c:y val="-3.72484165423497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</a:t>
                    </a:r>
                    <a:r>
                      <a:rPr lang="ru-RU" dirty="0" smtClean="0"/>
                      <a:t>091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"/>
                  <c:y val="-3.04759771710134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0.41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0"/>
                  <c:y val="-4.0634636228017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1.39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Котельная МКР-1</c:v>
                </c:pt>
                <c:pt idx="1">
                  <c:v>Котельная МКР-3</c:v>
                </c:pt>
                <c:pt idx="2">
                  <c:v>Котельная МКР-4</c:v>
                </c:pt>
                <c:pt idx="3">
                  <c:v>Котельная Бани</c:v>
                </c:pt>
                <c:pt idx="4">
                  <c:v>Котельная ДРСУ</c:v>
                </c:pt>
                <c:pt idx="5">
                  <c:v>Котельная ДДИ</c:v>
                </c:pt>
                <c:pt idx="6">
                  <c:v>Котельная на ул. Цветкова</c:v>
                </c:pt>
                <c:pt idx="7">
                  <c:v>Котельная на ул. Заозерная</c:v>
                </c:pt>
              </c:strCache>
            </c:strRef>
          </c:cat>
          <c:val>
            <c:numRef>
              <c:f>Лист1!$C$2:$C$9</c:f>
              <c:numCache>
                <c:formatCode>0.000</c:formatCode>
                <c:ptCount val="8"/>
                <c:pt idx="0">
                  <c:v>-4.1319999999999997</c:v>
                </c:pt>
                <c:pt idx="1">
                  <c:v>-0.15500000000000008</c:v>
                </c:pt>
                <c:pt idx="2">
                  <c:v>1.9670000000000001</c:v>
                </c:pt>
                <c:pt idx="3">
                  <c:v>4.3999999999999997E-2</c:v>
                </c:pt>
                <c:pt idx="4">
                  <c:v>1.321</c:v>
                </c:pt>
                <c:pt idx="5">
                  <c:v>2.1019999999999999</c:v>
                </c:pt>
                <c:pt idx="6">
                  <c:v>0.41700000000000015</c:v>
                </c:pt>
                <c:pt idx="7">
                  <c:v>1.3919999999999992</c:v>
                </c:pt>
              </c:numCache>
            </c:numRef>
          </c:val>
        </c:ser>
        <c:dLbls>
          <c:showVal val="1"/>
        </c:dLbls>
        <c:gapWidth val="75"/>
        <c:overlap val="100"/>
        <c:axId val="76658176"/>
        <c:axId val="76659712"/>
      </c:barChart>
      <c:catAx>
        <c:axId val="766581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659712"/>
        <c:crosses val="autoZero"/>
        <c:auto val="1"/>
        <c:lblAlgn val="ctr"/>
        <c:lblOffset val="100"/>
      </c:catAx>
      <c:valAx>
        <c:axId val="76659712"/>
        <c:scaling>
          <c:orientation val="minMax"/>
        </c:scaling>
        <c:axPos val="l"/>
        <c:numFmt formatCode="0.000" sourceLinked="1"/>
        <c:majorTickMark val="none"/>
        <c:tickLblPos val="nextTo"/>
        <c:txPr>
          <a:bodyPr/>
          <a:lstStyle/>
          <a:p>
            <a:pPr>
              <a:defRPr sz="18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65817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Присоединенная нагрузка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52</a:t>
                    </a:r>
                    <a:r>
                      <a:rPr lang="en-US" smtClean="0"/>
                      <a:t>.</a:t>
                    </a:r>
                    <a:r>
                      <a:rPr lang="ru-RU" smtClean="0"/>
                      <a:t>590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7.</a:t>
                    </a:r>
                    <a:r>
                      <a:rPr lang="ru-RU" smtClean="0"/>
                      <a:t>614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8.62992881056205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</a:t>
                    </a:r>
                    <a:r>
                      <a:rPr lang="ru-RU" dirty="0" smtClean="0"/>
                      <a:t>222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Котельная МКР-1</c:v>
                </c:pt>
                <c:pt idx="1">
                  <c:v>Котельная МКР-3</c:v>
                </c:pt>
                <c:pt idx="2">
                  <c:v>Котельная МКР-4</c:v>
                </c:pt>
                <c:pt idx="3">
                  <c:v>Котельная Бани</c:v>
                </c:pt>
                <c:pt idx="4">
                  <c:v>Котельная ДРСУ</c:v>
                </c:pt>
                <c:pt idx="5">
                  <c:v>Котельная ДДИ</c:v>
                </c:pt>
                <c:pt idx="6">
                  <c:v>Котельная на ул. Цветкова</c:v>
                </c:pt>
                <c:pt idx="7">
                  <c:v>Котельная на ул. Заозерная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53.449000000000005</c:v>
                </c:pt>
                <c:pt idx="1">
                  <c:v>7.7210000000000001</c:v>
                </c:pt>
                <c:pt idx="2">
                  <c:v>10.308</c:v>
                </c:pt>
                <c:pt idx="3">
                  <c:v>0.40600000000000008</c:v>
                </c:pt>
                <c:pt idx="4">
                  <c:v>0.20300000000000001</c:v>
                </c:pt>
                <c:pt idx="5">
                  <c:v>0.79800000000000004</c:v>
                </c:pt>
                <c:pt idx="6">
                  <c:v>7.5000000000000011E-2</c:v>
                </c:pt>
                <c:pt idx="7">
                  <c:v>0.19500000000000001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</c:v>
                </c:pt>
              </c:strCache>
            </c:strRef>
          </c:tx>
          <c:dLbls>
            <c:dLbl>
              <c:idx val="0"/>
              <c:layout>
                <c:manualLayout>
                  <c:x val="2.2084041428270633E-3"/>
                  <c:y val="-2.9341757955910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1.789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1042020714135325E-3"/>
                  <c:y val="-2.41638006695737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</a:t>
                    </a:r>
                    <a:r>
                      <a:rPr lang="ru-RU" dirty="0" smtClean="0"/>
                      <a:t>969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3.10677437180234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1.7</a:t>
                    </a:r>
                    <a:r>
                      <a:rPr lang="ru-RU" dirty="0" smtClean="0"/>
                      <a:t>77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042020714135319E-3"/>
                  <c:y val="-5.8683515911821992E-2"/>
                </c:manualLayout>
              </c:layout>
              <c:showVal val="1"/>
            </c:dLbl>
            <c:dLbl>
              <c:idx val="4"/>
              <c:layout>
                <c:manualLayout>
                  <c:x val="-2.2084041428270633E-3"/>
                  <c:y val="-4.6601615577035085E-2"/>
                </c:manualLayout>
              </c:layout>
              <c:showVal val="1"/>
            </c:dLbl>
            <c:dLbl>
              <c:idx val="5"/>
              <c:layout>
                <c:manualLayout>
                  <c:x val="2.2084041428269818E-3"/>
                  <c:y val="-4.1423658290697857E-2"/>
                </c:manualLayout>
              </c:layout>
              <c:showVal val="1"/>
            </c:dLbl>
            <c:dLbl>
              <c:idx val="6"/>
              <c:layout>
                <c:manualLayout>
                  <c:x val="-4.4168082856541283E-3"/>
                  <c:y val="-5.3505558625484693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4.6601615577035085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 baseline="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Котельная МКР-1</c:v>
                </c:pt>
                <c:pt idx="1">
                  <c:v>Котельная МКР-3</c:v>
                </c:pt>
                <c:pt idx="2">
                  <c:v>Котельная МКР-4</c:v>
                </c:pt>
                <c:pt idx="3">
                  <c:v>Котельная Бани</c:v>
                </c:pt>
                <c:pt idx="4">
                  <c:v>Котельная ДРСУ</c:v>
                </c:pt>
                <c:pt idx="5">
                  <c:v>Котельная ДДИ</c:v>
                </c:pt>
                <c:pt idx="6">
                  <c:v>Котельная на ул. Цветкова</c:v>
                </c:pt>
                <c:pt idx="7">
                  <c:v>Котельная на ул. Заозерная</c:v>
                </c:pt>
              </c:strCache>
            </c:strRef>
          </c:cat>
          <c:val>
            <c:numRef>
              <c:f>Лист1!$C$2:$C$9</c:f>
              <c:numCache>
                <c:formatCode>0.000</c:formatCode>
                <c:ptCount val="8"/>
                <c:pt idx="0">
                  <c:v>0.15100000000000008</c:v>
                </c:pt>
                <c:pt idx="1">
                  <c:v>0.87900000000000034</c:v>
                </c:pt>
                <c:pt idx="2">
                  <c:v>1.732</c:v>
                </c:pt>
                <c:pt idx="3">
                  <c:v>0.114</c:v>
                </c:pt>
                <c:pt idx="4">
                  <c:v>0.83000000000000029</c:v>
                </c:pt>
                <c:pt idx="5">
                  <c:v>0.48200000000000015</c:v>
                </c:pt>
                <c:pt idx="6">
                  <c:v>0.26400000000000001</c:v>
                </c:pt>
                <c:pt idx="7">
                  <c:v>0.82099999999999995</c:v>
                </c:pt>
              </c:numCache>
            </c:numRef>
          </c:val>
        </c:ser>
        <c:dLbls>
          <c:showVal val="1"/>
        </c:dLbls>
        <c:gapWidth val="75"/>
        <c:overlap val="100"/>
        <c:axId val="80984320"/>
        <c:axId val="80994304"/>
      </c:barChart>
      <c:catAx>
        <c:axId val="80984320"/>
        <c:scaling>
          <c:orientation val="minMax"/>
        </c:scaling>
        <c:axPos val="b"/>
        <c:numFmt formatCode="General" sourceLinked="1"/>
        <c:majorTickMark val="none"/>
        <c:tickLblPos val="nextTo"/>
        <c:crossAx val="80994304"/>
        <c:crosses val="autoZero"/>
        <c:auto val="1"/>
        <c:lblAlgn val="ctr"/>
        <c:lblOffset val="100"/>
      </c:catAx>
      <c:valAx>
        <c:axId val="80994304"/>
        <c:scaling>
          <c:orientation val="minMax"/>
        </c:scaling>
        <c:axPos val="l"/>
        <c:numFmt formatCode="0.000" sourceLinked="1"/>
        <c:majorTickMark val="none"/>
        <c:tickLblPos val="nextTo"/>
        <c:crossAx val="809843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DC0CC-0C17-42C2-A736-2D323A4C07A8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5B49D-8819-49E5-A65C-BA25B7068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574255" y="5334001"/>
            <a:ext cx="5227347" cy="1275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574281" y="5455814"/>
            <a:ext cx="5227321" cy="26883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574281" y="5761234"/>
            <a:ext cx="5227321" cy="1280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574280" y="5830164"/>
            <a:ext cx="2752344" cy="25603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574280" y="5879401"/>
            <a:ext cx="2752344" cy="12802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574280" y="5547360"/>
            <a:ext cx="4288536" cy="3840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10327110" y="5685376"/>
            <a:ext cx="2240280" cy="512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5109527"/>
            <a:ext cx="12801600" cy="34183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5145738"/>
            <a:ext cx="12801601" cy="19694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979671" y="5100326"/>
            <a:ext cx="3821930" cy="3478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801600" cy="51823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0080" y="3362643"/>
            <a:ext cx="11841480" cy="2058035"/>
          </a:xfrm>
        </p:spPr>
        <p:txBody>
          <a:bodyPr anchor="b"/>
          <a:lstStyle>
            <a:lvl1pPr>
              <a:defRPr sz="6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40080" y="5459913"/>
            <a:ext cx="6934200" cy="2453640"/>
          </a:xfrm>
        </p:spPr>
        <p:txBody>
          <a:bodyPr/>
          <a:lstStyle>
            <a:lvl1pPr marL="89611" indent="0" algn="l">
              <a:buNone/>
              <a:defRPr sz="3400"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9387840" y="5888736"/>
            <a:ext cx="1344168" cy="64008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574280" y="5887403"/>
            <a:ext cx="1813560" cy="64008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648123" y="1590"/>
            <a:ext cx="1046797" cy="512064"/>
          </a:xfr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94520" y="1600200"/>
            <a:ext cx="2667000" cy="768096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1600200"/>
            <a:ext cx="8747760" cy="76809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2773681"/>
            <a:ext cx="10881360" cy="1906905"/>
          </a:xfrm>
        </p:spPr>
        <p:txBody>
          <a:bodyPr anchor="b">
            <a:noAutofit/>
          </a:bodyPr>
          <a:lstStyle>
            <a:lvl1pPr algn="l">
              <a:buNone/>
              <a:defRPr sz="60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713923"/>
            <a:ext cx="10881360" cy="2113597"/>
          </a:xfrm>
        </p:spPr>
        <p:txBody>
          <a:bodyPr anchor="t"/>
          <a:lstStyle>
            <a:lvl1pPr marL="64008" indent="0">
              <a:buNone/>
              <a:defRPr sz="2900" b="0">
                <a:solidFill>
                  <a:schemeClr val="tx2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3149194"/>
            <a:ext cx="5654040" cy="6336348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3149194"/>
            <a:ext cx="5654040" cy="6336348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11734800" cy="1497787"/>
          </a:xfrm>
        </p:spPr>
        <p:txBody>
          <a:bodyPr anchor="ctr"/>
          <a:lstStyle>
            <a:lvl1pPr>
              <a:defRPr sz="56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142958"/>
            <a:ext cx="5658307" cy="64008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4008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9716" y="3142958"/>
            <a:ext cx="5658485" cy="64008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4008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3400" y="3791927"/>
            <a:ext cx="5658307" cy="544068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626" y="3791927"/>
            <a:ext cx="5658485" cy="544068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600200"/>
            <a:ext cx="11521440" cy="1497787"/>
          </a:xfrm>
        </p:spPr>
        <p:txBody>
          <a:bodyPr anchor="ctr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217152" y="857707"/>
            <a:ext cx="1340170" cy="64008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360920" y="857707"/>
            <a:ext cx="1856232" cy="64008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44630" y="3181"/>
            <a:ext cx="1066800" cy="51206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4894" y="1542758"/>
            <a:ext cx="4736592" cy="1228954"/>
          </a:xfrm>
        </p:spPr>
        <p:txBody>
          <a:bodyPr anchor="b"/>
          <a:lstStyle>
            <a:lvl1pPr algn="l">
              <a:buNone/>
              <a:defRPr sz="2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94894" y="2815018"/>
            <a:ext cx="4736592" cy="6464808"/>
          </a:xfrm>
        </p:spPr>
        <p:txBody>
          <a:bodyPr/>
          <a:lstStyle>
            <a:lvl1pPr marL="12802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3360" y="1086802"/>
            <a:ext cx="7143293" cy="819302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6608" y="1552825"/>
            <a:ext cx="821524" cy="6554292"/>
          </a:xfrm>
        </p:spPr>
        <p:txBody>
          <a:bodyPr vert="vert270" lIns="64008" tIns="0" rIns="64008" anchor="t"/>
          <a:lstStyle>
            <a:lvl1pPr algn="ctr">
              <a:buNone/>
              <a:defRPr sz="2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5139" y="1600200"/>
            <a:ext cx="6400800" cy="64008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3820" y="4584032"/>
            <a:ext cx="3627120" cy="3523085"/>
          </a:xfrm>
        </p:spPr>
        <p:txBody>
          <a:bodyPr lIns="0" tIns="0" rIns="64008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513546"/>
            <a:ext cx="12801600" cy="118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801600" cy="43492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431587"/>
            <a:ext cx="12801601" cy="12801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574255" y="504345"/>
            <a:ext cx="5227347" cy="1275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574281" y="616158"/>
            <a:ext cx="5227321" cy="25204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570275" y="696506"/>
            <a:ext cx="4288536" cy="3840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10323104" y="824520"/>
            <a:ext cx="2240280" cy="512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718953" y="-2801"/>
            <a:ext cx="80676" cy="8705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662273" y="-2801"/>
            <a:ext cx="38405" cy="8705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635599" y="-2801"/>
            <a:ext cx="12802" cy="870509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2565592" y="-2801"/>
            <a:ext cx="38405" cy="870509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2481948" y="532"/>
            <a:ext cx="76810" cy="81930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2422865" y="532"/>
            <a:ext cx="12802" cy="81930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40080" y="1600200"/>
            <a:ext cx="11521440" cy="1493520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40080" y="3149194"/>
            <a:ext cx="11521440" cy="6055157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9221150" y="857707"/>
            <a:ext cx="1340170" cy="640080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l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360920" y="857707"/>
            <a:ext cx="1856232" cy="640080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44630" y="3181"/>
            <a:ext cx="1066800" cy="512064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25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2064" indent="-358445" algn="l" rtl="0" eaLnBrk="1" latinLnBrk="0" hangingPunct="1">
        <a:spcBef>
          <a:spcPts val="420"/>
        </a:spcBef>
        <a:buClr>
          <a:schemeClr val="accent3"/>
        </a:buClr>
        <a:buFont typeface="Georgia"/>
        <a:buChar char="•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21715" indent="-345643" algn="l" rtl="0" eaLnBrk="1" latinLnBrk="0" hangingPunct="1">
        <a:spcBef>
          <a:spcPts val="420"/>
        </a:spcBef>
        <a:buClr>
          <a:schemeClr val="accent2"/>
        </a:buClr>
        <a:buFont typeface="Georgia"/>
        <a:buChar char="▫"/>
        <a:defRPr kumimoji="0" sz="3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292962" indent="-307238" algn="l" rtl="0" eaLnBrk="1" latinLnBrk="0" hangingPunct="1">
        <a:spcBef>
          <a:spcPts val="42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51406" indent="-281635" algn="l" rtl="0" eaLnBrk="1" latinLnBrk="0" hangingPunct="1">
        <a:spcBef>
          <a:spcPts val="420"/>
        </a:spcBef>
        <a:buClr>
          <a:schemeClr val="accent1"/>
        </a:buClr>
        <a:buFont typeface="Wingdings 2"/>
        <a:buChar char=""/>
        <a:defRPr kumimoji="0" sz="3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45843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253082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5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560320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41955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136392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760" y="2728898"/>
            <a:ext cx="11841480" cy="205803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Схема теплоснабжения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города Приозерска</a:t>
            </a:r>
            <a:r>
              <a:rPr lang="ru-RU" sz="4800" b="1" dirty="0" smtClean="0"/>
              <a:t> </a:t>
            </a:r>
            <a:br>
              <a:rPr lang="ru-RU" sz="4800" b="1" dirty="0" smtClean="0"/>
            </a:br>
            <a:r>
              <a:rPr lang="ru-RU" sz="4800" b="1" dirty="0" smtClean="0"/>
              <a:t>Ленинградской области </a:t>
            </a:r>
            <a:br>
              <a:rPr lang="ru-RU" sz="4800" b="1" dirty="0" smtClean="0"/>
            </a:br>
            <a:r>
              <a:rPr lang="ru-RU" sz="4800" b="1" dirty="0" smtClean="0"/>
              <a:t>на период до 2029 года</a:t>
            </a:r>
            <a:endParaRPr lang="ru-RU" sz="48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9230" y="6443674"/>
            <a:ext cx="6934200" cy="24536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Проект выполнен </a:t>
            </a:r>
          </a:p>
          <a:p>
            <a:pPr algn="just"/>
            <a:r>
              <a:rPr lang="ru-RU" dirty="0" smtClean="0"/>
              <a:t>ООО «</a:t>
            </a:r>
            <a:r>
              <a:rPr lang="ru-RU" dirty="0" err="1" smtClean="0"/>
              <a:t>Энергопроект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22" y="657196"/>
            <a:ext cx="11930146" cy="128342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Присоединенная тепловая нагрузка, Гкал/ч и резерв тепловой мощности, Гкал/ч по состоянию на 2014 год</a:t>
            </a:r>
          </a:p>
          <a:p>
            <a:endParaRPr lang="ru-RU" dirty="0"/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7198" y="1585890"/>
          <a:ext cx="11501518" cy="750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884" y="800072"/>
            <a:ext cx="11930146" cy="128342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Присоединенная тепловая нагрузка, Гкал/ч и резерв тепловой мощности, Гкал/ч по состоянию на 2029 год</a:t>
            </a:r>
          </a:p>
          <a:p>
            <a:endParaRPr lang="ru-RU" dirty="0"/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7198" y="1657328"/>
          <a:ext cx="11501518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87" y="1100112"/>
            <a:ext cx="11521440" cy="700070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3. «Перспективные балансы теплоносителя»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21440" cy="6904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	В данном разделе были разработаны балансы производительности водоподготовительных установок и максимальной подпитки тепловой сети, в том числе и в аварийных режимах со следующим целями:</a:t>
            </a: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оценки обеспеченности перспективных расходов теплоносителя существующими производительностями ВПУ;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определения производительности ВПУ с целью обеспечения нормативной аварийной подпитки тепловой сети.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20" y="1"/>
            <a:ext cx="10258498" cy="89870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87" y="1100112"/>
            <a:ext cx="11521440" cy="700070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4. «Предложения по строительству, реконструкции и техническому перевооружению источников тепловой энергии»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21440" cy="6904080"/>
          </a:xfrm>
        </p:spPr>
        <p:txBody>
          <a:bodyPr>
            <a:normAutofit fontScale="70000" lnSpcReduction="20000"/>
          </a:bodyPr>
          <a:lstStyle/>
          <a:p>
            <a:pPr marL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решения существующих технических и технологических проблем в системах теплоснабжения рекомендуется реализация следующих мероприятий по строительству, реконструкции и техническому перевооружению источников тепловой энергии: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Реконструкция котельной МКР-1, перевод котельной на использование природного газа в качестве топлива, установка 2-х котлов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5000 (8,6 Гкал/ч) совместно со вспомогательным оборудованием, установка на котлы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ASGX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8000  горелок R1030A M-.PR.S.RU.А.1.80, установка на котлы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VAPOR TTK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-125 горелок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Weishaupt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WG 40.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Реконструкция котельной МКР-3, перевод котельной на использование природного газа в качестве топлива, замена 4-х котлов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KWZ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-2000 (6,88 Гкал/ч) на 4 газовых котла RS-D2500 (8,6 Гкал/ч) совместно со вспомогательным оборудованием.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Перевод котельной МКР-4 на использование природного газа в качестве топлива, замена 4-х котлов на 4 газовых котла RS-D3500 (12,04 Гкал/ч).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Перевод котельной Бани на использование природного газа в качестве топлива, замена котла на газовый котел RS-D600 (0,52 Гкал/ч), установка приборов учета тепловой энергии.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Перевод котельной ДРСУ на использование природного газа в качестве топлива, замена 2-х котлов на 2 газовых котла RS-D600 (1,04 Гкал/ч), установка приборов учета тепловой энергии.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Перевод котельной на ул. Заозерная  на использование природного газа в качестве топлива, з</a:t>
            </a:r>
            <a:r>
              <a:rPr lang="ru-RU" sz="2900" dirty="0" smtClean="0"/>
              <a:t>амена 3-х котлов   на 3 котла RS-D400  (1,02 Гкал/ч), установка приборов учета тепловой энергии.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Перевод котельной на ул. Цветкова на использование природного газа в качестве топлива, з</a:t>
            </a:r>
            <a:r>
              <a:rPr lang="ru-RU" sz="2900" dirty="0" smtClean="0"/>
              <a:t>амена 1 котла на  котел RS-D400  (0,34 Гкал/ч),  установка приборов учета тепловой энергии</a:t>
            </a:r>
          </a:p>
          <a:p>
            <a:pPr algn="just"/>
            <a:r>
              <a:rPr lang="ru-RU" sz="2900" dirty="0" smtClean="0"/>
              <a:t>Перевод котельной ДДИ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использование природного газа в качестве топлива, з</a:t>
            </a:r>
            <a:r>
              <a:rPr lang="ru-RU" sz="2900" dirty="0" smtClean="0"/>
              <a:t>амена 3-х котлов   на 3 котла RS-D500  (1,29 Гкал/ч), установка приборов учета тепловой энергии.</a:t>
            </a: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Общая стоимость реализации мероприятий: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30,710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млн.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20" y="1"/>
            <a:ext cx="10544250" cy="89870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4" y="900085"/>
            <a:ext cx="11521440" cy="120015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5. «Предложения по строительству и реконструкции тепловых сетей и сооружений на них»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048" y="2100243"/>
            <a:ext cx="11521440" cy="6055157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Для решения существующих технических и технологических проблем в системах теплоснабжения рекомендуется реализация следующих мероприятий по строительству, реконструкции тепловых сетей:</a:t>
            </a:r>
          </a:p>
          <a:p>
            <a:pPr marL="0" algn="just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Строительство на котельной МКР-1 19 м. тепловой сети диаметром 40 мм, 38 м. диаметром 50 мм, 86 м. диаметром 82 мм., 25 м. диаметром 125 мм.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Строительство на котельной МКР-3 49 м. тепловой сети диаметром 82 мм. 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Строительство на котельной МКР-4 83 м. тепловой сети диаметром 125 мм.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Замена тепловых сетей проложенных до 2000г. на всех котельных.</a:t>
            </a:r>
          </a:p>
          <a:p>
            <a:pPr marL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Общая стоимость реализации мероприятий: 97,417 млн. рублей.</a:t>
            </a:r>
          </a:p>
          <a:p>
            <a:pPr marL="0">
              <a:buFont typeface="Wingdings" pitchFamily="2" charset="2"/>
              <a:buChar char="Ø"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36" y="657196"/>
            <a:ext cx="11521440" cy="700070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6. «Перспективные топливные балансы»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884" y="1371577"/>
            <a:ext cx="11521440" cy="72152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	В данном разделе была произведена оценка расходов топлива на выработку тепловой энергии на источниках тепловой энергии системы теплоснабжения г. Приозерска.</a:t>
            </a:r>
          </a:p>
          <a:p>
            <a:pPr indent="358445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Проведенный анализ прогнозного потребления топлива позволил сделать выводы, что уменьшение потребления топлива по отношению к уровню 2014 года составит:</a:t>
            </a:r>
          </a:p>
          <a:p>
            <a:pPr lvl="0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 2019 году –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0,710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тыс. т.у.т; </a:t>
            </a:r>
          </a:p>
          <a:p>
            <a:pPr lvl="0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 2024 году –0,184 тыс. т.у.т;</a:t>
            </a:r>
          </a:p>
          <a:p>
            <a:pPr lvl="0" indent="358445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Увеличение потребления топлива по отношению к уровню 2014 года составит:</a:t>
            </a:r>
          </a:p>
          <a:p>
            <a:pPr lvl="0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 2029 году – 0,686 тыс. м</a:t>
            </a:r>
            <a:r>
              <a:rPr lang="ru-RU" sz="25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или 3,2 %.</a:t>
            </a:r>
          </a:p>
          <a:p>
            <a:pPr indent="358445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Наибольший прирост потребления топлива к 2029 году ожидается на котельной МКР-1. </a:t>
            </a:r>
          </a:p>
          <a:p>
            <a:pPr indent="358445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Структура потребления топлива по энергоисточникам на протяжении всего рассматриваемого периода не претерпевает существенных изменений. Основными потребителями топлива на энергетические нужды в муниципальном образовании на данный момент является котельная МКР-1.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20" y="1"/>
            <a:ext cx="10687126" cy="89870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4" y="900085"/>
            <a:ext cx="11521440" cy="13001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7. «Инвестиции в новое строительство, реконструкцию и техническое перевооружение теплоснабжения с поэтапной временной разбивкой»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048" y="2100243"/>
            <a:ext cx="11521440" cy="6055157"/>
          </a:xfrm>
        </p:spPr>
        <p:txBody>
          <a:bodyPr>
            <a:normAutofit/>
          </a:bodyPr>
          <a:lstStyle/>
          <a:p>
            <a:pPr indent="45000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Общий объём необходимых инвестиций на осуществление программы складывается из суммы капитальных затрат на реализацию предлагаемых мероприятий по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теплоисточникам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 тепловым сетям, требуемых оборотных средств и средств, необходимых для обслуживания долга (в случае финансирования за счёт заёмных средств).</a:t>
            </a:r>
          </a:p>
          <a:p>
            <a:pPr indent="45000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качестве источников финансирования рассматриваются:</a:t>
            </a:r>
          </a:p>
          <a:p>
            <a:pPr lvl="0" fontAlgn="base"/>
            <a:r>
              <a:rPr lang="ru-RU" sz="2400" dirty="0" smtClean="0"/>
              <a:t>собственные средства теплоснабжающих организаций;</a:t>
            </a:r>
          </a:p>
          <a:p>
            <a:pPr lvl="0" fontAlgn="base"/>
            <a:r>
              <a:rPr lang="ru-RU" sz="2400" dirty="0" smtClean="0"/>
              <a:t>заемные средства;</a:t>
            </a:r>
          </a:p>
          <a:p>
            <a:r>
              <a:rPr lang="ru-RU" sz="2400" dirty="0" smtClean="0"/>
              <a:t>бюджетные средства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4388" y="5729294"/>
          <a:ext cx="10686154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738"/>
                <a:gridCol w="2114951"/>
                <a:gridCol w="2114951"/>
                <a:gridCol w="2114951"/>
                <a:gridCol w="2301563"/>
              </a:tblGrid>
              <a:tr h="17004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Затраты на реконструкцию источников,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млн.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Затраты на реконструкцию тепловых сетей, млн.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затраты на мероприятия по развитию системы теплоснабжения,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окупаемости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реконструкции источников,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окупаемости реконструкции тепловых сетей,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</a:tr>
              <a:tr h="5140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30,710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97,417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128,127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4" y="1400151"/>
            <a:ext cx="11521440" cy="70009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8. «Решение об определении единой теплоснабжающей организации (организаций)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461472" cy="690408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В настоящее время ОАО «Тепловые сети» отвечает всем требованиям критериев по определению единой теплоснабжающей организации. Таким образом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соответствии с Правилами организации теплоснабжения в Российской Федерации, утвержденными постановлением Правительства Российской Федерации от 8 августа 2012 г.  №  808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предлагаем определить единой теплоснабжающей организацией для г. Приозерск предприятие ОАО «Тепловые сети».</a:t>
            </a:r>
          </a:p>
          <a:p>
            <a:pPr marL="0" algn="just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4" y="1400151"/>
            <a:ext cx="11521440" cy="70009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9. «Решения о распределении тепловой нагрузки между источниками тепловой энергии»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461472" cy="6904080"/>
          </a:xfrm>
        </p:spPr>
        <p:txBody>
          <a:bodyPr>
            <a:normAutofit/>
          </a:bodyPr>
          <a:lstStyle/>
          <a:p>
            <a:pPr indent="35844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 источником теплоснабжения на период действия схемы теплоснабжения является котельная  МКР-1.</a:t>
            </a:r>
          </a:p>
          <a:p>
            <a:pPr marL="0" algn="just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4" y="1400151"/>
            <a:ext cx="11521440" cy="70009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10. «Решения по бесхозяйным тепловым сетям».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461472" cy="690408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В процессе разработки схемы теплоснабжения бесхозяйные тепловые сети не выявлены.</a:t>
            </a:r>
          </a:p>
          <a:p>
            <a:pPr marL="0" algn="just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00061" y="1300138"/>
            <a:ext cx="11301492" cy="7000924"/>
          </a:xfrm>
          <a:prstGeom prst="rect">
            <a:avLst/>
          </a:prstGeom>
        </p:spPr>
        <p:txBody>
          <a:bodyPr vert="horz" lIns="128016" tIns="64008" rIns="128016" bIns="64008">
            <a:noAutofit/>
          </a:bodyPr>
          <a:lstStyle/>
          <a:p>
            <a:pPr marL="4445" indent="622300" algn="just">
              <a:lnSpc>
                <a:spcPct val="170000"/>
              </a:lnSpc>
              <a:spcBef>
                <a:spcPts val="420"/>
              </a:spcBef>
              <a:buClr>
                <a:schemeClr val="accent3"/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теплоснабжения разрабатывается в целях удовлетворения спроса на тепловую энергию (мощность) и теплоноситель, обеспечения надежного теплоснабжения наиболее экономичным способом при минимальном воздействии на окружающую среду, а также экономического стимулирования развития систем теплоснабжения и внедрение энергосберегающих технологий.</a:t>
            </a:r>
          </a:p>
          <a:p>
            <a:pPr marL="4445" indent="622300" algn="just">
              <a:lnSpc>
                <a:spcPct val="170000"/>
              </a:lnSpc>
              <a:spcBef>
                <a:spcPts val="420"/>
              </a:spcBef>
              <a:buClr>
                <a:schemeClr val="accent3"/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разрабатывается на основе анализа фактических тепловых нагрузок потребителей с учётом перспективного развития на 15 лет, структуры топливного баланса региона, оценки состояния существующих источников тепла и тепловых сетей и возможности их дальнейшего использования, рассмотрения вопросов надёжности, экономичности.</a:t>
            </a:r>
          </a:p>
          <a:p>
            <a:pPr marL="4445" indent="622300" algn="just">
              <a:lnSpc>
                <a:spcPct val="170000"/>
              </a:lnSpc>
              <a:spcBef>
                <a:spcPts val="420"/>
              </a:spcBef>
              <a:buClr>
                <a:schemeClr val="accent3"/>
              </a:buCl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74" y="900085"/>
            <a:ext cx="11521440" cy="70007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Содержание работы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1500164"/>
            <a:ext cx="11521440" cy="7704186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1. «Показатели перспективного спроса на тепловую энергию (мощность) и теплоноситель в установленных границах территории поселения, городского округа».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2. «Перспективные балансы тепловой мощности источников тепловой энергии и тепловой нагрузки потребителей».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3. «Перспективные балансы теплоносителя».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4. «Предложения по строительству, реконструкции и техническому перевооружению источников тепловой энергии».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5. «Предложения по строительству и реконструкции тепловых сетей».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6. «Перспективные топливные балансы».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7. «Инвестиции в новое строительство, реконструкцию и техническое перевооружение с поэтапной временной разбивкой».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8. «Решение об определении единой теплоснабжающей организации».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9. «Решения о распределении тепловой нагрузки между источниками тепловой энергии».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Раздел 10. «Решения по бесхозяйным тепловым сетям».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20" y="1"/>
            <a:ext cx="9758431" cy="89870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87" y="1100112"/>
            <a:ext cx="11521440" cy="700070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1. «Показатели перспективного спроса на тепловую энергию (мощность) и теплоноситель в установленных границах территории поселения, городского округа»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21440" cy="6904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	В данном разделе был определен спрос на тепловую энергию на основании утвержденного Генерального плана г. Приозерска и  сведений теплоснабжающих организаций (существующих абонентских баз потребителей).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20" y="1"/>
            <a:ext cx="9472679" cy="89870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57264" y="1371576"/>
          <a:ext cx="10501386" cy="721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Площади строительных фондов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074" y="800072"/>
            <a:ext cx="1343766" cy="560153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тыс. 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57660" y="2228832"/>
            <a:ext cx="5929354" cy="85725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Тепловая нагрузка, Гкал/ч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00074" y="2000230"/>
          <a:ext cx="11501518" cy="690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5760" y="1014386"/>
            <a:ext cx="11521440" cy="571504"/>
          </a:xfrm>
          <a:prstGeom prst="rect">
            <a:avLst/>
          </a:prstGeom>
        </p:spPr>
        <p:txBody>
          <a:bodyPr vert="horz" lIns="128016" tIns="64008" rIns="128016" bIns="64008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Прогнозы прироста тепловой нагрузки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87" y="1100112"/>
            <a:ext cx="11521440" cy="700070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Раздел 2. «Перспективные балансы тепловой мощности источников тепловой энергии и тепловой нагрузки потребителей»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300270"/>
            <a:ext cx="11521440" cy="6904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	В данном разделе были разработаны балансы существующей тепловой мощности и перспективной тепловой нагрузки в существующих зонах действия источников со следующими целями:</a:t>
            </a: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оценки обеспеченности перспективных тепловых нагрузок существующими установленными и располагаемыми тепловыми мощностями;</a:t>
            </a: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оценки обеспеченности передачи теплоносителя от существующих источников тепловой энергии к перспективным потребителям;</a:t>
            </a:r>
          </a:p>
          <a:p>
            <a:pPr lvl="0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определения резервов и дефицитов тепловой мощности и тепловой нагрузки.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20" y="1"/>
            <a:ext cx="9472680" cy="89870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Зоны котельных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08" y="871510"/>
            <a:ext cx="12001584" cy="850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08" y="0"/>
            <a:ext cx="1050138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995" y="0"/>
            <a:ext cx="10801426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Схема теплоснабжения г. Приозерска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Зоны индивид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94" y="800072"/>
            <a:ext cx="12358773" cy="835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687</Words>
  <PresentationFormat>A3 (297x420 мм)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Схема теплоснабжения  города Приозерска  Ленинградской области  на период до 2029 года</vt:lpstr>
      <vt:lpstr>Слайд 2</vt:lpstr>
      <vt:lpstr>Содержание работы</vt:lpstr>
      <vt:lpstr>Раздел 1. «Показатели перспективного спроса на тепловую энергию (мощность) и теплоноситель в установленных границах территории поселения, городского округа»</vt:lpstr>
      <vt:lpstr>Слайд 5</vt:lpstr>
      <vt:lpstr>Тепловая нагрузка, Гкал/ч</vt:lpstr>
      <vt:lpstr>Раздел 2. «Перспективные балансы тепловой мощности источников тепловой энергии и тепловой нагрузки потребителей»</vt:lpstr>
      <vt:lpstr>Слайд 8</vt:lpstr>
      <vt:lpstr>Слайд 9</vt:lpstr>
      <vt:lpstr>Слайд 10</vt:lpstr>
      <vt:lpstr>Слайд 11</vt:lpstr>
      <vt:lpstr>Раздел 3. «Перспективные балансы теплоносителя»</vt:lpstr>
      <vt:lpstr>Раздел 4. «Предложения по строительству, реконструкции и техническому перевооружению источников тепловой энергии»</vt:lpstr>
      <vt:lpstr>Раздел 5. «Предложения по строительству и реконструкции тепловых сетей и сооружений на них»</vt:lpstr>
      <vt:lpstr>Раздел 6. «Перспективные топливные балансы»</vt:lpstr>
      <vt:lpstr>Раздел 7. «Инвестиции в новое строительство, реконструкцию и техническое перевооружение теплоснабжения с поэтапной временной разбивкой»</vt:lpstr>
      <vt:lpstr>Раздел 8. «Решение об определении единой теплоснабжающей организации (организаций)</vt:lpstr>
      <vt:lpstr>Раздел 9. «Решения о распределении тепловой нагрузки между источниками тепловой энергии»</vt:lpstr>
      <vt:lpstr>Раздел 10. «Решения по бесхозяйным тепловым сетям».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теплоснабжения  Артинского городского округа</dc:title>
  <dc:creator>user</dc:creator>
  <cp:lastModifiedBy>User1</cp:lastModifiedBy>
  <cp:revision>276</cp:revision>
  <dcterms:created xsi:type="dcterms:W3CDTF">2014-06-05T05:33:55Z</dcterms:created>
  <dcterms:modified xsi:type="dcterms:W3CDTF">2015-12-03T09:18:20Z</dcterms:modified>
</cp:coreProperties>
</file>