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5" r:id="rId3"/>
    <p:sldId id="284" r:id="rId4"/>
    <p:sldId id="276" r:id="rId5"/>
    <p:sldId id="273" r:id="rId6"/>
    <p:sldId id="285" r:id="rId7"/>
    <p:sldId id="279" r:id="rId8"/>
    <p:sldId id="283" r:id="rId9"/>
    <p:sldId id="261" r:id="rId10"/>
    <p:sldId id="269" r:id="rId11"/>
    <p:sldId id="280" r:id="rId12"/>
    <p:sldId id="286" r:id="rId13"/>
    <p:sldId id="289" r:id="rId14"/>
    <p:sldId id="287" r:id="rId15"/>
    <p:sldId id="274" r:id="rId16"/>
    <p:sldId id="28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93483" autoAdjust="0"/>
  </p:normalViewPr>
  <p:slideViewPr>
    <p:cSldViewPr>
      <p:cViewPr>
        <p:scale>
          <a:sx n="114" d="100"/>
          <a:sy n="114" d="100"/>
        </p:scale>
        <p:origin x="-8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5\&#1055;&#1088;&#1077;&#1079;&#1077;&#1085;&#1090;&#1072;&#1094;&#1080;&#1103;%20&#1080;&#1090;&#1086;&#1075;&#1080;%202019\3,%205,%206,%207%20&#1055;&#1088;&#1077;&#1079;&#1077;&#1085;&#1090;&#1072;&#1094;&#1080;&#1103;%20&#1080;&#1090;&#1086;&#1075;&#1080;%202019%20_%20&#1076;&#1086;&#1093;&#1086;&#1076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09643377001456"/>
          <c:y val="5.3971466648260337E-2"/>
          <c:w val="0.63927274715660543"/>
          <c:h val="0.851890560207283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89.7</c:v>
                </c:pt>
                <c:pt idx="1">
                  <c:v>99.6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217.5</c:v>
                </c:pt>
                <c:pt idx="1">
                  <c:v>143.5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gapDepth val="232"/>
        <c:shape val="box"/>
        <c:axId val="127370240"/>
        <c:axId val="126975296"/>
        <c:axId val="0"/>
      </c:bar3DChart>
      <c:catAx>
        <c:axId val="127370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cap="small" baseline="0">
                <a:solidFill>
                  <a:srgbClr val="FF0000"/>
                </a:solidFill>
              </a:defRPr>
            </a:pPr>
            <a:endParaRPr lang="ru-RU"/>
          </a:p>
        </c:txPr>
        <c:crossAx val="126975296"/>
        <c:crosses val="autoZero"/>
        <c:auto val="1"/>
        <c:lblAlgn val="ctr"/>
        <c:lblOffset val="100"/>
        <c:tickLblSkip val="1"/>
        <c:noMultiLvlLbl val="0"/>
      </c:catAx>
      <c:valAx>
        <c:axId val="126975296"/>
        <c:scaling>
          <c:orientation val="minMax"/>
          <c:max val="310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2737024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2556125667151872"/>
          <c:y val="0.36645871053036777"/>
          <c:w val="0.26519565744784085"/>
          <c:h val="0.412733074582804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Штрафы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54.2</c:v>
                </c:pt>
                <c:pt idx="1">
                  <c:v>4.4000000000000004</c:v>
                </c:pt>
                <c:pt idx="2">
                  <c:v>12.6</c:v>
                </c:pt>
                <c:pt idx="3">
                  <c:v>2.1</c:v>
                </c:pt>
                <c:pt idx="4">
                  <c:v>4.2</c:v>
                </c:pt>
                <c:pt idx="5">
                  <c:v>2.7</c:v>
                </c:pt>
                <c:pt idx="6">
                  <c:v>0.5</c:v>
                </c:pt>
                <c:pt idx="7">
                  <c:v>3.7</c:v>
                </c:pt>
                <c:pt idx="8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06449672101546E-2"/>
          <c:y val="0.20048351377952756"/>
          <c:w val="0.58033782564225977"/>
          <c:h val="0.787967632468422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Аренда земли</c:v>
                </c:pt>
                <c:pt idx="3">
                  <c:v>Аренда имущества</c:v>
                </c:pt>
                <c:pt idx="4">
                  <c:v>Прочие поступления</c:v>
                </c:pt>
                <c:pt idx="5">
                  <c:v>Продажа земли</c:v>
                </c:pt>
                <c:pt idx="6">
                  <c:v>Штрафы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50.2</c:v>
                </c:pt>
                <c:pt idx="1">
                  <c:v>3.6</c:v>
                </c:pt>
                <c:pt idx="2">
                  <c:v>7.6</c:v>
                </c:pt>
                <c:pt idx="3">
                  <c:v>1.1000000000000001</c:v>
                </c:pt>
                <c:pt idx="4">
                  <c:v>2.9</c:v>
                </c:pt>
                <c:pt idx="5">
                  <c:v>2.2999999999999998</c:v>
                </c:pt>
                <c:pt idx="6">
                  <c:v>0.2</c:v>
                </c:pt>
                <c:pt idx="7">
                  <c:v>2.6</c:v>
                </c:pt>
                <c:pt idx="8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41880753263943"/>
          <c:y val="0"/>
          <c:w val="0.34949160700318876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98080708661422"/>
          <c:y val="0.18124999999999999"/>
          <c:w val="0.43964695314547386"/>
          <c:h val="0.705891089261686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выравние бюджетной обеспеченности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15.8</c:v>
                </c:pt>
                <c:pt idx="1">
                  <c:v>23.8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189.8</c:v>
                </c:pt>
                <c:pt idx="1">
                  <c:v>111.9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12.8</c:v>
                </c:pt>
                <c:pt idx="1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679040"/>
        <c:axId val="126967808"/>
        <c:axId val="0"/>
      </c:bar3DChart>
      <c:catAx>
        <c:axId val="126679040"/>
        <c:scaling>
          <c:orientation val="minMax"/>
        </c:scaling>
        <c:delete val="0"/>
        <c:axPos val="l"/>
        <c:majorTickMark val="out"/>
        <c:minorTickMark val="none"/>
        <c:tickLblPos val="nextTo"/>
        <c:crossAx val="126967808"/>
        <c:crosses val="autoZero"/>
        <c:auto val="1"/>
        <c:lblAlgn val="ctr"/>
        <c:lblOffset val="100"/>
        <c:noMultiLvlLbl val="0"/>
      </c:catAx>
      <c:valAx>
        <c:axId val="126967808"/>
        <c:scaling>
          <c:orientation val="minMax"/>
          <c:max val="2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667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1720505004527"/>
          <c:y val="0.16555683627745066"/>
          <c:w val="0.31687982464609682"/>
          <c:h val="0.75217182658716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0287644807141"/>
          <c:y val="2.3742477802626796E-2"/>
          <c:w val="0.57088593691610023"/>
          <c:h val="0.624971075015755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lt1"/>
              </a:solidFill>
              <a:prstDash val="solid"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Физическая культура,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2.4</c:v>
                </c:pt>
                <c:pt idx="1">
                  <c:v>87.2</c:v>
                </c:pt>
                <c:pt idx="2">
                  <c:v>146.6</c:v>
                </c:pt>
                <c:pt idx="3">
                  <c:v>54.1</c:v>
                </c:pt>
                <c:pt idx="4">
                  <c:v>13.1</c:v>
                </c:pt>
                <c:pt idx="5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Культура</c:v>
                </c:pt>
                <c:pt idx="4">
                  <c:v>Социальная политика</c:v>
                </c:pt>
                <c:pt idx="5">
                  <c:v>Физическая культура, спорт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52.7</c:v>
                </c:pt>
                <c:pt idx="2">
                  <c:v>109.6</c:v>
                </c:pt>
                <c:pt idx="3">
                  <c:v>59.3</c:v>
                </c:pt>
                <c:pt idx="4">
                  <c:v>1.7</c:v>
                </c:pt>
                <c:pt idx="5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160704"/>
        <c:axId val="149333120"/>
        <c:axId val="53476480"/>
      </c:bar3DChart>
      <c:catAx>
        <c:axId val="15316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9333120"/>
        <c:crosses val="autoZero"/>
        <c:auto val="1"/>
        <c:lblAlgn val="ctr"/>
        <c:lblOffset val="100"/>
        <c:noMultiLvlLbl val="0"/>
      </c:catAx>
      <c:valAx>
        <c:axId val="14933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160704"/>
        <c:crosses val="autoZero"/>
        <c:crossBetween val="between"/>
      </c:valAx>
      <c:serAx>
        <c:axId val="53476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933312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07.03.2021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4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2B2FC-6BC0-4402-A412-B370E53A4CA7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11AC-3125-4066-9681-EB8F705DD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0C64B-AE26-4238-925A-ADFD45D950C3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C8A75-05CB-48B1-A6BD-86751C706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DC71-EBB6-4011-9EA7-7532BCCA5D21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3552-CC4F-4ECB-8C8A-573D173375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C99DB-8F61-4C02-9778-8F86B34AFF4A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D9EFD-9C4C-4E40-B8BD-FC1394DFAF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CE72E0-0CEB-418E-8331-45A1C09A6553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64FEB-CFAB-4C26-9C25-E6923916A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13C54-32AC-4A16-B8ED-5E5038E0D103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5FB48-7600-4A3C-88B1-934EB6372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1758E-D82E-4C11-89BC-48BEEA143E64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2AC4A-106F-4111-AB2A-00EACB8D4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71B96-0BF7-4BC9-9D53-78F7244C28EE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1F916-6E04-45F9-873E-CB00661EFA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68D715-5F2E-4826-9632-089B0139E2F5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87524-8523-43D1-8526-E3566928F1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72F00-7E9F-494E-A9B5-01FFA84B438B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2E50C-3A68-4F54-87EC-6BB8F8761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152CD-05C0-44F8-BE46-D873E7EDC65D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732-908C-49C6-B45F-DAA082FFE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 smtClean="0"/>
              <a:pPr>
                <a:defRPr/>
              </a:pPr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39D76E-7473-4356-B7C0-C302F51E7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39604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за 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381328"/>
            <a:ext cx="6400800" cy="193675"/>
          </a:xfrm>
        </p:spPr>
        <p:txBody>
          <a:bodyPr>
            <a:normAutofit fontScale="40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86" y="2420888"/>
            <a:ext cx="5832648" cy="388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5118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Исполнение бюджета 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МО </a:t>
            </a:r>
            <a:r>
              <a:rPr lang="ru-RU" sz="3600" b="1" cap="all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ПриозерскоЕ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cap="all" dirty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ГОРОДСКОЕ ПОСЕЛЕНИЕ </a:t>
            </a:r>
            <a:r>
              <a:rPr lang="ru-RU" sz="3600" b="1" cap="all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за 2019 год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79586"/>
              </p:ext>
            </p:extLst>
          </p:nvPr>
        </p:nvGraphicFramePr>
        <p:xfrm>
          <a:off x="179512" y="1124744"/>
          <a:ext cx="8640960" cy="545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696"/>
                <a:gridCol w="1001736"/>
                <a:gridCol w="936104"/>
                <a:gridCol w="864096"/>
                <a:gridCol w="936104"/>
                <a:gridCol w="648073"/>
                <a:gridCol w="1368151"/>
              </a:tblGrid>
              <a:tr h="36004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Программа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Соотношение</a:t>
                      </a:r>
                    </a:p>
                    <a:p>
                      <a:pPr algn="ctr"/>
                      <a:r>
                        <a:rPr lang="ru-RU" sz="1200" dirty="0" smtClean="0"/>
                        <a:t>2019 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dirty="0" smtClean="0"/>
                        <a:t> 2018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</a:t>
                      </a:r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err="1" smtClean="0"/>
                        <a:t>руб</a:t>
                      </a:r>
                      <a:endParaRPr lang="ru-RU" sz="1200" dirty="0"/>
                    </a:p>
                  </a:txBody>
                  <a:tcPr/>
                </a:tc>
              </a:tr>
              <a:tr h="412569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Благоустройство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26784,3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28613,3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106,8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1829,0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дорог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54475,5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52430,5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-2045,0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Обеспечение качественным жильем граждан 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49836,6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9515,2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-40321,4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Формирование комфортной городской среды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24405,0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32340,6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7935,6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культуры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53 868,2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59115,1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109,7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5246,9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Развитие коммунальной инфраструктуры и повышение энергоэффективности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79160,8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20305,1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-58855,7</a:t>
                      </a:r>
                      <a:endParaRPr lang="ru-RU" sz="1400" b="1" dirty="0"/>
                    </a:p>
                  </a:txBody>
                  <a:tcPr/>
                </a:tc>
              </a:tr>
              <a:tr h="387032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Все остальные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3077,1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13 595,5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10518,4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Всего</a:t>
                      </a:r>
                      <a:r>
                        <a:rPr lang="ru-RU" sz="1400" b="1" i="1" baseline="0" dirty="0" smtClean="0"/>
                        <a:t> по программам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291607,5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215915,3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-75692,2</a:t>
                      </a:r>
                      <a:endParaRPr lang="ru-RU" sz="1400" b="1" dirty="0"/>
                    </a:p>
                  </a:txBody>
                  <a:tcPr/>
                </a:tc>
              </a:tr>
              <a:tr h="50231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Непрограммные 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12784,4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13613,1</a:t>
                      </a:r>
                      <a:endParaRPr lang="ru-RU" sz="1400" b="1" dirty="0" smtClean="0"/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828,7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Исполнение расходов в разрезе муниципальных программ,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тыс.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Детское игровое и спортивное оборудование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313601" cy="323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03648" y="2241189"/>
            <a:ext cx="1728192" cy="323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Ул.Чапаева</a:t>
            </a:r>
            <a:r>
              <a:rPr lang="ru-RU" sz="1200" dirty="0" smtClean="0"/>
              <a:t> д.22</a:t>
            </a:r>
            <a:endParaRPr lang="ru-RU" sz="12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0" b="28825"/>
          <a:stretch/>
        </p:blipFill>
        <p:spPr bwMode="auto">
          <a:xfrm>
            <a:off x="5220072" y="2996952"/>
            <a:ext cx="352839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012160" y="2564904"/>
            <a:ext cx="273630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Ул.Ленинградская</a:t>
            </a:r>
            <a:r>
              <a:rPr lang="ru-RU" sz="1200" dirty="0" smtClean="0"/>
              <a:t> д.1,3,5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РЕМОНТ  ДОРОГ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8284"/>
            <a:ext cx="3252988" cy="24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0509"/>
            <a:ext cx="3592992" cy="269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56" y="3933056"/>
            <a:ext cx="3420769" cy="256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9759"/>
            <a:ext cx="4176464" cy="234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7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2241189"/>
            <a:ext cx="3816424" cy="323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Зона у ТЦ «</a:t>
            </a:r>
            <a:r>
              <a:rPr lang="ru-RU" sz="1200" dirty="0" err="1" smtClean="0"/>
              <a:t>Северопарковый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145278"/>
            <a:ext cx="4536504" cy="302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276872" cy="3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ФОРМИРОВАНИЕ КОМФОРТНОЙ ГОРОДСКОЙ СРЕДЫ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1628801"/>
            <a:ext cx="44644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Ремонт дворовых территорий </a:t>
            </a:r>
            <a:r>
              <a:rPr lang="ru-RU" sz="1200" dirty="0" err="1" smtClean="0"/>
              <a:t>ул.Калинина</a:t>
            </a:r>
            <a:r>
              <a:rPr lang="ru-RU" sz="1200" dirty="0" smtClean="0"/>
              <a:t> д.27а, 29, </a:t>
            </a:r>
            <a:r>
              <a:rPr lang="ru-RU" sz="1200" dirty="0" err="1" smtClean="0"/>
              <a:t>ул.Гастелло</a:t>
            </a:r>
            <a:r>
              <a:rPr lang="ru-RU" sz="1200" dirty="0" smtClean="0"/>
              <a:t> д.2</a:t>
            </a:r>
            <a:endParaRPr lang="ru-RU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506012" cy="30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71965"/>
            <a:ext cx="4464496" cy="258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Контейнерные площадки</a:t>
            </a:r>
            <a:endParaRPr lang="ru-RU" dirty="0"/>
          </a:p>
        </p:txBody>
      </p:sp>
      <p:pic>
        <p:nvPicPr>
          <p:cNvPr id="6" name="Объект 5" descr="C:\Users\2BA0~1\AppData\Local\Temp\Rar$DIa0.002\DSCN38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620230" cy="29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2BA0~1\AppData\Local\Temp\Rar$DIa0.014\DSCN38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44824"/>
            <a:ext cx="4238600" cy="24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2BA0~1\AppData\Local\Temp\Rar$DIa0.516\DSCN38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431514"/>
            <a:ext cx="5184576" cy="230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Монеты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7272808" cy="597666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84482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116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840515"/>
              </p:ext>
            </p:extLst>
          </p:nvPr>
        </p:nvGraphicFramePr>
        <p:xfrm>
          <a:off x="251521" y="1628800"/>
          <a:ext cx="8533456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000"/>
                <a:gridCol w="896223"/>
                <a:gridCol w="936104"/>
                <a:gridCol w="1224136"/>
                <a:gridCol w="1156947"/>
                <a:gridCol w="1066682"/>
                <a:gridCol w="1066682"/>
                <a:gridCol w="1066682"/>
              </a:tblGrid>
              <a:tr h="1092898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год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2019 года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err="1" smtClean="0"/>
                        <a:t>Испол</a:t>
                      </a:r>
                      <a:r>
                        <a:rPr lang="ru-RU" sz="1600" b="1" baseline="0" dirty="0" smtClean="0"/>
                        <a:t>-</a:t>
                      </a:r>
                    </a:p>
                    <a:p>
                      <a:pPr algn="ctr"/>
                      <a:r>
                        <a:rPr lang="ru-RU" sz="1600" b="1" baseline="0" dirty="0" err="1" smtClean="0"/>
                        <a:t>нено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за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2019 </a:t>
                      </a:r>
                    </a:p>
                    <a:p>
                      <a:pPr algn="ctr"/>
                      <a:r>
                        <a:rPr lang="ru-RU" sz="1600" b="1" baseline="0" dirty="0" smtClean="0"/>
                        <a:t>год</a:t>
                      </a:r>
                      <a:endParaRPr lang="ru-RU" sz="1600" b="1" baseline="0" dirty="0"/>
                    </a:p>
                  </a:txBody>
                  <a:tcPr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% исполнения к плану</a:t>
                      </a:r>
                      <a:endParaRPr lang="ru-RU" sz="1600" baseline="0" dirty="0"/>
                    </a:p>
                  </a:txBody>
                  <a:tcPr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93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2017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2018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err="1" smtClean="0"/>
                        <a:t>Утверж</a:t>
                      </a:r>
                      <a:endParaRPr lang="ru-RU" sz="1800" b="1" i="1" baseline="0" dirty="0" smtClean="0"/>
                    </a:p>
                    <a:p>
                      <a:pPr algn="ctr"/>
                      <a:r>
                        <a:rPr lang="ru-RU" sz="1800" b="1" i="1" baseline="0" dirty="0" smtClean="0"/>
                        <a:t>денный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baseline="0" dirty="0" smtClean="0"/>
                        <a:t>Уточненный</a:t>
                      </a:r>
                      <a:endParaRPr lang="ru-RU" sz="1800" b="1" i="1" baseline="0" dirty="0"/>
                    </a:p>
                  </a:txBody>
                  <a:tcPr anchorCtr="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err="1" smtClean="0"/>
                        <a:t>Утверж</a:t>
                      </a:r>
                      <a:endParaRPr lang="ru-RU" sz="1600" b="1" i="1" baseline="0" dirty="0" smtClean="0"/>
                    </a:p>
                    <a:p>
                      <a:pPr algn="ctr"/>
                      <a:r>
                        <a:rPr lang="ru-RU" sz="1600" b="1" i="1" baseline="0" dirty="0" smtClean="0"/>
                        <a:t>денному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baseline="0" dirty="0" smtClean="0"/>
                        <a:t>Уточненному</a:t>
                      </a:r>
                      <a:endParaRPr lang="ru-RU" sz="1600" b="1" i="1" baseline="0" dirty="0"/>
                    </a:p>
                  </a:txBody>
                  <a:tcPr anchorCtr="1"/>
                </a:tc>
              </a:tr>
              <a:tr h="712160">
                <a:tc>
                  <a:txBody>
                    <a:bodyPr/>
                    <a:lstStyle/>
                    <a:p>
                      <a:r>
                        <a:rPr lang="ru-RU" sz="2000" b="1" baseline="0" dirty="0" smtClean="0"/>
                        <a:t>Доходы</a:t>
                      </a:r>
                      <a:endParaRPr lang="ru-RU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468,1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307,2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167,1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238,4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243,1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145,5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102,0</a:t>
                      </a:r>
                      <a:endParaRPr lang="ru-RU" sz="2000" dirty="0"/>
                    </a:p>
                  </a:txBody>
                  <a:tcPr/>
                </a:tc>
              </a:tr>
              <a:tr h="561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463,4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303,9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172,7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239,9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229,5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132,9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95,7</a:t>
                      </a:r>
                      <a:endParaRPr lang="ru-RU" sz="2000" dirty="0"/>
                    </a:p>
                  </a:txBody>
                  <a:tcPr/>
                </a:tc>
              </a:tr>
              <a:tr h="1462822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3,3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-5,6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-1,5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13,6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47248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Показатели исполнения бюджета</a:t>
            </a:r>
            <a:r>
              <a:rPr lang="ru-RU" sz="2400" dirty="0" smtClean="0"/>
              <a:t>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688601"/>
              </p:ext>
            </p:extLst>
          </p:nvPr>
        </p:nvGraphicFramePr>
        <p:xfrm>
          <a:off x="467544" y="1628800"/>
          <a:ext cx="82440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бюджета МО Приозерское городское поселение,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673788"/>
              </p:ext>
            </p:extLst>
          </p:nvPr>
        </p:nvGraphicFramePr>
        <p:xfrm>
          <a:off x="251520" y="1600200"/>
          <a:ext cx="8640960" cy="478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224136"/>
                <a:gridCol w="1296144"/>
                <a:gridCol w="1296144"/>
                <a:gridCol w="1584176"/>
              </a:tblGrid>
              <a:tr h="132474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Источник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Годовой</a:t>
                      </a:r>
                    </a:p>
                    <a:p>
                      <a:pPr algn="ctr"/>
                      <a:r>
                        <a:rPr lang="ru-RU" sz="2000" i="1" dirty="0" smtClean="0"/>
                        <a:t>план 2019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 </a:t>
                      </a:r>
                    </a:p>
                    <a:p>
                      <a:pPr algn="ctr"/>
                      <a:r>
                        <a:rPr lang="ru-RU" sz="2000" i="1" dirty="0" smtClean="0"/>
                        <a:t>2019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% </a:t>
                      </a:r>
                      <a:r>
                        <a:rPr lang="ru-RU" sz="2000" i="1" dirty="0" err="1" smtClean="0"/>
                        <a:t>испол</a:t>
                      </a:r>
                      <a:r>
                        <a:rPr lang="ru-RU" sz="2000" i="1" dirty="0" smtClean="0"/>
                        <a:t>-</a:t>
                      </a:r>
                    </a:p>
                    <a:p>
                      <a:pPr algn="ctr"/>
                      <a:r>
                        <a:rPr lang="ru-RU" sz="2000" i="1" dirty="0" smtClean="0"/>
                        <a:t>нения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Поступило</a:t>
                      </a:r>
                    </a:p>
                    <a:p>
                      <a:pPr algn="ctr"/>
                      <a:r>
                        <a:rPr lang="ru-RU" sz="2000" i="1" baseline="0" dirty="0" smtClean="0"/>
                        <a:t>2018г.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Прирост (снижение),</a:t>
                      </a:r>
                    </a:p>
                    <a:p>
                      <a:pPr algn="ctr"/>
                      <a:r>
                        <a:rPr lang="ru-RU" sz="2000" i="1" dirty="0" smtClean="0"/>
                        <a:t>%</a:t>
                      </a:r>
                      <a:endParaRPr lang="ru-RU" sz="2000" i="1" dirty="0"/>
                    </a:p>
                  </a:txBody>
                  <a:tcPr/>
                </a:tc>
              </a:tr>
              <a:tr h="13909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Налоговые</a:t>
                      </a:r>
                    </a:p>
                    <a:p>
                      <a:pPr algn="ctr"/>
                      <a:r>
                        <a:rPr lang="ru-RU" b="1" dirty="0" smtClean="0"/>
                        <a:t>и</a:t>
                      </a:r>
                      <a:r>
                        <a:rPr lang="ru-RU" b="1" baseline="0" dirty="0" smtClean="0"/>
                        <a:t> </a:t>
                      </a:r>
                    </a:p>
                    <a:p>
                      <a:pPr algn="ctr"/>
                      <a:r>
                        <a:rPr lang="ru-RU" b="1" baseline="0" dirty="0" smtClean="0"/>
                        <a:t>неналоговые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91,9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99,6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108,4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89,7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+ 11,0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Безвозмездные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146,5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143,5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98,0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217,5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-34,0</a:t>
                      </a:r>
                      <a:endParaRPr lang="ru-RU" b="1" i="1" dirty="0"/>
                    </a:p>
                  </a:txBody>
                  <a:tcPr/>
                </a:tc>
              </a:tr>
              <a:tr h="103462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ИТОГО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238,4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243,1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102,0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307,2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-20,8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ИСПОЛНЕНИЕ ПЛАНА ПО ДОХОДАМ, млн. </a:t>
            </a:r>
            <a:r>
              <a:rPr lang="ru-RU" sz="2400" dirty="0" err="1" smtClean="0"/>
              <a:t>руб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2019г.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5315246"/>
              </p:ext>
            </p:extLst>
          </p:nvPr>
        </p:nvGraphicFramePr>
        <p:xfrm>
          <a:off x="971600" y="1397000"/>
          <a:ext cx="66484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 собственных доходов в 2018г.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13110315"/>
              </p:ext>
            </p:extLst>
          </p:nvPr>
        </p:nvGraphicFramePr>
        <p:xfrm>
          <a:off x="971600" y="1397000"/>
          <a:ext cx="6648400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1505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Межбюджетные </a:t>
            </a:r>
            <a:r>
              <a:rPr lang="ru-RU" sz="3600" dirty="0" smtClean="0">
                <a:solidFill>
                  <a:schemeClr val="bg1"/>
                </a:solidFill>
              </a:rPr>
              <a:t>трансферты, </a:t>
            </a:r>
            <a:r>
              <a:rPr lang="ru-RU" sz="3600" dirty="0" err="1" smtClean="0">
                <a:solidFill>
                  <a:schemeClr val="bg1"/>
                </a:solidFill>
              </a:rPr>
              <a:t>млн.руб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3571880"/>
              </p:ext>
            </p:extLst>
          </p:nvPr>
        </p:nvGraphicFramePr>
        <p:xfrm>
          <a:off x="467544" y="1484784"/>
          <a:ext cx="8352928" cy="507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44471649"/>
              </p:ext>
            </p:extLst>
          </p:nvPr>
        </p:nvGraphicFramePr>
        <p:xfrm>
          <a:off x="827584" y="1340768"/>
          <a:ext cx="69600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078116"/>
              </p:ext>
            </p:extLst>
          </p:nvPr>
        </p:nvGraphicFramePr>
        <p:xfrm>
          <a:off x="457200" y="1340766"/>
          <a:ext cx="8229602" cy="532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872208"/>
                <a:gridCol w="1368152"/>
                <a:gridCol w="1738538"/>
              </a:tblGrid>
              <a:tr h="648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Виды межбюджетных</a:t>
                      </a:r>
                      <a:r>
                        <a:rPr lang="ru-RU" sz="2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/>
                        <a:t>трансфертов</a:t>
                      </a:r>
                      <a:endParaRPr lang="ru-RU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/>
                        <a:t>Исполнено</a:t>
                      </a:r>
                      <a:endParaRPr lang="ru-RU" sz="24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Отклонение</a:t>
                      </a:r>
                      <a:endParaRPr lang="ru-RU" sz="2000" dirty="0"/>
                    </a:p>
                  </a:txBody>
                  <a:tcPr/>
                </a:tc>
              </a:tr>
              <a:tr h="385694">
                <a:tc v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2400" b="1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67982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Дотации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23,8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15,8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+8,0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Субсидии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111,9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189,8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-77,9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Иные МБТ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8,8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12,8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-4,0</a:t>
                      </a:r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l"/>
                      <a:r>
                        <a:rPr lang="ru-RU" sz="2400" b="1" baseline="0" dirty="0" smtClean="0"/>
                        <a:t>Возврат остатков</a:t>
                      </a:r>
                      <a:endParaRPr lang="ru-RU" sz="2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-0,9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-0,8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i="1" dirty="0"/>
                    </a:p>
                  </a:txBody>
                  <a:tcPr/>
                </a:tc>
              </a:tr>
              <a:tr h="838444">
                <a:tc>
                  <a:txBody>
                    <a:bodyPr/>
                    <a:lstStyle/>
                    <a:p>
                      <a:pPr algn="r"/>
                      <a:r>
                        <a:rPr lang="ru-RU" sz="2400" b="1" i="1" dirty="0" smtClean="0"/>
                        <a:t>ВСЕГО</a:t>
                      </a:r>
                      <a:endParaRPr lang="ru-RU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143,6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218,4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-74,8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Поступление межбюджетных </a:t>
            </a:r>
            <a:r>
              <a:rPr lang="ru-RU" sz="2800" dirty="0" smtClean="0"/>
              <a:t>трансфертов</a:t>
            </a:r>
            <a:r>
              <a:rPr lang="ru-RU" sz="2800" dirty="0" smtClean="0"/>
              <a:t>, </a:t>
            </a:r>
            <a:r>
              <a:rPr lang="ru-RU" sz="2000" dirty="0" smtClean="0"/>
              <a:t>млн. </a:t>
            </a:r>
            <a:r>
              <a:rPr lang="ru-RU" sz="2000" dirty="0" err="1" smtClean="0"/>
              <a:t>руб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расходов, </a:t>
            </a:r>
            <a:r>
              <a:rPr lang="ru-RU" sz="1800" dirty="0" smtClean="0">
                <a:solidFill>
                  <a:schemeClr val="bg1"/>
                </a:solidFill>
              </a:rPr>
              <a:t>млн. </a:t>
            </a:r>
            <a:r>
              <a:rPr lang="ru-RU" sz="1800" dirty="0" err="1" smtClean="0">
                <a:solidFill>
                  <a:schemeClr val="bg1"/>
                </a:solidFill>
              </a:rPr>
              <a:t>руб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5232083"/>
              </p:ext>
            </p:extLst>
          </p:nvPr>
        </p:nvGraphicFramePr>
        <p:xfrm>
          <a:off x="611560" y="980728"/>
          <a:ext cx="792088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2494</TotalTime>
  <Words>358</Words>
  <Application>Microsoft Office PowerPoint</Application>
  <PresentationFormat>Экран (4:3)</PresentationFormat>
  <Paragraphs>224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за  </vt:lpstr>
      <vt:lpstr>Показатели исполнения бюджета, млн. руб</vt:lpstr>
      <vt:lpstr>Доходы бюджета МО Приозерское городское поселение, млн.руб.</vt:lpstr>
      <vt:lpstr>ИСПОЛНЕНИЕ ПЛАНА ПО ДОХОДАМ, млн. руб</vt:lpstr>
      <vt:lpstr>Структура  собственных доходов в 2019г.</vt:lpstr>
      <vt:lpstr>Структура  собственных доходов в 2018г.</vt:lpstr>
      <vt:lpstr>Межбюджетные трансферты, млн.руб.</vt:lpstr>
      <vt:lpstr>Поступление межбюджетных трансфертов, млн. руб</vt:lpstr>
      <vt:lpstr>Динамика расходов, млн. руб</vt:lpstr>
      <vt:lpstr>Исполнение расходов в разрезе муниципальных программ, тыс. руб</vt:lpstr>
      <vt:lpstr>Детское игровое и спортивное оборудование</vt:lpstr>
      <vt:lpstr>РЕМОНТ  ДОРОГ</vt:lpstr>
      <vt:lpstr>ФОРМИРОВАНИЕ КОМФОРТНОЙ ГОРОДСКОЙ СРЕДЫ</vt:lpstr>
      <vt:lpstr>ФОРМИРОВАНИЕ КОМФОРТНОЙ ГОРОДСКОЙ СРЕДЫ</vt:lpstr>
      <vt:lpstr>Контейнерные площадки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USE</cp:lastModifiedBy>
  <cp:revision>404</cp:revision>
  <dcterms:created xsi:type="dcterms:W3CDTF">2013-04-21T18:28:50Z</dcterms:created>
  <dcterms:modified xsi:type="dcterms:W3CDTF">2021-03-07T13:10:09Z</dcterms:modified>
</cp:coreProperties>
</file>