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5" r:id="rId3"/>
    <p:sldId id="284" r:id="rId4"/>
    <p:sldId id="276" r:id="rId5"/>
    <p:sldId id="273" r:id="rId6"/>
    <p:sldId id="285" r:id="rId7"/>
    <p:sldId id="279" r:id="rId8"/>
    <p:sldId id="283" r:id="rId9"/>
    <p:sldId id="261" r:id="rId10"/>
    <p:sldId id="269" r:id="rId11"/>
    <p:sldId id="280" r:id="rId12"/>
    <p:sldId id="286" r:id="rId13"/>
    <p:sldId id="289" r:id="rId14"/>
    <p:sldId id="287" r:id="rId15"/>
    <p:sldId id="274" r:id="rId16"/>
    <p:sldId id="290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3602" autoAdjust="0"/>
  </p:normalViewPr>
  <p:slideViewPr>
    <p:cSldViewPr>
      <p:cViewPr>
        <p:scale>
          <a:sx n="114" d="100"/>
          <a:sy n="114" d="100"/>
        </p:scale>
        <p:origin x="-79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9643377001456"/>
          <c:y val="5.3971466648260337E-2"/>
          <c:w val="0.63927274715660543"/>
          <c:h val="0.8518905602072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97.6</c:v>
                </c:pt>
                <c:pt idx="1">
                  <c:v>99.6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197.5</c:v>
                </c:pt>
                <c:pt idx="1">
                  <c:v>143.5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gapDepth val="232"/>
        <c:shape val="box"/>
        <c:axId val="49720832"/>
        <c:axId val="46024384"/>
        <c:axId val="0"/>
      </c:bar3DChart>
      <c:catAx>
        <c:axId val="49720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cap="small" baseline="0">
                <a:solidFill>
                  <a:srgbClr val="FF0000"/>
                </a:solidFill>
              </a:defRPr>
            </a:pPr>
            <a:endParaRPr lang="ru-RU"/>
          </a:p>
        </c:txPr>
        <c:crossAx val="46024384"/>
        <c:crosses val="autoZero"/>
        <c:auto val="1"/>
        <c:lblAlgn val="ctr"/>
        <c:lblOffset val="100"/>
        <c:tickLblSkip val="1"/>
        <c:noMultiLvlLbl val="0"/>
      </c:catAx>
      <c:valAx>
        <c:axId val="46024384"/>
        <c:scaling>
          <c:orientation val="minMax"/>
          <c:max val="310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4972083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556125667151872"/>
          <c:y val="0.36645871053036777"/>
          <c:w val="0.26519565744784085"/>
          <c:h val="0.41273307458280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Штрафы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54.2</c:v>
                </c:pt>
                <c:pt idx="1">
                  <c:v>4.4000000000000004</c:v>
                </c:pt>
                <c:pt idx="2">
                  <c:v>12.6</c:v>
                </c:pt>
                <c:pt idx="3">
                  <c:v>2.2000000000000002</c:v>
                </c:pt>
                <c:pt idx="4">
                  <c:v>4.2</c:v>
                </c:pt>
                <c:pt idx="5">
                  <c:v>2.7</c:v>
                </c:pt>
                <c:pt idx="6">
                  <c:v>0.1</c:v>
                </c:pt>
                <c:pt idx="7">
                  <c:v>3.7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Штрафы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53.1</c:v>
                </c:pt>
                <c:pt idx="1">
                  <c:v>4.0999999999999996</c:v>
                </c:pt>
                <c:pt idx="2">
                  <c:v>9.8000000000000007</c:v>
                </c:pt>
                <c:pt idx="3">
                  <c:v>2.4</c:v>
                </c:pt>
                <c:pt idx="4">
                  <c:v>4.4000000000000004</c:v>
                </c:pt>
                <c:pt idx="5">
                  <c:v>0.7</c:v>
                </c:pt>
                <c:pt idx="6">
                  <c:v>0.1</c:v>
                </c:pt>
                <c:pt idx="7">
                  <c:v>4.3</c:v>
                </c:pt>
                <c:pt idx="8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8080708661422"/>
          <c:y val="0.18124999999999999"/>
          <c:w val="0.43964695314547386"/>
          <c:h val="0.705891089261686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выравние бюджетной обеспеченности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37.1</c:v>
                </c:pt>
                <c:pt idx="1">
                  <c:v>23.8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155</c:v>
                </c:pt>
                <c:pt idx="1">
                  <c:v>111.9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5.4</c:v>
                </c:pt>
                <c:pt idx="1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18272"/>
        <c:axId val="113735872"/>
        <c:axId val="0"/>
      </c:bar3DChart>
      <c:catAx>
        <c:axId val="44918272"/>
        <c:scaling>
          <c:orientation val="minMax"/>
        </c:scaling>
        <c:delete val="0"/>
        <c:axPos val="l"/>
        <c:majorTickMark val="out"/>
        <c:minorTickMark val="none"/>
        <c:tickLblPos val="nextTo"/>
        <c:crossAx val="113735872"/>
        <c:crosses val="autoZero"/>
        <c:auto val="1"/>
        <c:lblAlgn val="ctr"/>
        <c:lblOffset val="100"/>
        <c:noMultiLvlLbl val="0"/>
      </c:catAx>
      <c:valAx>
        <c:axId val="113735872"/>
        <c:scaling>
          <c:orientation val="minMax"/>
          <c:max val="2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91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1720505004527"/>
          <c:y val="0.16555683627745066"/>
          <c:w val="0.31687982464609682"/>
          <c:h val="0.7521718265871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0287644807141"/>
          <c:y val="2.3742477802626796E-2"/>
          <c:w val="0.57088593691610023"/>
          <c:h val="0.624971075015755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86.9</c:v>
                </c:pt>
                <c:pt idx="2">
                  <c:v>138.6</c:v>
                </c:pt>
                <c:pt idx="3">
                  <c:v>64.599999999999994</c:v>
                </c:pt>
                <c:pt idx="4">
                  <c:v>2.1</c:v>
                </c:pt>
                <c:pt idx="5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52.7</c:v>
                </c:pt>
                <c:pt idx="2">
                  <c:v>109.6</c:v>
                </c:pt>
                <c:pt idx="3">
                  <c:v>59.3</c:v>
                </c:pt>
                <c:pt idx="4">
                  <c:v>1.7</c:v>
                </c:pt>
                <c:pt idx="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12512"/>
        <c:axId val="46027840"/>
        <c:axId val="160637568"/>
      </c:bar3DChart>
      <c:catAx>
        <c:axId val="4211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6027840"/>
        <c:crosses val="autoZero"/>
        <c:auto val="1"/>
        <c:lblAlgn val="ctr"/>
        <c:lblOffset val="100"/>
        <c:noMultiLvlLbl val="0"/>
      </c:catAx>
      <c:valAx>
        <c:axId val="4602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12512"/>
        <c:crosses val="autoZero"/>
        <c:crossBetween val="between"/>
      </c:valAx>
      <c:serAx>
        <c:axId val="16063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4602784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18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Исполнение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бюджета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МО </a:t>
            </a:r>
            <a:r>
              <a:rPr lang="ru-RU" sz="3600" b="1" cap="all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ПриозерскоЕ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ГОРОДСКОЕ ПОСЕЛЕНИЕ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за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2020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год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56770"/>
              </p:ext>
            </p:extLst>
          </p:nvPr>
        </p:nvGraphicFramePr>
        <p:xfrm>
          <a:off x="179512" y="1124744"/>
          <a:ext cx="8640960" cy="545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1001736"/>
                <a:gridCol w="936104"/>
                <a:gridCol w="864096"/>
                <a:gridCol w="936104"/>
                <a:gridCol w="648073"/>
                <a:gridCol w="1368151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Соотношение</a:t>
                      </a:r>
                    </a:p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</a:t>
                      </a:r>
                    </a:p>
                    <a:p>
                      <a:pPr algn="ctr"/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Благоустройство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43100,6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28613,3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14487,3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дорог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84929,5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52430,5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32499,0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Обеспечение качественным жильем граждан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6412,8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9515,2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-3102,4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Формирование комфортной городской среды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67582,9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32340,6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35242,3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культуры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64479,8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59115,1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5364,7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коммунальной инфраструктуры и повышение энергоэффективности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14601,5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20305,1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-5703,6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 остальные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3080,7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13 595,5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10514,8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Всего</a:t>
                      </a:r>
                      <a:r>
                        <a:rPr lang="ru-RU" sz="1400" b="1" i="1" baseline="0" dirty="0" smtClean="0"/>
                        <a:t> по программам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284187,8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215915,3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131,6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68272,5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Непрограммные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11441,2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13613,1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-2171,9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Исполнение расходов в разрезе муниципальных программ, тыс.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Детское игровое и спортивное оборудование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2241189"/>
            <a:ext cx="1728192" cy="323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Ул.Красноармейская</a:t>
            </a:r>
            <a:r>
              <a:rPr lang="ru-RU" sz="1200" dirty="0" smtClean="0"/>
              <a:t> д.6,8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2564904"/>
            <a:ext cx="273630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Ул.Гастелло</a:t>
            </a:r>
            <a:r>
              <a:rPr lang="ru-RU" sz="1200" dirty="0" smtClean="0"/>
              <a:t> д.27а, 29</a:t>
            </a:r>
            <a:endParaRPr lang="ru-RU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3" y="2708920"/>
            <a:ext cx="438160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90" y="3068960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РЕМОНТ  ДОРОГ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168352" cy="422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700808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Ул.Маяковского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6D68B1-53FB-40BA-A61A-6E39D7DCE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76156" y="2817969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Ул.Садовая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11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2099" y="2038035"/>
            <a:ext cx="3816424" cy="323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Благоустройство части планируемой ЕТРПЗ </a:t>
            </a:r>
            <a:r>
              <a:rPr lang="ru-RU" sz="1200" dirty="0" err="1"/>
              <a:t>г.Приозерска</a:t>
            </a:r>
            <a:r>
              <a:rPr lang="ru-RU" sz="1200" dirty="0"/>
              <a:t> (2 этап 2 очереди) </a:t>
            </a:r>
            <a:endParaRPr lang="ru-RU" sz="1200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9444"/>
            <a:ext cx="3937732" cy="26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151407" cy="267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06373"/>
            <a:ext cx="3744416" cy="45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Ремонт дворовых территорий </a:t>
            </a:r>
            <a:r>
              <a:rPr lang="ru-RU" sz="1200" dirty="0" err="1" smtClean="0"/>
              <a:t>ул.Гоголя</a:t>
            </a:r>
            <a:r>
              <a:rPr lang="ru-RU" sz="1200" dirty="0" smtClean="0"/>
              <a:t> д.32,38,40,42</a:t>
            </a:r>
            <a:endParaRPr lang="ru-RU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C03952-625F-4C41-B9B1-69F865CFF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888855" cy="192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5E9EFCE3-C118-4D8F-B381-607BF209E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8" y="2204865"/>
            <a:ext cx="2888673" cy="192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48AC075-DC17-4F3C-B606-AFC6E6043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52312"/>
            <a:ext cx="2908043" cy="193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48AC075-DC17-4F3C-B606-AFC6E6043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37" y="2348880"/>
            <a:ext cx="2908043" cy="193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29877" y="1822377"/>
            <a:ext cx="3744416" cy="45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Ремонт дворовых территорий </a:t>
            </a:r>
            <a:r>
              <a:rPr lang="ru-RU" sz="1200" dirty="0" err="1" smtClean="0"/>
              <a:t>ул.Чапаева</a:t>
            </a:r>
            <a:r>
              <a:rPr lang="ru-RU" sz="1200" dirty="0" smtClean="0"/>
              <a:t> д.26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370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Благоустройство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CF030102-93F0-450D-A661-4C64FCB70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0" y="2204864"/>
            <a:ext cx="1562793" cy="208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61E8070-2C7F-4380-B03C-B10FC42AD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1563639" cy="2084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141277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Пожарный пирс на набережной </a:t>
            </a:r>
            <a:r>
              <a:rPr lang="ru-RU" sz="1200" dirty="0" err="1" smtClean="0"/>
              <a:t>р.Вуокса</a:t>
            </a:r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96E61C2-50C2-4208-81C3-F618D26E6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48880"/>
            <a:ext cx="151216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6C32E9D-AC97-450B-A23C-532CD4B1A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09120"/>
            <a:ext cx="1528394" cy="203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732240" y="155679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Дворовая территория </a:t>
            </a:r>
            <a:r>
              <a:rPr lang="ru-RU" sz="1200" dirty="0" err="1" smtClean="0"/>
              <a:t>ул.Гоголя</a:t>
            </a:r>
            <a:r>
              <a:rPr lang="ru-RU" sz="1200" dirty="0" smtClean="0"/>
              <a:t> д.11</a:t>
            </a:r>
            <a:endParaRPr lang="ru-RU" sz="1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3FA3457-F0A9-4F84-A196-67A8B87614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04" y="3511825"/>
            <a:ext cx="387452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846003" y="249289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Дворовая территория </a:t>
            </a:r>
            <a:r>
              <a:rPr lang="ru-RU" sz="1200" dirty="0" err="1" smtClean="0"/>
              <a:t>ул.Гоголя</a:t>
            </a:r>
            <a:r>
              <a:rPr lang="ru-RU" sz="1200" dirty="0" smtClean="0"/>
              <a:t> д.46,48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52737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Установка новой сценической подъемной конструкции на центральной площади</a:t>
            </a:r>
          </a:p>
          <a:p>
            <a:r>
              <a:rPr lang="ru-RU" sz="1200" dirty="0"/>
              <a:t> г. Приозерска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36142" y="2564904"/>
            <a:ext cx="1944216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Заверен капитальный ремонт здания МКУК ПКЦ «</a:t>
            </a:r>
            <a:r>
              <a:rPr lang="ru-RU" sz="1200" dirty="0" err="1" smtClean="0"/>
              <a:t>Карнавл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18" name="Объект 17">
            <a:extLst>
              <a:ext uri="{FF2B5EF4-FFF2-40B4-BE49-F238E27FC236}">
                <a16:creationId xmlns="" xmlns:a16="http://schemas.microsoft.com/office/drawing/2014/main" id="{C2D1AF0F-833B-418D-B435-0F0F4852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098891" cy="307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4A798C1-0D16-4802-980C-BF2398F37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4671500" cy="273630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004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Монет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272808" cy="597666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84482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116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851295"/>
              </p:ext>
            </p:extLst>
          </p:nvPr>
        </p:nvGraphicFramePr>
        <p:xfrm>
          <a:off x="251521" y="1628800"/>
          <a:ext cx="85334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0"/>
                <a:gridCol w="896223"/>
                <a:gridCol w="936104"/>
                <a:gridCol w="1224136"/>
                <a:gridCol w="1156947"/>
                <a:gridCol w="1066682"/>
                <a:gridCol w="1066682"/>
                <a:gridCol w="1066682"/>
              </a:tblGrid>
              <a:tr h="109289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год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2020 </a:t>
                      </a:r>
                      <a:r>
                        <a:rPr lang="ru-RU" sz="1600" baseline="0" dirty="0" smtClean="0"/>
                        <a:t>года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 smtClean="0"/>
                        <a:t>Испол</a:t>
                      </a:r>
                      <a:r>
                        <a:rPr lang="ru-RU" sz="1600" b="1" baseline="0" dirty="0" smtClean="0"/>
                        <a:t>-</a:t>
                      </a:r>
                    </a:p>
                    <a:p>
                      <a:pPr algn="ctr"/>
                      <a:r>
                        <a:rPr lang="ru-RU" sz="1600" b="1" baseline="0" dirty="0" err="1" smtClean="0"/>
                        <a:t>нено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2020 </a:t>
                      </a:r>
                      <a:endParaRPr lang="ru-RU" sz="1600" b="1" baseline="0" dirty="0" smtClean="0"/>
                    </a:p>
                    <a:p>
                      <a:pPr algn="ctr"/>
                      <a:r>
                        <a:rPr lang="ru-RU" sz="1600" b="1" baseline="0" dirty="0" smtClean="0"/>
                        <a:t>год</a:t>
                      </a:r>
                      <a:endParaRPr lang="ru-RU" sz="1600" b="1" baseline="0" dirty="0"/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% исполнения к плану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2018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2019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err="1" smtClean="0"/>
                        <a:t>Утверж</a:t>
                      </a:r>
                      <a:endParaRPr lang="ru-RU" sz="1800" b="1" i="1" baseline="0" dirty="0" smtClean="0"/>
                    </a:p>
                    <a:p>
                      <a:pPr algn="ctr"/>
                      <a:r>
                        <a:rPr lang="ru-RU" sz="1800" b="1" i="1" baseline="0" dirty="0" smtClean="0"/>
                        <a:t>денный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Уточненный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err="1" smtClean="0"/>
                        <a:t>Утверж</a:t>
                      </a:r>
                      <a:endParaRPr lang="ru-RU" sz="1600" b="1" i="1" baseline="0" dirty="0" smtClean="0"/>
                    </a:p>
                    <a:p>
                      <a:pPr algn="ctr"/>
                      <a:r>
                        <a:rPr lang="ru-RU" sz="1600" b="1" i="1" baseline="0" dirty="0" smtClean="0"/>
                        <a:t>денному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/>
                        <a:t>Уточненному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</a:tr>
              <a:tr h="712160"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Доходы</a:t>
                      </a:r>
                      <a:endParaRPr lang="ru-RU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307,2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243,1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184,4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297,7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295,1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99,1</a:t>
                      </a:r>
                      <a:endParaRPr lang="ru-RU" sz="2000" dirty="0"/>
                    </a:p>
                  </a:txBody>
                  <a:tcPr/>
                </a:tc>
              </a:tr>
              <a:tr h="561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303,9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229,5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187,3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308,6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295,6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157,8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95,8</a:t>
                      </a:r>
                      <a:endParaRPr lang="ru-RU" sz="2000" dirty="0"/>
                    </a:p>
                  </a:txBody>
                  <a:tcPr/>
                </a:tc>
              </a:tr>
              <a:tr h="146282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13,6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-2,9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-10,9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-0,5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Показатели исполнения бюджета</a:t>
            </a:r>
            <a:r>
              <a:rPr lang="ru-RU" sz="2400" dirty="0" smtClean="0"/>
              <a:t>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142884"/>
              </p:ext>
            </p:extLst>
          </p:nvPr>
        </p:nvGraphicFramePr>
        <p:xfrm>
          <a:off x="467544" y="1628800"/>
          <a:ext cx="8244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бюджета МО Приозерское городское поселение,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375526"/>
              </p:ext>
            </p:extLst>
          </p:nvPr>
        </p:nvGraphicFramePr>
        <p:xfrm>
          <a:off x="251520" y="1600200"/>
          <a:ext cx="8640960" cy="478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  <a:gridCol w="1296144"/>
                <a:gridCol w="1296144"/>
                <a:gridCol w="1584176"/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Источник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Годовой</a:t>
                      </a:r>
                    </a:p>
                    <a:p>
                      <a:pPr algn="ctr"/>
                      <a:r>
                        <a:rPr lang="ru-RU" sz="2000" i="1" dirty="0" smtClean="0"/>
                        <a:t>план </a:t>
                      </a:r>
                      <a:r>
                        <a:rPr lang="ru-RU" sz="2000" i="1" dirty="0" smtClean="0"/>
                        <a:t>2020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2020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% </a:t>
                      </a:r>
                      <a:r>
                        <a:rPr lang="ru-RU" sz="2000" i="1" dirty="0" err="1" smtClean="0"/>
                        <a:t>испол</a:t>
                      </a:r>
                      <a:r>
                        <a:rPr lang="ru-RU" sz="2000" i="1" dirty="0" smtClean="0"/>
                        <a:t>-</a:t>
                      </a:r>
                    </a:p>
                    <a:p>
                      <a:pPr algn="ctr"/>
                      <a:r>
                        <a:rPr lang="ru-RU" sz="2000" i="1" dirty="0" smtClean="0"/>
                        <a:t>нения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</a:t>
                      </a:r>
                    </a:p>
                    <a:p>
                      <a:pPr algn="ctr"/>
                      <a:r>
                        <a:rPr lang="ru-RU" sz="2000" i="1" baseline="0" dirty="0" smtClean="0"/>
                        <a:t>2019г</a:t>
                      </a:r>
                      <a:r>
                        <a:rPr lang="ru-RU" sz="2000" i="1" baseline="0" dirty="0" smtClean="0"/>
                        <a:t>.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Прирост (снижение),</a:t>
                      </a:r>
                    </a:p>
                    <a:p>
                      <a:pPr algn="ctr"/>
                      <a:r>
                        <a:rPr lang="ru-RU" sz="2000" i="1" dirty="0" smtClean="0"/>
                        <a:t>%</a:t>
                      </a:r>
                      <a:endParaRPr lang="ru-RU" sz="2000" i="1" dirty="0"/>
                    </a:p>
                  </a:txBody>
                  <a:tcPr/>
                </a:tc>
              </a:tr>
              <a:tr h="1390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Налоговые</a:t>
                      </a:r>
                    </a:p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pPr algn="ctr"/>
                      <a:r>
                        <a:rPr lang="ru-RU" b="1" baseline="0" dirty="0" smtClean="0"/>
                        <a:t>неналоговые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93,6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97,6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104,3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99,6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-2,0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204,1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197,5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96,8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143,5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+37,6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ИТОГО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297,7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295,1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99,1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243,1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+21,4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ПЛАНА ПО ДОХОДАМ,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</a:t>
            </a:r>
            <a:r>
              <a:rPr lang="ru-RU" sz="3600" dirty="0" smtClean="0">
                <a:solidFill>
                  <a:schemeClr val="bg1"/>
                </a:solidFill>
              </a:rPr>
              <a:t>2019г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15506125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</a:t>
            </a:r>
            <a:r>
              <a:rPr lang="ru-RU" sz="3600" dirty="0" smtClean="0">
                <a:solidFill>
                  <a:schemeClr val="bg1"/>
                </a:solidFill>
              </a:rPr>
              <a:t>2020г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323752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505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Межбюджетные трансферты, </a:t>
            </a:r>
            <a:r>
              <a:rPr lang="ru-RU" sz="3600" dirty="0" err="1" smtClean="0">
                <a:solidFill>
                  <a:schemeClr val="bg1"/>
                </a:solidFill>
              </a:rPr>
              <a:t>млн.руб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3571880"/>
              </p:ext>
            </p:extLst>
          </p:nvPr>
        </p:nvGraphicFramePr>
        <p:xfrm>
          <a:off x="467544" y="1484784"/>
          <a:ext cx="8352928" cy="507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1355294"/>
              </p:ext>
            </p:extLst>
          </p:nvPr>
        </p:nvGraphicFramePr>
        <p:xfrm>
          <a:off x="827584" y="1340768"/>
          <a:ext cx="69600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978225"/>
              </p:ext>
            </p:extLst>
          </p:nvPr>
        </p:nvGraphicFramePr>
        <p:xfrm>
          <a:off x="457200" y="1340766"/>
          <a:ext cx="8229602" cy="532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872208"/>
                <a:gridCol w="1368152"/>
                <a:gridCol w="1738538"/>
              </a:tblGrid>
              <a:tr h="648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межбюджетных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трансфертов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Исполнено</a:t>
                      </a:r>
                      <a:endParaRPr lang="ru-RU" sz="24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</a:t>
                      </a:r>
                      <a:endParaRPr lang="ru-RU" sz="2000" dirty="0"/>
                    </a:p>
                  </a:txBody>
                  <a:tcPr/>
                </a:tc>
              </a:tr>
              <a:tr h="385694"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7982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Дотации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23,8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37,1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+13,3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Субсидии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111,9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255,4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+143,5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Иные МБТ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8,8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5,4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-3,4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Возврат остатков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-0,9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-2,8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/>
                        <a:t>ВСЕГО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143,6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295,1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+151,5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Поступление межбюджетных трансфертов,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расходов,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97949132"/>
              </p:ext>
            </p:extLst>
          </p:nvPr>
        </p:nvGraphicFramePr>
        <p:xfrm>
          <a:off x="611560" y="980728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2563</TotalTime>
  <Words>400</Words>
  <Application>Microsoft Office PowerPoint</Application>
  <PresentationFormat>Экран (4:3)</PresentationFormat>
  <Paragraphs>238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Показатели исполнения бюджета, млн. руб</vt:lpstr>
      <vt:lpstr>Доходы бюджета МО Приозерское городское поселение, млн.руб.</vt:lpstr>
      <vt:lpstr>ИСПОЛНЕНИЕ ПЛАНА ПО ДОХОДАМ, млн. руб</vt:lpstr>
      <vt:lpstr>Структура  собственных доходов в 2019г.</vt:lpstr>
      <vt:lpstr>Структура  собственных доходов в 2020г.</vt:lpstr>
      <vt:lpstr>Межбюджетные трансферты, млн.руб.</vt:lpstr>
      <vt:lpstr>Поступление межбюджетных трансфертов, млн. руб</vt:lpstr>
      <vt:lpstr>Динамика расходов, млн. руб</vt:lpstr>
      <vt:lpstr>Исполнение расходов в разрезе муниципальных программ, тыс. руб</vt:lpstr>
      <vt:lpstr>Детское игровое и спортивное оборудование</vt:lpstr>
      <vt:lpstr>РЕМОНТ  ДОРОГ</vt:lpstr>
      <vt:lpstr>ФОРМИРОВАНИЕ КОМФОРТНОЙ ГОРОДСКОЙ СРЕДЫ</vt:lpstr>
      <vt:lpstr>ФОРМИРОВАНИЕ КОМФОРТНОЙ ГОРОДСКОЙ СРЕДЫ</vt:lpstr>
      <vt:lpstr>Благоустройство</vt:lpstr>
      <vt:lpstr>Культура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USE</cp:lastModifiedBy>
  <cp:revision>422</cp:revision>
  <dcterms:created xsi:type="dcterms:W3CDTF">2013-04-21T18:28:50Z</dcterms:created>
  <dcterms:modified xsi:type="dcterms:W3CDTF">2021-10-24T13:54:22Z</dcterms:modified>
</cp:coreProperties>
</file>