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1" r:id="rId2"/>
    <p:sldId id="267" r:id="rId3"/>
    <p:sldId id="272" r:id="rId4"/>
    <p:sldId id="283" r:id="rId5"/>
    <p:sldId id="310" r:id="rId6"/>
    <p:sldId id="312" r:id="rId7"/>
    <p:sldId id="289" r:id="rId8"/>
    <p:sldId id="311" r:id="rId9"/>
    <p:sldId id="290" r:id="rId10"/>
    <p:sldId id="292" r:id="rId11"/>
    <p:sldId id="294" r:id="rId12"/>
    <p:sldId id="295" r:id="rId13"/>
    <p:sldId id="293" r:id="rId14"/>
    <p:sldId id="313" r:id="rId15"/>
    <p:sldId id="314" r:id="rId16"/>
    <p:sldId id="317" r:id="rId17"/>
    <p:sldId id="303" r:id="rId18"/>
    <p:sldId id="319" r:id="rId19"/>
    <p:sldId id="298" r:id="rId20"/>
    <p:sldId id="306" r:id="rId21"/>
    <p:sldId id="300" r:id="rId22"/>
    <p:sldId id="315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FF9999"/>
    <a:srgbClr val="57C9C9"/>
    <a:srgbClr val="CCFFCC"/>
    <a:srgbClr val="66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87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106.3</c:v>
                </c:pt>
                <c:pt idx="1">
                  <c:v>110.6</c:v>
                </c:pt>
                <c:pt idx="2">
                  <c:v>117</c:v>
                </c:pt>
                <c:pt idx="3">
                  <c:v>120.9</c:v>
                </c:pt>
                <c:pt idx="4" formatCode="0.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257</c:v>
                </c:pt>
                <c:pt idx="1">
                  <c:v>255</c:v>
                </c:pt>
                <c:pt idx="2">
                  <c:v>98</c:v>
                </c:pt>
                <c:pt idx="3">
                  <c:v>35.700000000000003</c:v>
                </c:pt>
                <c:pt idx="4">
                  <c:v>28.9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363.3</c:v>
                </c:pt>
                <c:pt idx="1">
                  <c:v>365.6</c:v>
                </c:pt>
                <c:pt idx="2">
                  <c:v>215</c:v>
                </c:pt>
                <c:pt idx="3">
                  <c:v>156.60000000000002</c:v>
                </c:pt>
                <c:pt idx="4">
                  <c:v>152.9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485536"/>
        <c:axId val="335486320"/>
        <c:axId val="0"/>
      </c:bar3DChart>
      <c:catAx>
        <c:axId val="33548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6320"/>
        <c:crosses val="autoZero"/>
        <c:auto val="1"/>
        <c:lblAlgn val="ctr"/>
        <c:lblOffset val="100"/>
        <c:noMultiLvlLbl val="0"/>
      </c:catAx>
      <c:valAx>
        <c:axId val="335486320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8911929923724"/>
          <c:y val="0.35627289169382109"/>
          <c:w val="0.22741088070076271"/>
          <c:h val="0.35090881232976556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514619903344073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2023г оценка</c:v>
                </c:pt>
                <c:pt idx="1">
                  <c:v>2024 г    проект</c:v>
                </c:pt>
                <c:pt idx="2">
                  <c:v>2025г проект</c:v>
                </c:pt>
                <c:pt idx="3">
                  <c:v>2026г проект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367.5</c:v>
                </c:pt>
                <c:pt idx="1">
                  <c:v>226.7</c:v>
                </c:pt>
                <c:pt idx="2">
                  <c:v>160.6</c:v>
                </c:pt>
                <c:pt idx="3">
                  <c:v>152.69999999999999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509936"/>
        <c:axId val="337510328"/>
        <c:axId val="0"/>
      </c:bar3DChart>
      <c:catAx>
        <c:axId val="33750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337510328"/>
        <c:crosses val="autoZero"/>
        <c:auto val="1"/>
        <c:lblAlgn val="ctr"/>
        <c:lblOffset val="100"/>
        <c:noMultiLvlLbl val="0"/>
      </c:catAx>
      <c:valAx>
        <c:axId val="337510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750993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Городской Формирование </a:t>
                    </a:r>
                    <a:r>
                      <a:rPr lang="ru-RU" dirty="0"/>
                      <a:t>комфорной среды и обеспечение  качественным жильем граждан
12%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336994738928417E-2"/>
                  <c:y val="-6.3449349509688852E-3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МЦП'!$A$3:$A$9</c:f>
              <c:strCache>
                <c:ptCount val="7"/>
                <c:pt idx="0">
                  <c:v>Развитие автомобильных дорог</c:v>
                </c:pt>
                <c:pt idx="1">
                  <c:v>Развитие культуры</c:v>
                </c:pt>
                <c:pt idx="2">
                  <c:v>Формирование комфорной среды и обеспечение  качественным жильем граждан</c:v>
                </c:pt>
                <c:pt idx="3">
                  <c:v>Обеспечение устойчивого функционирования и развития коммунальной и инженерной инфраструктуры и повышение энергоэффективности </c:v>
                </c:pt>
                <c:pt idx="4">
                  <c:v>Благоустройство городских территорий </c:v>
                </c:pt>
                <c:pt idx="5">
                  <c:v>Устойчивое общественное развитие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'Д 15 Доля МЦП'!$B$3:$B$9</c:f>
              <c:numCache>
                <c:formatCode>General</c:formatCode>
                <c:ptCount val="7"/>
                <c:pt idx="0">
                  <c:v>50.5</c:v>
                </c:pt>
                <c:pt idx="1">
                  <c:v>69.8</c:v>
                </c:pt>
                <c:pt idx="2">
                  <c:v>32.9</c:v>
                </c:pt>
                <c:pt idx="3">
                  <c:v>4.4000000000000004</c:v>
                </c:pt>
                <c:pt idx="4">
                  <c:v>50.1</c:v>
                </c:pt>
                <c:pt idx="5">
                  <c:v>2.6</c:v>
                </c:pt>
                <c:pt idx="6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367.5</c:v>
                </c:pt>
                <c:pt idx="1">
                  <c:v>210.3</c:v>
                </c:pt>
                <c:pt idx="2">
                  <c:v>147.5</c:v>
                </c:pt>
                <c:pt idx="3">
                  <c:v>139.19999999999999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13.4</c:v>
                </c:pt>
                <c:pt idx="1">
                  <c:v>16.399999999999999</c:v>
                </c:pt>
                <c:pt idx="2">
                  <c:v>13.1</c:v>
                </c:pt>
                <c:pt idx="3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380.9</c:v>
                </c:pt>
                <c:pt idx="1">
                  <c:v>226.70000000000002</c:v>
                </c:pt>
                <c:pt idx="2">
                  <c:v>160.6</c:v>
                </c:pt>
                <c:pt idx="3">
                  <c:v>152.69999999999999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59528"/>
        <c:axId val="241161488"/>
        <c:axId val="335231160"/>
      </c:bar3DChart>
      <c:catAx>
        <c:axId val="24115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241161488"/>
        <c:crosses val="autoZero"/>
        <c:auto val="1"/>
        <c:lblAlgn val="ctr"/>
        <c:lblOffset val="100"/>
        <c:noMultiLvlLbl val="0"/>
      </c:catAx>
      <c:valAx>
        <c:axId val="241161488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41159528"/>
        <c:crosses val="autoZero"/>
        <c:crossBetween val="between"/>
      </c:valAx>
      <c:serAx>
        <c:axId val="335231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4116148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16 РВ'!$A$1:$E$1</c:f>
              <c:strCache>
                <c:ptCount val="5"/>
                <c:pt idx="0">
                  <c:v>1.01.2021г.</c:v>
                </c:pt>
                <c:pt idx="1">
                  <c:v>1.01.2022г.</c:v>
                </c:pt>
                <c:pt idx="2">
                  <c:v>1.09.2022г.</c:v>
                </c:pt>
                <c:pt idx="3">
                  <c:v>01.09.2023г</c:v>
                </c:pt>
                <c:pt idx="4">
                  <c:v>01.01.2024</c:v>
                </c:pt>
              </c:strCache>
            </c:strRef>
          </c:cat>
          <c:val>
            <c:numRef>
              <c:f>'Д 16 РВ'!$A$2:$E$2</c:f>
              <c:numCache>
                <c:formatCode>General</c:formatCode>
                <c:ptCount val="5"/>
                <c:pt idx="0">
                  <c:v>9940</c:v>
                </c:pt>
                <c:pt idx="1">
                  <c:v>10340</c:v>
                </c:pt>
                <c:pt idx="2">
                  <c:v>10755</c:v>
                </c:pt>
                <c:pt idx="3">
                  <c:v>11725</c:v>
                </c:pt>
                <c:pt idx="4">
                  <c:v>12265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683032"/>
        <c:axId val="341688912"/>
      </c:lineChart>
      <c:catAx>
        <c:axId val="3416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341688912"/>
        <c:crosses val="autoZero"/>
        <c:auto val="1"/>
        <c:lblAlgn val="ctr"/>
        <c:lblOffset val="100"/>
        <c:noMultiLvlLbl val="0"/>
      </c:catAx>
      <c:valAx>
        <c:axId val="341688912"/>
        <c:scaling>
          <c:orientation val="minMax"/>
          <c:max val="12300"/>
          <c:min val="9900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4168303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4527238321422E-2"/>
          <c:y val="0.27694288241783049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106301.7</c:v>
                </c:pt>
                <c:pt idx="1">
                  <c:v>110574.3</c:v>
                </c:pt>
                <c:pt idx="2">
                  <c:v>117038.9</c:v>
                </c:pt>
                <c:pt idx="3">
                  <c:v>120942.8</c:v>
                </c:pt>
                <c:pt idx="4" formatCode="0.0">
                  <c:v>123999.4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483968"/>
        <c:axId val="335482792"/>
      </c:lineChart>
      <c:catAx>
        <c:axId val="33548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2792"/>
        <c:crosses val="autoZero"/>
        <c:auto val="1"/>
        <c:lblAlgn val="ctr"/>
        <c:lblOffset val="100"/>
        <c:noMultiLvlLbl val="0"/>
      </c:catAx>
      <c:valAx>
        <c:axId val="335482792"/>
        <c:scaling>
          <c:orientation val="minMax"/>
          <c:max val="125000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396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44682776721885"/>
          <c:y val="0.16886166411434406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 dirty="0" smtClean="0">
                        <a:solidFill>
                          <a:schemeClr val="bg1"/>
                        </a:solidFill>
                      </a:rPr>
                      <a:t>57,1% </a:t>
                    </a:r>
                    <a:r>
                      <a:rPr lang="ru-RU" sz="1600" b="1" i="0" baseline="0" dirty="0">
                        <a:solidFill>
                          <a:schemeClr val="bg1"/>
                        </a:solidFill>
                      </a:rPr>
                      <a:t>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17921779183005"/>
                  <c:y val="6.91778691256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реализации имущества 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618128040418095E-2"/>
                  <c:y val="5.90480687331037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Налог на совокупный доход</a:t>
                    </a:r>
                    <a:endParaRPr lang="ru-RU" dirty="0"/>
                  </a:p>
                  <a:p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342509302245109E-2"/>
                  <c:y val="-5.8195015368662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</a:t>
                    </a:r>
                  </a:p>
                  <a:p>
                    <a:r>
                      <a:rPr lang="ru-RU" dirty="0" smtClean="0"/>
                      <a:t>14,7%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Налоги на имущество физических лиц</a:t>
                    </a:r>
                  </a:p>
                  <a:p>
                    <a:r>
                      <a:rPr lang="ru-RU" dirty="0" smtClean="0"/>
                      <a:t>22,6%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916276151465867E-2"/>
                  <c:y val="-5.1933488871606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4,9%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719459222199367"/>
                  <c:y val="9.62356034514683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поступления</a:t>
                    </a:r>
                    <a:endParaRPr lang="ru-RU" dirty="0"/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Налоги на имущество 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0.56699999999999995</c:v>
                </c:pt>
                <c:pt idx="1">
                  <c:v>4.8000000000000001E-2</c:v>
                </c:pt>
                <c:pt idx="2">
                  <c:v>3.0000000000000001E-3</c:v>
                </c:pt>
                <c:pt idx="3">
                  <c:v>0.13500000000000001</c:v>
                </c:pt>
                <c:pt idx="4">
                  <c:v>0.23400000000000001</c:v>
                </c:pt>
                <c:pt idx="5">
                  <c:v>1.4E-2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09327743183368E-2"/>
          <c:y val="0.11696716237878331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58158</c:v>
                </c:pt>
                <c:pt idx="1">
                  <c:v>63700</c:v>
                </c:pt>
                <c:pt idx="2" formatCode="General">
                  <c:v>66310</c:v>
                </c:pt>
                <c:pt idx="3" formatCode="General">
                  <c:v>69360</c:v>
                </c:pt>
                <c:pt idx="4" formatCode="General">
                  <c:v>72134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486712"/>
        <c:axId val="335483184"/>
      </c:lineChart>
      <c:catAx>
        <c:axId val="33548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35483184"/>
        <c:crosses val="autoZero"/>
        <c:auto val="1"/>
        <c:lblAlgn val="ctr"/>
        <c:lblOffset val="100"/>
        <c:noMultiLvlLbl val="0"/>
      </c:catAx>
      <c:valAx>
        <c:axId val="335483184"/>
        <c:scaling>
          <c:orientation val="minMax"/>
          <c:max val="75000"/>
          <c:min val="5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6712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6412435655305E-2"/>
          <c:y val="0.20091165393861229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'нал.на сов.дох. Д9'!$B$1:$F$1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'нал.на сов.дох. Д9'!$B$2:$F$2</c:f>
              <c:numCache>
                <c:formatCode>General</c:formatCode>
                <c:ptCount val="5"/>
                <c:pt idx="0">
                  <c:v>21523.8</c:v>
                </c:pt>
                <c:pt idx="1">
                  <c:v>25523.8</c:v>
                </c:pt>
                <c:pt idx="2">
                  <c:v>27370</c:v>
                </c:pt>
                <c:pt idx="3">
                  <c:v>27950</c:v>
                </c:pt>
                <c:pt idx="4">
                  <c:v>28400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335487888"/>
        <c:axId val="335488280"/>
      </c:lineChart>
      <c:catAx>
        <c:axId val="33548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35488280"/>
        <c:crossesAt val="17000"/>
        <c:auto val="1"/>
        <c:lblAlgn val="ctr"/>
        <c:lblOffset val="100"/>
        <c:noMultiLvlLbl val="0"/>
      </c:catAx>
      <c:valAx>
        <c:axId val="335488280"/>
        <c:scaling>
          <c:orientation val="minMax"/>
          <c:max val="29000"/>
          <c:min val="2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7888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1579703095554E-2"/>
          <c:y val="0.21368564533617218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11618.4</c:v>
                </c:pt>
                <c:pt idx="1">
                  <c:v>12223.8</c:v>
                </c:pt>
                <c:pt idx="2">
                  <c:v>10313.5</c:v>
                </c:pt>
                <c:pt idx="3">
                  <c:v>9932</c:v>
                </c:pt>
                <c:pt idx="4" formatCode="0.0">
                  <c:v>9575.9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5489064"/>
        <c:axId val="335489848"/>
      </c:lineChart>
      <c:catAx>
        <c:axId val="335489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35489848"/>
        <c:crosses val="autoZero"/>
        <c:auto val="1"/>
        <c:lblAlgn val="ctr"/>
        <c:lblOffset val="100"/>
        <c:noMultiLvlLbl val="0"/>
      </c:catAx>
      <c:valAx>
        <c:axId val="335489848"/>
        <c:scaling>
          <c:orientation val="minMax"/>
          <c:max val="13000"/>
          <c:min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5489064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3120854706E-2"/>
          <c:y val="0.19371029564700643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1676.2</c:v>
                </c:pt>
                <c:pt idx="1">
                  <c:v>1700</c:v>
                </c:pt>
                <c:pt idx="2" formatCode="0.0">
                  <c:v>1645.1</c:v>
                </c:pt>
                <c:pt idx="3" formatCode="0.0">
                  <c:v>1696.2</c:v>
                </c:pt>
                <c:pt idx="4" formatCode="0.0">
                  <c:v>1658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513072"/>
        <c:axId val="337516600"/>
      </c:lineChart>
      <c:catAx>
        <c:axId val="33751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37516600"/>
        <c:crosses val="autoZero"/>
        <c:auto val="1"/>
        <c:lblAlgn val="ctr"/>
        <c:lblOffset val="100"/>
        <c:noMultiLvlLbl val="0"/>
      </c:catAx>
      <c:valAx>
        <c:axId val="337516600"/>
        <c:scaling>
          <c:orientation val="minMax"/>
          <c:max val="1700"/>
          <c:min val="16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7513072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8981391074064E-2"/>
          <c:y val="0.17959610568970238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5051</c:v>
                </c:pt>
                <c:pt idx="1">
                  <c:v>5051</c:v>
                </c:pt>
                <c:pt idx="2" formatCode="0.0">
                  <c:v>5428.5</c:v>
                </c:pt>
                <c:pt idx="3" formatCode="0.0">
                  <c:v>5645.7</c:v>
                </c:pt>
                <c:pt idx="4" formatCode="0.0">
                  <c:v>5871.5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514640"/>
        <c:axId val="337515032"/>
      </c:lineChart>
      <c:catAx>
        <c:axId val="33751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37515032"/>
        <c:crosses val="autoZero"/>
        <c:auto val="1"/>
        <c:lblAlgn val="ctr"/>
        <c:lblOffset val="100"/>
        <c:noMultiLvlLbl val="0"/>
      </c:catAx>
      <c:valAx>
        <c:axId val="337515032"/>
        <c:scaling>
          <c:orientation val="minMax"/>
          <c:max val="5900"/>
          <c:min val="5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3751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53388866958048E-2"/>
          <c:y val="0.12496412435655298"/>
          <c:w val="0.53852497476639716"/>
          <c:h val="0.7941640743621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бюджетам поселениям на выравнивание уровня бюджетной обеспеченности</c:v>
                </c:pt>
                <c:pt idx="1">
                  <c:v>Субсидии</c:v>
                </c:pt>
                <c:pt idx="2">
                  <c:v>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30460.799999999999</c:v>
                </c:pt>
                <c:pt idx="1">
                  <c:v>57521.2</c:v>
                </c:pt>
                <c:pt idx="2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70029452992221"/>
          <c:y val="6.3739156297448432E-2"/>
          <c:w val="0.33924451656671717"/>
          <c:h val="0.9289121231900159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0.42623</cdr:x>
      <cdr:y>0.63333</cdr:y>
    </cdr:from>
    <cdr:to>
      <cdr:x>0.44585</cdr:x>
      <cdr:y>0.67419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744416" y="4104456"/>
          <a:ext cx="172361" cy="26480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0.41803</cdr:x>
      <cdr:y>0.67778</cdr:y>
    </cdr:from>
    <cdr:to>
      <cdr:x>0.64012</cdr:x>
      <cdr:y>0.8208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4392488"/>
          <a:ext cx="1951056" cy="9268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B050"/>
              </a:solidFill>
            </a:rPr>
            <a:t>4%</a:t>
          </a:r>
          <a:endParaRPr lang="ru-RU" sz="1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0.29508</cdr:x>
      <cdr:y>0.71111</cdr:y>
    </cdr:from>
    <cdr:to>
      <cdr:x>0.38525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2592288" y="4608512"/>
          <a:ext cx="792088" cy="85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0.54918</cdr:x>
      <cdr:y>0.51111</cdr:y>
    </cdr:from>
    <cdr:to>
      <cdr:x>0.56758</cdr:x>
      <cdr:y>0.55424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4824536" y="3312368"/>
          <a:ext cx="161643" cy="27951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0.53279</cdr:x>
      <cdr:y>0.56667</cdr:y>
    </cdr:from>
    <cdr:to>
      <cdr:x>0.61476</cdr:x>
      <cdr:y>0.62223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4680520" y="3672408"/>
          <a:ext cx="720093" cy="36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B050"/>
              </a:solidFill>
            </a:rPr>
            <a:t>5,8</a:t>
          </a:r>
          <a:r>
            <a:rPr lang="ru-RU" sz="1100" dirty="0" smtClean="0">
              <a:solidFill>
                <a:srgbClr val="00B050"/>
              </a:solidFill>
            </a:rPr>
            <a:t>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0.41111</cdr:y>
    </cdr:from>
    <cdr:to>
      <cdr:x>0.74792</cdr:x>
      <cdr:y>0.45425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6408712" y="2664296"/>
          <a:ext cx="161731" cy="27957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0.47778</cdr:y>
    </cdr:from>
    <cdr:to>
      <cdr:x>0.76002</cdr:x>
      <cdr:y>0.5248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6264696" y="3096344"/>
          <a:ext cx="412082" cy="304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3,3%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0.89344</cdr:x>
      <cdr:y>0.33333</cdr:y>
    </cdr:from>
    <cdr:to>
      <cdr:x>0.90984</cdr:x>
      <cdr:y>0.37778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7848873" y="2160240"/>
          <a:ext cx="144016" cy="28803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0.27869</cdr:x>
      <cdr:y>0.02667</cdr:y>
    </cdr:from>
    <cdr:to>
      <cdr:x>0.40381</cdr:x>
      <cdr:y>0.25484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144016"/>
          <a:ext cx="1099176" cy="123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0.51948</cdr:y>
    </cdr:from>
    <cdr:to>
      <cdr:x>0.59836</cdr:x>
      <cdr:y>0.66234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2488" y="2880320"/>
          <a:ext cx="8640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4,1%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0.30328</cdr:x>
      <cdr:y>0.77922</cdr:y>
    </cdr:from>
    <cdr:to>
      <cdr:x>0.39344</cdr:x>
      <cdr:y>0.87013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296" y="4320480"/>
          <a:ext cx="792053" cy="504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9,5</a:t>
          </a:r>
          <a:r>
            <a:rPr lang="ru-RU" b="1" dirty="0" smtClean="0">
              <a:solidFill>
                <a:srgbClr val="00B050"/>
              </a:solidFill>
            </a:rPr>
            <a:t>%</a:t>
          </a:r>
          <a:endParaRPr lang="ru-RU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0.4026</cdr:y>
    </cdr:from>
    <cdr:to>
      <cdr:x>0.74987</cdr:x>
      <cdr:y>0.43811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408712" y="2232248"/>
          <a:ext cx="178862" cy="19688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0.41558</cdr:y>
    </cdr:from>
    <cdr:to>
      <cdr:x>0.77869</cdr:x>
      <cdr:y>0.58442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96" y="2304256"/>
          <a:ext cx="576064" cy="93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</a:t>
          </a: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4,1%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0.90984</cdr:x>
      <cdr:y>0.32468</cdr:y>
    </cdr:from>
    <cdr:to>
      <cdr:x>0.92946</cdr:x>
      <cdr:y>0.36102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7992888" y="1800200"/>
          <a:ext cx="172361" cy="201491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0.89344</cdr:x>
      <cdr:y>0.37662</cdr:y>
    </cdr:from>
    <cdr:to>
      <cdr:x>0.94918</cdr:x>
      <cdr:y>0.42857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72" y="2088232"/>
          <a:ext cx="48965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4,6%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0.52459</cdr:x>
      <cdr:y>0.54545</cdr:y>
    </cdr:from>
    <cdr:to>
      <cdr:x>0.54514</cdr:x>
      <cdr:y>0.58252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4608512" y="3024336"/>
          <a:ext cx="180531" cy="205538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0.35246</cdr:x>
      <cdr:y>0.74026</cdr:y>
    </cdr:from>
    <cdr:to>
      <cdr:x>0.37301</cdr:x>
      <cdr:y>0.77733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096344" y="4104456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8,5%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0.44928</cdr:y>
    </cdr:from>
    <cdr:to>
      <cdr:x>0.60833</cdr:x>
      <cdr:y>0.55072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2232248"/>
          <a:ext cx="576006" cy="50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7,1% 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0.725</cdr:x>
      <cdr:y>0.4058</cdr:y>
    </cdr:from>
    <cdr:to>
      <cdr:x>0.78333</cdr:x>
      <cdr:y>0.46377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6264694" y="2016225"/>
          <a:ext cx="5040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2,1%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0.90833</cdr:x>
      <cdr:y>0.37681</cdr:y>
    </cdr:from>
    <cdr:to>
      <cdr:x>0.98333</cdr:x>
      <cdr:y>0.43478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43" y="1872209"/>
          <a:ext cx="64810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1,6%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0.725</cdr:x>
      <cdr:y>0.44928</cdr:y>
    </cdr:from>
    <cdr:to>
      <cdr:x>0.73809</cdr:x>
      <cdr:y>0.48063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264696" y="2232248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0.36667</cdr:x>
      <cdr:y>0.53623</cdr:y>
    </cdr:from>
    <cdr:to>
      <cdr:x>0.38333</cdr:x>
      <cdr:y>0.56522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168352" y="2664296"/>
          <a:ext cx="144016" cy="1440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0.93333</cdr:x>
      <cdr:y>0.44928</cdr:y>
    </cdr:from>
    <cdr:to>
      <cdr:x>0.94676</cdr:x>
      <cdr:y>0.48115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8064896" y="2232248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</cdr:x>
      <cdr:y>0.50725</cdr:y>
    </cdr:from>
    <cdr:to>
      <cdr:x>0.56309</cdr:x>
      <cdr:y>0.5386</cdr:y>
    </cdr:to>
    <cdr:sp macro="" textlink="">
      <cdr:nvSpPr>
        <cdr:cNvPr id="15" name="Равнобедренный треугольник 14"/>
        <cdr:cNvSpPr/>
      </cdr:nvSpPr>
      <cdr:spPr>
        <a:xfrm xmlns:a="http://schemas.openxmlformats.org/drawingml/2006/main">
          <a:off x="4752528" y="2520280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</cdr:x>
      <cdr:y>0.4557</cdr:y>
    </cdr:from>
    <cdr:to>
      <cdr:x>0.57143</cdr:x>
      <cdr:y>0.5443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320479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0.27731</cdr:x>
      <cdr:y>0.55696</cdr:y>
    </cdr:from>
    <cdr:to>
      <cdr:x>0.42017</cdr:x>
      <cdr:y>0.63291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3168352"/>
          <a:ext cx="12241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0.69748</cdr:x>
      <cdr:y>0.73418</cdr:y>
    </cdr:from>
    <cdr:to>
      <cdr:x>0.78151</cdr:x>
      <cdr:y>0.81013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5976664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0.88857</cdr:x>
      <cdr:y>0.64557</cdr:y>
    </cdr:from>
    <cdr:to>
      <cdr:x>0.96639</cdr:x>
      <cdr:y>0.70886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H="1" flipV="1">
          <a:off x="7614114" y="3672408"/>
          <a:ext cx="6668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0.52456</cdr:x>
      <cdr:y>0.56467</cdr:y>
    </cdr:from>
    <cdr:to>
      <cdr:x>0.58476</cdr:x>
      <cdr:y>0.61588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392488" y="3175625"/>
          <a:ext cx="50405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0.67021</cdr:x>
      <cdr:y>0.6875</cdr:y>
    </cdr:from>
    <cdr:to>
      <cdr:x>0.69149</cdr:x>
      <cdr:y>0.72917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36504" y="2376264"/>
          <a:ext cx="144016" cy="144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0.76596</cdr:x>
      <cdr:y>0.70833</cdr:y>
    </cdr:from>
    <cdr:to>
      <cdr:x>0.90105</cdr:x>
      <cdr:y>0.97289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0.70213</cdr:x>
      <cdr:y>0.66667</cdr:y>
    </cdr:from>
    <cdr:to>
      <cdr:x>0.83722</cdr:x>
      <cdr:y>0.93122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52528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МБТ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0648"/>
            <a:ext cx="7556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района Ленинградской области на 2024-2026 годы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0" y="1988840"/>
            <a:ext cx="770940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ИМУЩЕСТВО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17607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НЕНАЛОГОВЫЕ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1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1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АРЕНДА ИМУЩЕСТВА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60033"/>
              </p:ext>
            </p:extLst>
          </p:nvPr>
        </p:nvGraphicFramePr>
        <p:xfrm>
          <a:off x="395536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тыс.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09926"/>
              </p:ext>
            </p:extLst>
          </p:nvPr>
        </p:nvGraphicFramePr>
        <p:xfrm>
          <a:off x="251520" y="1340768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ПРОЧИЕ ДОХОДЫ </a:t>
            </a:r>
            <a:r>
              <a:rPr lang="ru-RU" sz="2400" dirty="0" smtClean="0">
                <a:solidFill>
                  <a:schemeClr val="bg1"/>
                </a:solidFill>
              </a:rPr>
              <a:t>от использования имущества,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98665"/>
              </p:ext>
            </p:extLst>
          </p:nvPr>
        </p:nvGraphicFramePr>
        <p:xfrm>
          <a:off x="395536" y="1052736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Безвозмездные поступления </a:t>
            </a:r>
            <a:r>
              <a:rPr lang="ru-RU" sz="3600" dirty="0" smtClean="0">
                <a:solidFill>
                  <a:schemeClr val="bg1"/>
                </a:solidFill>
              </a:rPr>
              <a:t>2024г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smtClean="0">
                <a:solidFill>
                  <a:schemeClr val="bg1"/>
                </a:solidFill>
              </a:rPr>
              <a:t>   97 982,0 тыс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руб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06901345"/>
              </p:ext>
            </p:extLst>
          </p:nvPr>
        </p:nvGraphicFramePr>
        <p:xfrm>
          <a:off x="1403648" y="2420888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5857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 smtClean="0">
                <a:solidFill>
                  <a:prstClr val="black"/>
                </a:solidFill>
              </a:rPr>
              <a:t>БЕЗВОЗМЕЗДНЫЕ </a:t>
            </a:r>
            <a:r>
              <a:rPr lang="ru-RU" sz="1600" b="0" dirty="0">
                <a:solidFill>
                  <a:prstClr val="black"/>
                </a:solidFill>
              </a:rPr>
              <a:t>ПОСТУПЛЕНИЯ – </a:t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>дотации, субсидии, субвенции и иные межбюджетные трансферты, полученные из других бюджетов бюджетной системы Российской </a:t>
            </a:r>
            <a:r>
              <a:rPr lang="ru-RU" sz="1800" b="0" dirty="0">
                <a:solidFill>
                  <a:prstClr val="black"/>
                </a:solidFill>
              </a:rPr>
              <a:t>Федерации; безвозмездные поступления от </a:t>
            </a:r>
            <a:r>
              <a:rPr lang="ru-RU" sz="1600" b="0" dirty="0">
                <a:solidFill>
                  <a:prstClr val="black"/>
                </a:solidFill>
              </a:rPr>
              <a:t>физических и юридических лиц, в том числе добровольные пожертвования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</a:t>
            </a:r>
            <a:endParaRPr lang="ru-RU" sz="16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78802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в целях </a:t>
            </a:r>
            <a:r>
              <a:rPr lang="ru-RU" sz="16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64259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99592" y="4077072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ИНДЕКСАЦИЯ:</a:t>
            </a:r>
          </a:p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должностных окладов работников муниципальных учреждений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4,6%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01.01.2024.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6056" y="4042135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исполнению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 Президента РФ от 07.05.2018 №204 «О национальных целях и стратегических задачах развития Российской Федерации до 2024 года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(национальных проектов)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0" dirty="0" smtClean="0">
                <a:solidFill>
                  <a:prstClr val="black"/>
                </a:solidFill>
              </a:rPr>
              <a:t>ПОДХОД К ФОРМИРОВАНИЮ РАСХОДОВ БЮДЖЕТА ПРИОЛЗЕРСКОГО ГОРОДСКОГО ПОСЕЛЕНИЯ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55576" y="1700808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</a:r>
            <a:endParaRPr lang="ru-RU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909376" y="1700808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расходов, по которым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4863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0330"/>
              </p:ext>
            </p:extLst>
          </p:nvPr>
        </p:nvGraphicFramePr>
        <p:xfrm>
          <a:off x="179512" y="1556792"/>
          <a:ext cx="88315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2023-2026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РАСХОДЫ БЮДЖЕТА на 2024г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 rot="10800000" flipH="1">
            <a:off x="4333832" y="4228157"/>
            <a:ext cx="593725" cy="400050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 rot="16200000" flipH="1">
            <a:off x="2943181" y="2783532"/>
            <a:ext cx="538163" cy="4397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 rot="5400000" flipH="1">
            <a:off x="5835607" y="2810519"/>
            <a:ext cx="571500" cy="4143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gray">
          <a:xfrm>
            <a:off x="3378157" y="1699269"/>
            <a:ext cx="2563813" cy="2563813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gray">
          <a:xfrm>
            <a:off x="3524207" y="1843732"/>
            <a:ext cx="2270125" cy="22701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gray">
          <a:xfrm>
            <a:off x="3657557" y="1978669"/>
            <a:ext cx="2003425" cy="20066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gray">
          <a:xfrm>
            <a:off x="3789319" y="2110432"/>
            <a:ext cx="1739900" cy="1743075"/>
          </a:xfrm>
          <a:prstGeom prst="ellipse">
            <a:avLst/>
          </a:prstGeom>
          <a:gradFill rotWithShape="1">
            <a:gsLst>
              <a:gs pos="0">
                <a:srgbClr val="EEAD38"/>
              </a:gs>
              <a:gs pos="100000">
                <a:srgbClr val="EEAD38">
                  <a:gamma/>
                  <a:shade val="4862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gray">
          <a:xfrm>
            <a:off x="3768776" y="2238848"/>
            <a:ext cx="18617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226,7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275856" y="4650261"/>
            <a:ext cx="2836620" cy="1875083"/>
          </a:xfrm>
          <a:prstGeom prst="can">
            <a:avLst>
              <a:gd name="adj" fmla="val 25000"/>
            </a:avLst>
          </a:prstGeom>
          <a:solidFill>
            <a:srgbClr val="4472C4">
              <a:lumMod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gray">
          <a:xfrm>
            <a:off x="3843401" y="5049752"/>
            <a:ext cx="1700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Дорожный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фонд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6660232" y="3017689"/>
            <a:ext cx="227761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12,8 (0,7%)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3501081" y="5366952"/>
            <a:ext cx="24960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50,5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(22,3%)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44" y="2731938"/>
            <a:ext cx="2745969" cy="13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4" y="2473384"/>
            <a:ext cx="2740873" cy="16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88224" y="3303438"/>
            <a:ext cx="2160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26,5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(11,7%)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28529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Реализация Указа Президента №204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85293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Программные и непрограммные расходы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7564" y="3145323"/>
            <a:ext cx="2016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600" b="1" u="sng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149,7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(66%)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32645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ВЫРАВНИВАНИЕ И СОХРАНЕНИЕ ТЕНДЕНЦИЙ УЛУЧШЕНИЯ ФИНАНСОВО-ЭКОНОМИЧЕСКОГО РАЗВИТИЯ ПОСЕЛЕНИЯ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</a:rPr>
              <a:t>СТРАТЕГИЧЕСКАЯ ПРИОРИТИЗАЦИЯ РАСХОДОВ И ВНЕДРЕНИЕ ПРИНЦИПОВ ПРОЕКТНОГО УПРАВЛЕНИЯ </a:t>
            </a:r>
          </a:p>
          <a:p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ФОРМИРОВАНИЕ СИСТЕМЫ И УСЛОВИЙ ДЛЯ УСТОЙЧИВОГО ПОВЫШЕНИЯ ЭФФЕКТИВНОСТИ РАСХОДОВ БЮДЖЕТА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4. ИСПОЛНЕНИЕ МАЙСКИХ УКАЗОВ ПРЕЗИДЕНТА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195592"/>
              </p:ext>
            </p:extLst>
          </p:nvPr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 работников учреждений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549920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Подходы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 формированию местного бюджета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2024-2026 годы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36912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Соблюдение уровня оплаты труда отдельных категорий работников бюджетной сферы в целях реализации Указа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2024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величины, применяемой для расчета должностных окладов работников муниципальных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974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ОСНОВНЫЕ ПАРАМЕТРЫ БЮДЖЕТА ПРИОЗЕРСКОГО ГОРОДСКОГО ПОСЕЛЕНИЯ </a:t>
            </a:r>
            <a:r>
              <a:rPr lang="ru-RU" sz="1800" dirty="0" smtClean="0">
                <a:solidFill>
                  <a:schemeClr val="bg1"/>
                </a:solidFill>
              </a:rPr>
              <a:t>(тыс. РУБ.)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430405"/>
              </p:ext>
            </p:extLst>
          </p:nvPr>
        </p:nvGraphicFramePr>
        <p:xfrm>
          <a:off x="457200" y="1600201"/>
          <a:ext cx="8229600" cy="479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481296"/>
                <a:gridCol w="1810544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363287,9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215020,9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59,2%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156672,9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72,9%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152925,6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97,6%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380874,1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226720,9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59,5%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164693,1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(в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т.ч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 Условно-утвержденные-4117,5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тыс.руб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160739,9</a:t>
                      </a:r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Условно-утвержденные-8037,0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97,6%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  <a:p>
                      <a:pPr algn="ctr"/>
                      <a:r>
                        <a:rPr lang="ru-RU" sz="2400" b="0" dirty="0" smtClean="0"/>
                        <a:t>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17586,2</a:t>
                      </a:r>
                      <a:endParaRPr lang="ru-RU" sz="24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- 10323,8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- 8021,2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- 7814,3</a:t>
                      </a:r>
                      <a:endParaRPr lang="ru-RU" sz="24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16,5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9,9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6,6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1. ОПТИМИЗАЦИЯ НАЛОГОВЫХ ЛЬГОТ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2. УЛУЧШЕНИЕ АДМИНИСТРИРОВАНИЯ ДОХОДНЫХ ИСТОЧНИКОВ (РАБОТА ПО СОКРАЩЕНИЮ НЕДОИМКИ)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097745"/>
              </p:ext>
            </p:extLst>
          </p:nvPr>
        </p:nvGraphicFramePr>
        <p:xfrm>
          <a:off x="323528" y="30527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СТРУКТУРА ДОХОДОВ БЮДЖЕТА   (млн. </a:t>
            </a:r>
            <a:r>
              <a:rPr lang="ru-RU" sz="2000" dirty="0" err="1" smtClean="0">
                <a:solidFill>
                  <a:schemeClr val="bg1"/>
                </a:solidFill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0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419148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5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 на 2024г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1622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НАЛОГОВЫЕ </a:t>
            </a: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328150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3811</TotalTime>
  <Words>589</Words>
  <Application>Microsoft Office PowerPoint</Application>
  <PresentationFormat>Экран 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ОСНОВНЫЕ НАПРАВЛЕНИЯ БЮДЖЕТНОЙ ПОЛИТИКИ:</vt:lpstr>
      <vt:lpstr>ОСНОВНЫЕ ПАРАМЕТРЫ БЮДЖЕТА ПРИОЗЕРСКОГО ГОРОДСКОГО ПОСЕЛЕНИЯ (тыс. РУБ.)</vt:lpstr>
      <vt:lpstr>ОСНОВНЫЕ НАПРАВЛЕНИЯ НАЛОГОВОЙ ПОЛИТИКИ</vt:lpstr>
      <vt:lpstr>СТРУКТУРА ДОХОДОВ БЮДЖЕТА   (млн. руб)  </vt:lpstr>
      <vt:lpstr>ПОСТУПЛЕНИЯ НАЛОГОВЫХ И НЕНАЛОГОВЫХ ДОХОДОВ , тыс. руб.</vt:lpstr>
      <vt:lpstr>СТРУКТУРА СОБСТВЕННЫХ ДОХОДОВ на 2024г</vt:lpstr>
      <vt:lpstr>              НАЛОГОВЫЕ ДОХОДЫ – 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vt:lpstr>
      <vt:lpstr>НАЛОГ НА ДОХОДЫ ФИЗ. ЛИЦ, тыс. руб.</vt:lpstr>
      <vt:lpstr>НАЛОГИ НА ИМУЩЕСТВО, тыс. руб.</vt:lpstr>
      <vt:lpstr>  НЕНАЛОГОВЫЕ ДОХОДЫ – 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 АРЕНДА ИМУЩЕСТВА, тыс. руб.</vt:lpstr>
      <vt:lpstr>ПРОДАЖА ЗЕМЛИ, тыс. руб</vt:lpstr>
      <vt:lpstr>ПРОЧИЕ ДОХОДЫ от использования имущества, тыс. руб.</vt:lpstr>
      <vt:lpstr>         Безвозмездные поступления 2024г,    97 982,0 тыс. руб          </vt:lpstr>
      <vt:lpstr>  БЕЗВОЗМЕЗДНЫЕ ПОСТУПЛЕНИЯ –  дотации, субсидии, субвенции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</vt:lpstr>
      <vt:lpstr>  </vt:lpstr>
      <vt:lpstr>СРАВНЕНИЕ РАСХОДОВ ЗА 2023-2026 ГОДЫ, млн. руб</vt:lpstr>
      <vt:lpstr>РАСХОДЫ БЮДЖЕТА на 2024г</vt:lpstr>
      <vt:lpstr>МУНИЦИПАЛЬНЫЕ ПРОГРАММЫ</vt:lpstr>
      <vt:lpstr>ПРОГРАММНЫЕ И НЕПРОГРАММНЫЕ РАСХОДЫ, млн. руб</vt:lpstr>
      <vt:lpstr>РАСЧЕТНАЯ ВЕЛИЧИНА ДЛЯ ОКЛАДОВ работников учреждений, руб.</vt:lpstr>
      <vt:lpstr>     Подходы к формированию местного бюджета  на 2024-2026 годы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596</cp:revision>
  <dcterms:created xsi:type="dcterms:W3CDTF">2013-04-21T18:28:50Z</dcterms:created>
  <dcterms:modified xsi:type="dcterms:W3CDTF">2023-12-22T11:22:06Z</dcterms:modified>
</cp:coreProperties>
</file>