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79" r:id="rId5"/>
    <p:sldId id="260" r:id="rId6"/>
    <p:sldId id="277" r:id="rId7"/>
    <p:sldId id="284" r:id="rId8"/>
    <p:sldId id="261" r:id="rId9"/>
    <p:sldId id="285" r:id="rId10"/>
    <p:sldId id="286" r:id="rId11"/>
    <p:sldId id="265" r:id="rId12"/>
    <p:sldId id="267" r:id="rId13"/>
    <p:sldId id="280" r:id="rId14"/>
    <p:sldId id="268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baseline="0" dirty="0" smtClean="0">
                <a:latin typeface="Cambria" pitchFamily="18" charset="0"/>
              </a:rPr>
              <a:t>На сумму (</a:t>
            </a:r>
            <a:r>
              <a:rPr lang="ru-RU" sz="2800" baseline="0" dirty="0" err="1" smtClean="0">
                <a:latin typeface="Cambria" pitchFamily="18" charset="0"/>
              </a:rPr>
              <a:t>тыс.руб</a:t>
            </a:r>
            <a:r>
              <a:rPr lang="ru-RU" sz="2800" baseline="0" dirty="0" smtClean="0">
                <a:latin typeface="Cambria" pitchFamily="18" charset="0"/>
              </a:rPr>
              <a:t>.)</a:t>
            </a:r>
          </a:p>
        </c:rich>
      </c:tx>
      <c:layout>
        <c:manualLayout>
          <c:xMode val="edge"/>
          <c:yMode val="edge"/>
          <c:x val="0.16066830089635023"/>
          <c:y val="6.3124139511924832E-2"/>
        </c:manualLayout>
      </c:layout>
      <c:overlay val="0"/>
    </c:title>
    <c:autoTitleDeleted val="0"/>
    <c:view3D>
      <c:rotX val="30"/>
      <c:rotY val="0"/>
      <c:depthPercent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78735205269152E-2"/>
          <c:y val="2.2638131628131331E-3"/>
          <c:w val="0.92612291388104773"/>
          <c:h val="0.99773624416001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выдано займов на сумму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0.14481676818699549"/>
                  <c:y val="5.241604934889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5203783489328"/>
                  <c:y val="-8.6510952064551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638835239934631"/>
                  <c:y val="-0.15714565322414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904892784628337"/>
                  <c:y val="4.207924939099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500" b="1" baseline="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12835</c:v>
                </c:pt>
                <c:pt idx="1">
                  <c:v>19020</c:v>
                </c:pt>
                <c:pt idx="2">
                  <c:v>23191</c:v>
                </c:pt>
                <c:pt idx="3">
                  <c:v>21449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6862774228693114E-2"/>
          <c:y val="0.84975362807033594"/>
          <c:w val="0.92540137671470324"/>
          <c:h val="0.14774313299471936"/>
        </c:manualLayout>
      </c:layout>
      <c:overlay val="0"/>
      <c:txPr>
        <a:bodyPr/>
        <a:lstStyle/>
        <a:p>
          <a:pPr>
            <a:defRPr sz="2400" b="1" baseline="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Cambria" pitchFamily="18" charset="0"/>
              </a:defRPr>
            </a:pPr>
            <a:r>
              <a:rPr lang="ru-RU" sz="2800" dirty="0" smtClean="0">
                <a:latin typeface="Cambria" pitchFamily="18" charset="0"/>
              </a:rPr>
              <a:t>Количество (ед.)</a:t>
            </a:r>
            <a:endParaRPr lang="ru-RU" sz="2800" dirty="0"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13024015850090728"/>
          <c:y val="6.23482060361788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71816966275445E-2"/>
          <c:y val="0"/>
          <c:w val="0.8066260585351358"/>
          <c:h val="0.971403793287889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 займов за год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0.14588656960332788"/>
                  <c:y val="5.871891792715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680726832821045"/>
                  <c:y val="-8.446283746250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877035267686308"/>
                  <c:y val="-8.9764287793620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474000831183365"/>
                  <c:y val="5.1237450409870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 baseline="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44</c:v>
                </c:pt>
                <c:pt idx="2">
                  <c:v>47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2586044668944683E-2"/>
          <c:y val="0.84706657066233149"/>
          <c:w val="0.92854603080275355"/>
          <c:h val="0.13967927614231329"/>
        </c:manualLayout>
      </c:layout>
      <c:overlay val="0"/>
      <c:txPr>
        <a:bodyPr/>
        <a:lstStyle/>
        <a:p>
          <a:pPr>
            <a:defRPr sz="2400" b="1" baseline="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276928631861418E-2"/>
          <c:y val="0"/>
          <c:w val="0.97072307136813862"/>
          <c:h val="0.601873132923502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2014г.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2735760841387992E-2"/>
                  <c:y val="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торговля</c:v>
                </c:pt>
                <c:pt idx="1">
                  <c:v>произв-во</c:v>
                </c:pt>
                <c:pt idx="2">
                  <c:v>услуги </c:v>
                </c:pt>
                <c:pt idx="3">
                  <c:v>общ.питание</c:v>
                </c:pt>
                <c:pt idx="4">
                  <c:v>услуги ЖКХ</c:v>
                </c:pt>
                <c:pt idx="5">
                  <c:v>строит-во</c:v>
                </c:pt>
                <c:pt idx="6">
                  <c:v>с/хоз-во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</c:v>
                </c:pt>
                <c:pt idx="1">
                  <c:v>7</c:v>
                </c:pt>
                <c:pt idx="2">
                  <c:v>11</c:v>
                </c:pt>
                <c:pt idx="3">
                  <c:v>2</c:v>
                </c:pt>
                <c:pt idx="4">
                  <c:v>10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2015г.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9050"/>
            </a:sp3d>
          </c:spPr>
          <c:invertIfNegative val="0"/>
          <c:dLbls>
            <c:dLbl>
              <c:idx val="0"/>
              <c:layout>
                <c:manualLayout>
                  <c:x val="3.39171715963183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торговля</c:v>
                </c:pt>
                <c:pt idx="1">
                  <c:v>произв-во</c:v>
                </c:pt>
                <c:pt idx="2">
                  <c:v>услуги </c:v>
                </c:pt>
                <c:pt idx="3">
                  <c:v>общ.питание</c:v>
                </c:pt>
                <c:pt idx="4">
                  <c:v>услуги ЖКХ</c:v>
                </c:pt>
                <c:pt idx="5">
                  <c:v>строит-во</c:v>
                </c:pt>
                <c:pt idx="6">
                  <c:v>с/хоз-во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13</c:v>
                </c:pt>
                <c:pt idx="1">
                  <c:v>2</c:v>
                </c:pt>
                <c:pt idx="2">
                  <c:v>9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45824"/>
        <c:axId val="27647360"/>
        <c:axId val="0"/>
      </c:bar3DChart>
      <c:catAx>
        <c:axId val="2764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4260000" vert="horz"/>
          <a:lstStyle/>
          <a:p>
            <a:pPr>
              <a:defRPr sz="1400" baseline="0">
                <a:latin typeface="Cambria" pitchFamily="18" charset="0"/>
              </a:defRPr>
            </a:pPr>
            <a:endParaRPr lang="ru-RU"/>
          </a:p>
        </c:txPr>
        <c:crossAx val="27647360"/>
        <c:crosses val="autoZero"/>
        <c:auto val="1"/>
        <c:lblAlgn val="ctr"/>
        <c:lblOffset val="100"/>
        <c:noMultiLvlLbl val="0"/>
      </c:catAx>
      <c:valAx>
        <c:axId val="27647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764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79318964559496"/>
          <c:y val="0.87296299639546227"/>
          <c:w val="0.32780987297707664"/>
          <c:h val="0.10900987853201496"/>
        </c:manualLayout>
      </c:layout>
      <c:overlay val="0"/>
      <c:txPr>
        <a:bodyPr/>
        <a:lstStyle/>
        <a:p>
          <a:pPr>
            <a:defRPr sz="1800" b="1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642361286456382E-2"/>
          <c:y val="1.6243300974879749E-2"/>
          <c:w val="0.8736072675426636"/>
          <c:h val="0.67510611454130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2014г.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2152359415262112E-2"/>
                  <c:y val="4.10721107091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577245897409249E-2"/>
                  <c:y val="1.7375732985528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962763993964834E-2"/>
                  <c:y val="-3.5521167358877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938996025531211E-2"/>
                  <c:y val="7.3214848274088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592394751837608E-2"/>
                  <c:y val="3.7726782260114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038744853265461E-2"/>
                  <c:y val="-2.1373996435650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21838177533384E-2"/>
                  <c:y val="1.09439124487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торговля</c:v>
                </c:pt>
                <c:pt idx="1">
                  <c:v>произв-во</c:v>
                </c:pt>
                <c:pt idx="2">
                  <c:v>услуги </c:v>
                </c:pt>
                <c:pt idx="3">
                  <c:v>общ.питание</c:v>
                </c:pt>
                <c:pt idx="4">
                  <c:v>услуги ЖКХ</c:v>
                </c:pt>
                <c:pt idx="5">
                  <c:v>строит-во</c:v>
                </c:pt>
                <c:pt idx="6">
                  <c:v>с/хоз-во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7400</c:v>
                </c:pt>
                <c:pt idx="1">
                  <c:v>3610</c:v>
                </c:pt>
                <c:pt idx="2">
                  <c:v>4851</c:v>
                </c:pt>
                <c:pt idx="3">
                  <c:v>230</c:v>
                </c:pt>
                <c:pt idx="4">
                  <c:v>7000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2015г.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6.2582652106755163E-2"/>
                  <c:y val="5.315238946053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253367905358189E-2"/>
                  <c:y val="-1.5952375154663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271984116460224E-2"/>
                  <c:y val="4.42931462055718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135992058230091E-2"/>
                  <c:y val="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85962133239676E-2"/>
                  <c:y val="2.0371214461711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4665306005425915E-2"/>
                  <c:y val="4.203223994898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0463487927864643E-2"/>
                  <c:y val="2.5759885126918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7706205813040065E-2"/>
                  <c:y val="5.4719562243502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торговля</c:v>
                </c:pt>
                <c:pt idx="1">
                  <c:v>произв-во</c:v>
                </c:pt>
                <c:pt idx="2">
                  <c:v>услуги </c:v>
                </c:pt>
                <c:pt idx="3">
                  <c:v>общ.питание</c:v>
                </c:pt>
                <c:pt idx="4">
                  <c:v>услуги ЖКХ</c:v>
                </c:pt>
                <c:pt idx="5">
                  <c:v>строит-во</c:v>
                </c:pt>
                <c:pt idx="6">
                  <c:v>с/хоз-во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8770</c:v>
                </c:pt>
                <c:pt idx="1">
                  <c:v>1800</c:v>
                </c:pt>
                <c:pt idx="2">
                  <c:v>4150</c:v>
                </c:pt>
                <c:pt idx="3">
                  <c:v>450</c:v>
                </c:pt>
                <c:pt idx="4">
                  <c:v>3679</c:v>
                </c:pt>
                <c:pt idx="5">
                  <c:v>1700</c:v>
                </c:pt>
                <c:pt idx="6">
                  <c:v>900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торговля</c:v>
                </c:pt>
                <c:pt idx="1">
                  <c:v>произв-во</c:v>
                </c:pt>
                <c:pt idx="2">
                  <c:v>услуги </c:v>
                </c:pt>
                <c:pt idx="3">
                  <c:v>общ.питание</c:v>
                </c:pt>
                <c:pt idx="4">
                  <c:v>услуги ЖКХ</c:v>
                </c:pt>
                <c:pt idx="5">
                  <c:v>строит-во</c:v>
                </c:pt>
                <c:pt idx="6">
                  <c:v>с/хоз-во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58112"/>
        <c:axId val="27659648"/>
        <c:axId val="0"/>
      </c:bar3DChart>
      <c:catAx>
        <c:axId val="27658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4260000"/>
          <a:lstStyle/>
          <a:p>
            <a:pPr>
              <a:defRPr sz="1400" baseline="0">
                <a:latin typeface="Cambria" pitchFamily="18" charset="0"/>
              </a:defRPr>
            </a:pPr>
            <a:endParaRPr lang="ru-RU"/>
          </a:p>
        </c:txPr>
        <c:crossAx val="27659648"/>
        <c:crosses val="autoZero"/>
        <c:auto val="1"/>
        <c:lblAlgn val="ctr"/>
        <c:lblOffset val="100"/>
        <c:noMultiLvlLbl val="0"/>
      </c:catAx>
      <c:valAx>
        <c:axId val="276596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765811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2810135791363697"/>
          <c:y val="0.88462382305845311"/>
          <c:w val="0.36459972189469986"/>
          <c:h val="0.11211394809634218"/>
        </c:manualLayout>
      </c:layout>
      <c:overlay val="0"/>
      <c:txPr>
        <a:bodyPr/>
        <a:lstStyle/>
        <a:p>
          <a:pPr>
            <a:defRPr sz="1800" b="1" baseline="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2.6772130078440232E-2"/>
          <c:w val="0.85110309128025674"/>
          <c:h val="0.79750573971991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33830007130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16049382716049E-3"/>
                  <c:y val="-2.4338300071309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Приобретение и реконструкция ОС</c:v>
                </c:pt>
                <c:pt idx="1">
                  <c:v>Пополнение оборотных средств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338300071309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-1.460298004278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Приобретение и реконструкция ОС</c:v>
                </c:pt>
                <c:pt idx="1">
                  <c:v>Пополнение оборотных средств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16049382716049E-3"/>
                  <c:y val="-2.433830007130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677213007844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Приобретение и реконструкция ОС</c:v>
                </c:pt>
                <c:pt idx="1">
                  <c:v>Пополнение оборотных средств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36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2.920596008557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91274117690627E-2"/>
                  <c:y val="-3.083348361538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Приобретение и реконструкция ОС</c:v>
                </c:pt>
                <c:pt idx="1">
                  <c:v>Пополнение оборотных средств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164480"/>
        <c:axId val="30166016"/>
        <c:axId val="0"/>
      </c:bar3DChart>
      <c:catAx>
        <c:axId val="3016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Cambria" pitchFamily="18" charset="0"/>
              </a:defRPr>
            </a:pPr>
            <a:endParaRPr lang="ru-RU"/>
          </a:p>
        </c:txPr>
        <c:crossAx val="30166016"/>
        <c:crosses val="autoZero"/>
        <c:auto val="1"/>
        <c:lblAlgn val="ctr"/>
        <c:lblOffset val="100"/>
        <c:noMultiLvlLbl val="0"/>
      </c:catAx>
      <c:valAx>
        <c:axId val="301660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016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68779857793587"/>
          <c:y val="0.2628693552630999"/>
          <c:w val="0.13405292930415139"/>
          <c:h val="0.37934172755553586"/>
        </c:manualLayout>
      </c:layout>
      <c:overlay val="0"/>
      <c:txPr>
        <a:bodyPr/>
        <a:lstStyle/>
        <a:p>
          <a:pPr>
            <a:defRPr sz="2400" b="1" baseline="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BA4C4-030E-4448-A218-7078328EFFC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A6EE69-0EF5-4326-97C7-0C72113ADB59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b="1" i="0" baseline="0" dirty="0" smtClean="0">
              <a:solidFill>
                <a:schemeClr val="tx1"/>
              </a:solidFill>
              <a:effectLst/>
              <a:latin typeface="Cambria" pitchFamily="18" charset="0"/>
            </a:rPr>
            <a:t>Микрофинансовая</a:t>
          </a:r>
          <a:r>
            <a:rPr lang="ru-RU" sz="2400" b="1" i="0" dirty="0" smtClean="0">
              <a:solidFill>
                <a:schemeClr val="tx1"/>
              </a:solidFill>
              <a:effectLst/>
              <a:latin typeface="Cambria" pitchFamily="18" charset="0"/>
            </a:rPr>
            <a:t> деятельность</a:t>
          </a:r>
          <a:endParaRPr lang="ru-RU" sz="2400" b="1" i="0" dirty="0">
            <a:solidFill>
              <a:schemeClr val="tx1"/>
            </a:solidFill>
            <a:effectLst/>
            <a:latin typeface="Cambria" pitchFamily="18" charset="0"/>
          </a:endParaRPr>
        </a:p>
      </dgm:t>
    </dgm:pt>
    <dgm:pt modelId="{A143D650-D03E-41BB-BD53-06991451637D}" type="parTrans" cxnId="{8F949076-5ED1-460B-A7D6-6BCF38A57964}">
      <dgm:prSet/>
      <dgm:spPr/>
      <dgm:t>
        <a:bodyPr/>
        <a:lstStyle/>
        <a:p>
          <a:endParaRPr lang="ru-RU"/>
        </a:p>
      </dgm:t>
    </dgm:pt>
    <dgm:pt modelId="{3E8B0144-25EB-439D-99E6-89CF0A842556}" type="sibTrans" cxnId="{8F949076-5ED1-460B-A7D6-6BCF38A57964}">
      <dgm:prSet/>
      <dgm:sp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1"/>
          <a:tileRect/>
        </a:gradFill>
      </dgm:spPr>
      <dgm:t>
        <a:bodyPr/>
        <a:lstStyle/>
        <a:p>
          <a:endParaRPr lang="ru-RU"/>
        </a:p>
      </dgm:t>
    </dgm:pt>
    <dgm:pt modelId="{928C052C-8F95-4078-82B2-64C7D8827D64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b="1" baseline="0" dirty="0" smtClean="0">
              <a:solidFill>
                <a:schemeClr val="tx1"/>
              </a:solidFill>
              <a:effectLst/>
              <a:latin typeface="Cambria" pitchFamily="18" charset="0"/>
            </a:rPr>
            <a:t>Бизнес-инкубатор</a:t>
          </a:r>
          <a:endParaRPr lang="ru-RU" sz="2400" b="1" baseline="0" dirty="0">
            <a:solidFill>
              <a:schemeClr val="tx1"/>
            </a:solidFill>
            <a:effectLst/>
            <a:latin typeface="Cambria" pitchFamily="18" charset="0"/>
          </a:endParaRPr>
        </a:p>
      </dgm:t>
    </dgm:pt>
    <dgm:pt modelId="{2C756158-031D-4652-B2B0-256F5C13A526}" type="parTrans" cxnId="{F3A5EBCD-A5CE-4970-A178-21C6FE0560A1}">
      <dgm:prSet/>
      <dgm:spPr/>
      <dgm:t>
        <a:bodyPr/>
        <a:lstStyle/>
        <a:p>
          <a:endParaRPr lang="ru-RU"/>
        </a:p>
      </dgm:t>
    </dgm:pt>
    <dgm:pt modelId="{C9CD22E8-5146-4996-97F3-74F19B48131C}" type="sibTrans" cxnId="{F3A5EBCD-A5CE-4970-A178-21C6FE0560A1}">
      <dgm:prSet/>
      <dgm:spPr/>
      <dgm:t>
        <a:bodyPr/>
        <a:lstStyle/>
        <a:p>
          <a:endParaRPr lang="ru-RU"/>
        </a:p>
      </dgm:t>
    </dgm:pt>
    <dgm:pt modelId="{4A8C44A1-CDD3-4EA2-9C88-0E290395574C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b="1" baseline="0" dirty="0" smtClean="0">
              <a:solidFill>
                <a:schemeClr val="tx1"/>
              </a:solidFill>
              <a:effectLst/>
              <a:latin typeface="Cambria" pitchFamily="18" charset="0"/>
            </a:rPr>
            <a:t>Мобильный консультационный центр (МКЦ)</a:t>
          </a:r>
          <a:endParaRPr lang="ru-RU" sz="2400" b="1" baseline="0" dirty="0">
            <a:solidFill>
              <a:schemeClr val="tx1"/>
            </a:solidFill>
            <a:effectLst/>
            <a:latin typeface="Cambria" pitchFamily="18" charset="0"/>
          </a:endParaRPr>
        </a:p>
      </dgm:t>
    </dgm:pt>
    <dgm:pt modelId="{98F6D2EF-7D97-4DB0-A898-306F6D1B1606}" type="parTrans" cxnId="{19186B31-E12C-4563-8541-C1A5893999FE}">
      <dgm:prSet/>
      <dgm:spPr/>
      <dgm:t>
        <a:bodyPr/>
        <a:lstStyle/>
        <a:p>
          <a:endParaRPr lang="ru-RU"/>
        </a:p>
      </dgm:t>
    </dgm:pt>
    <dgm:pt modelId="{CACBB364-CB76-4A50-B9FB-A6C1E023A539}" type="sibTrans" cxnId="{19186B31-E12C-4563-8541-C1A5893999FE}">
      <dgm:prSet/>
      <dgm:spPr/>
      <dgm:t>
        <a:bodyPr/>
        <a:lstStyle/>
        <a:p>
          <a:endParaRPr lang="ru-RU"/>
        </a:p>
      </dgm:t>
    </dgm:pt>
    <dgm:pt modelId="{8294C603-6736-45E7-A418-4EE6E0AF8BC1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b="1" baseline="0" dirty="0" smtClean="0">
              <a:solidFill>
                <a:schemeClr val="tx1"/>
              </a:solidFill>
              <a:effectLst/>
              <a:latin typeface="Cambria" pitchFamily="18" charset="0"/>
            </a:rPr>
            <a:t>Центр бухгалтерского учета</a:t>
          </a:r>
          <a:endParaRPr lang="ru-RU" sz="2400" b="1" baseline="0" dirty="0">
            <a:solidFill>
              <a:schemeClr val="tx1"/>
            </a:solidFill>
            <a:effectLst/>
            <a:latin typeface="Cambria" pitchFamily="18" charset="0"/>
          </a:endParaRPr>
        </a:p>
      </dgm:t>
    </dgm:pt>
    <dgm:pt modelId="{17987D9F-9727-40D4-8906-9B46B25349FF}" type="parTrans" cxnId="{F93ABD29-7DDC-4578-A64B-8119C3027369}">
      <dgm:prSet/>
      <dgm:spPr/>
      <dgm:t>
        <a:bodyPr/>
        <a:lstStyle/>
        <a:p>
          <a:endParaRPr lang="ru-RU"/>
        </a:p>
      </dgm:t>
    </dgm:pt>
    <dgm:pt modelId="{5E659387-9124-4304-AC8E-6A9E2B4A7EE0}" type="sibTrans" cxnId="{F93ABD29-7DDC-4578-A64B-8119C3027369}">
      <dgm:prSet/>
      <dgm:spPr/>
      <dgm:t>
        <a:bodyPr/>
        <a:lstStyle/>
        <a:p>
          <a:endParaRPr lang="ru-RU"/>
        </a:p>
      </dgm:t>
    </dgm:pt>
    <dgm:pt modelId="{763FCCEA-41A9-411E-A815-E9FB14F1500F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b="1" baseline="0" dirty="0" smtClean="0">
              <a:solidFill>
                <a:schemeClr val="tx1"/>
              </a:solidFill>
              <a:effectLst/>
              <a:latin typeface="Cambria" pitchFamily="18" charset="0"/>
            </a:rPr>
            <a:t>Информационно-консультационный центр</a:t>
          </a:r>
          <a:endParaRPr lang="ru-RU" sz="2400" b="1" baseline="0" dirty="0">
            <a:solidFill>
              <a:schemeClr val="tx1"/>
            </a:solidFill>
            <a:effectLst/>
            <a:latin typeface="Cambria" pitchFamily="18" charset="0"/>
          </a:endParaRPr>
        </a:p>
      </dgm:t>
    </dgm:pt>
    <dgm:pt modelId="{70D270B6-8691-4264-B1FE-670A88FC53DD}" type="parTrans" cxnId="{501E39AA-92A5-4AC5-A9BD-9F1826AEDE9B}">
      <dgm:prSet/>
      <dgm:spPr/>
      <dgm:t>
        <a:bodyPr/>
        <a:lstStyle/>
        <a:p>
          <a:endParaRPr lang="ru-RU"/>
        </a:p>
      </dgm:t>
    </dgm:pt>
    <dgm:pt modelId="{D4949F09-E455-4D83-8607-D33DD4DC91F8}" type="sibTrans" cxnId="{501E39AA-92A5-4AC5-A9BD-9F1826AEDE9B}">
      <dgm:prSet/>
      <dgm:spPr/>
      <dgm:t>
        <a:bodyPr/>
        <a:lstStyle/>
        <a:p>
          <a:endParaRPr lang="ru-RU"/>
        </a:p>
      </dgm:t>
    </dgm:pt>
    <dgm:pt modelId="{AC5432FB-5D4A-4630-B5F4-258295CAD95B}" type="pres">
      <dgm:prSet presAssocID="{EF9BA4C4-030E-4448-A218-7078328EFF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F1AFA-C8A0-40DA-8124-87135CA8BE26}" type="pres">
      <dgm:prSet presAssocID="{EF9BA4C4-030E-4448-A218-7078328EFFCF}" presName="cycle" presStyleCnt="0"/>
      <dgm:spPr/>
    </dgm:pt>
    <dgm:pt modelId="{D5F085DB-B0BF-4854-A7BE-B444059E7F51}" type="pres">
      <dgm:prSet presAssocID="{0FA6EE69-0EF5-4326-97C7-0C72113ADB59}" presName="nodeFirstNode" presStyleLbl="node1" presStyleIdx="0" presStyleCnt="5" custScaleX="147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5DC64-025D-4F50-9747-598DDD1BD211}" type="pres">
      <dgm:prSet presAssocID="{3E8B0144-25EB-439D-99E6-89CF0A84255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16A804C-3A9C-4C98-B00E-3E3F6DB10F4F}" type="pres">
      <dgm:prSet presAssocID="{928C052C-8F95-4078-82B2-64C7D8827D64}" presName="nodeFollowingNodes" presStyleLbl="node1" presStyleIdx="1" presStyleCnt="5" custRadScaleRad="99279" custRadScaleInc="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118D5-D624-4C16-B56A-DCA58C454AC8}" type="pres">
      <dgm:prSet presAssocID="{4A8C44A1-CDD3-4EA2-9C88-0E290395574C}" presName="nodeFollowingNodes" presStyleLbl="node1" presStyleIdx="2" presStyleCnt="5" custScaleX="165357" custScaleY="113627" custRadScaleRad="124307" custRadScaleInc="-30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C98A1-3318-4625-8B09-E1DE9CCFBEC4}" type="pres">
      <dgm:prSet presAssocID="{8294C603-6736-45E7-A418-4EE6E0AF8BC1}" presName="nodeFollowingNodes" presStyleLbl="node1" presStyleIdx="3" presStyleCnt="5" custScaleX="135345" custScaleY="113629" custRadScaleRad="112036" custRadScaleInc="20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B24BB-3E6A-4A84-8A18-87B70F22EE5C}" type="pres">
      <dgm:prSet presAssocID="{763FCCEA-41A9-411E-A815-E9FB14F1500F}" presName="nodeFollowingNodes" presStyleLbl="node1" presStyleIdx="4" presStyleCnt="5" custScaleX="157063" custRadScaleRad="96871" custRadScaleInc="-8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F2F38-7028-4543-B7A5-461895BA38B6}" type="presOf" srcId="{EF9BA4C4-030E-4448-A218-7078328EFFCF}" destId="{AC5432FB-5D4A-4630-B5F4-258295CAD95B}" srcOrd="0" destOrd="0" presId="urn:microsoft.com/office/officeart/2005/8/layout/cycle3"/>
    <dgm:cxn modelId="{501E39AA-92A5-4AC5-A9BD-9F1826AEDE9B}" srcId="{EF9BA4C4-030E-4448-A218-7078328EFFCF}" destId="{763FCCEA-41A9-411E-A815-E9FB14F1500F}" srcOrd="4" destOrd="0" parTransId="{70D270B6-8691-4264-B1FE-670A88FC53DD}" sibTransId="{D4949F09-E455-4D83-8607-D33DD4DC91F8}"/>
    <dgm:cxn modelId="{8F949076-5ED1-460B-A7D6-6BCF38A57964}" srcId="{EF9BA4C4-030E-4448-A218-7078328EFFCF}" destId="{0FA6EE69-0EF5-4326-97C7-0C72113ADB59}" srcOrd="0" destOrd="0" parTransId="{A143D650-D03E-41BB-BD53-06991451637D}" sibTransId="{3E8B0144-25EB-439D-99E6-89CF0A842556}"/>
    <dgm:cxn modelId="{F93ABD29-7DDC-4578-A64B-8119C3027369}" srcId="{EF9BA4C4-030E-4448-A218-7078328EFFCF}" destId="{8294C603-6736-45E7-A418-4EE6E0AF8BC1}" srcOrd="3" destOrd="0" parTransId="{17987D9F-9727-40D4-8906-9B46B25349FF}" sibTransId="{5E659387-9124-4304-AC8E-6A9E2B4A7EE0}"/>
    <dgm:cxn modelId="{706DC154-F90A-40C6-B227-FE9A2DAB4F75}" type="presOf" srcId="{763FCCEA-41A9-411E-A815-E9FB14F1500F}" destId="{383B24BB-3E6A-4A84-8A18-87B70F22EE5C}" srcOrd="0" destOrd="0" presId="urn:microsoft.com/office/officeart/2005/8/layout/cycle3"/>
    <dgm:cxn modelId="{425865B6-B5FA-4391-ACE9-CCCC346EC371}" type="presOf" srcId="{8294C603-6736-45E7-A418-4EE6E0AF8BC1}" destId="{E08C98A1-3318-4625-8B09-E1DE9CCFBEC4}" srcOrd="0" destOrd="0" presId="urn:microsoft.com/office/officeart/2005/8/layout/cycle3"/>
    <dgm:cxn modelId="{C88C59D4-212D-4917-BFF4-774C516462CE}" type="presOf" srcId="{4A8C44A1-CDD3-4EA2-9C88-0E290395574C}" destId="{080118D5-D624-4C16-B56A-DCA58C454AC8}" srcOrd="0" destOrd="0" presId="urn:microsoft.com/office/officeart/2005/8/layout/cycle3"/>
    <dgm:cxn modelId="{5FADF924-C904-499C-BB1F-298899159F6F}" type="presOf" srcId="{3E8B0144-25EB-439D-99E6-89CF0A842556}" destId="{1DF5DC64-025D-4F50-9747-598DDD1BD211}" srcOrd="0" destOrd="0" presId="urn:microsoft.com/office/officeart/2005/8/layout/cycle3"/>
    <dgm:cxn modelId="{19186B31-E12C-4563-8541-C1A5893999FE}" srcId="{EF9BA4C4-030E-4448-A218-7078328EFFCF}" destId="{4A8C44A1-CDD3-4EA2-9C88-0E290395574C}" srcOrd="2" destOrd="0" parTransId="{98F6D2EF-7D97-4DB0-A898-306F6D1B1606}" sibTransId="{CACBB364-CB76-4A50-B9FB-A6C1E023A539}"/>
    <dgm:cxn modelId="{E7EB60EB-AF12-472E-B4A7-0C8EDE5C4604}" type="presOf" srcId="{928C052C-8F95-4078-82B2-64C7D8827D64}" destId="{016A804C-3A9C-4C98-B00E-3E3F6DB10F4F}" srcOrd="0" destOrd="0" presId="urn:microsoft.com/office/officeart/2005/8/layout/cycle3"/>
    <dgm:cxn modelId="{EF10F5E6-3E30-4D92-962C-A63C435DA0B0}" type="presOf" srcId="{0FA6EE69-0EF5-4326-97C7-0C72113ADB59}" destId="{D5F085DB-B0BF-4854-A7BE-B444059E7F51}" srcOrd="0" destOrd="0" presId="urn:microsoft.com/office/officeart/2005/8/layout/cycle3"/>
    <dgm:cxn modelId="{F3A5EBCD-A5CE-4970-A178-21C6FE0560A1}" srcId="{EF9BA4C4-030E-4448-A218-7078328EFFCF}" destId="{928C052C-8F95-4078-82B2-64C7D8827D64}" srcOrd="1" destOrd="0" parTransId="{2C756158-031D-4652-B2B0-256F5C13A526}" sibTransId="{C9CD22E8-5146-4996-97F3-74F19B48131C}"/>
    <dgm:cxn modelId="{714D8890-992F-4E50-B47F-5D0A78075B6F}" type="presParOf" srcId="{AC5432FB-5D4A-4630-B5F4-258295CAD95B}" destId="{103F1AFA-C8A0-40DA-8124-87135CA8BE26}" srcOrd="0" destOrd="0" presId="urn:microsoft.com/office/officeart/2005/8/layout/cycle3"/>
    <dgm:cxn modelId="{A709A947-9FD7-41FC-9D9C-891ADFA349BA}" type="presParOf" srcId="{103F1AFA-C8A0-40DA-8124-87135CA8BE26}" destId="{D5F085DB-B0BF-4854-A7BE-B444059E7F51}" srcOrd="0" destOrd="0" presId="urn:microsoft.com/office/officeart/2005/8/layout/cycle3"/>
    <dgm:cxn modelId="{96B7BD47-B896-4769-99E7-D98303E24E01}" type="presParOf" srcId="{103F1AFA-C8A0-40DA-8124-87135CA8BE26}" destId="{1DF5DC64-025D-4F50-9747-598DDD1BD211}" srcOrd="1" destOrd="0" presId="urn:microsoft.com/office/officeart/2005/8/layout/cycle3"/>
    <dgm:cxn modelId="{450515A9-50C1-4198-A4CF-6145972D59E9}" type="presParOf" srcId="{103F1AFA-C8A0-40DA-8124-87135CA8BE26}" destId="{016A804C-3A9C-4C98-B00E-3E3F6DB10F4F}" srcOrd="2" destOrd="0" presId="urn:microsoft.com/office/officeart/2005/8/layout/cycle3"/>
    <dgm:cxn modelId="{84A59FC3-9235-476C-95C4-85BF0B89A211}" type="presParOf" srcId="{103F1AFA-C8A0-40DA-8124-87135CA8BE26}" destId="{080118D5-D624-4C16-B56A-DCA58C454AC8}" srcOrd="3" destOrd="0" presId="urn:microsoft.com/office/officeart/2005/8/layout/cycle3"/>
    <dgm:cxn modelId="{BACF8125-A8CA-45DF-99B4-D846A4683FF2}" type="presParOf" srcId="{103F1AFA-C8A0-40DA-8124-87135CA8BE26}" destId="{E08C98A1-3318-4625-8B09-E1DE9CCFBEC4}" srcOrd="4" destOrd="0" presId="urn:microsoft.com/office/officeart/2005/8/layout/cycle3"/>
    <dgm:cxn modelId="{CC8C69AA-8445-4E39-9463-D022BFA542BF}" type="presParOf" srcId="{103F1AFA-C8A0-40DA-8124-87135CA8BE26}" destId="{383B24BB-3E6A-4A84-8A18-87B70F22EE5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5DC64-025D-4F50-9747-598DDD1BD211}">
      <dsp:nvSpPr>
        <dsp:cNvPr id="0" name=""/>
        <dsp:cNvSpPr/>
      </dsp:nvSpPr>
      <dsp:spPr>
        <a:xfrm>
          <a:off x="2169308" y="-509455"/>
          <a:ext cx="4494040" cy="4494040"/>
        </a:xfrm>
        <a:prstGeom prst="circularArrow">
          <a:avLst>
            <a:gd name="adj1" fmla="val 5544"/>
            <a:gd name="adj2" fmla="val 330680"/>
            <a:gd name="adj3" fmla="val 12518000"/>
            <a:gd name="adj4" fmla="val 18208381"/>
            <a:gd name="adj5" fmla="val 5757"/>
          </a:avLst>
        </a:prstGeom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085DB-B0BF-4854-A7BE-B444059E7F51}">
      <dsp:nvSpPr>
        <dsp:cNvPr id="0" name=""/>
        <dsp:cNvSpPr/>
      </dsp:nvSpPr>
      <dsp:spPr>
        <a:xfrm>
          <a:off x="2859145" y="-34873"/>
          <a:ext cx="3114367" cy="105682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chemeClr val="tx1"/>
              </a:solidFill>
              <a:effectLst/>
              <a:latin typeface="Cambria" pitchFamily="18" charset="0"/>
            </a:rPr>
            <a:t>Микрофинансовая</a:t>
          </a:r>
          <a:r>
            <a:rPr lang="ru-RU" sz="2400" b="1" i="0" kern="1200" dirty="0" smtClean="0">
              <a:solidFill>
                <a:schemeClr val="tx1"/>
              </a:solidFill>
              <a:effectLst/>
              <a:latin typeface="Cambria" pitchFamily="18" charset="0"/>
            </a:rPr>
            <a:t> деятельность</a:t>
          </a:r>
          <a:endParaRPr lang="ru-RU" sz="2400" b="1" i="0" kern="1200" dirty="0">
            <a:solidFill>
              <a:schemeClr val="tx1"/>
            </a:solidFill>
            <a:effectLst/>
            <a:latin typeface="Cambria" pitchFamily="18" charset="0"/>
          </a:endParaRPr>
        </a:p>
      </dsp:txBody>
      <dsp:txXfrm>
        <a:off x="2910735" y="16717"/>
        <a:ext cx="3011187" cy="953648"/>
      </dsp:txXfrm>
    </dsp:sp>
    <dsp:sp modelId="{016A804C-3A9C-4C98-B00E-3E3F6DB10F4F}">
      <dsp:nvSpPr>
        <dsp:cNvPr id="0" name=""/>
        <dsp:cNvSpPr/>
      </dsp:nvSpPr>
      <dsp:spPr>
        <a:xfrm>
          <a:off x="5208426" y="1432756"/>
          <a:ext cx="2113657" cy="105682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effectLst/>
              <a:latin typeface="Cambria" pitchFamily="18" charset="0"/>
            </a:rPr>
            <a:t>Бизнес-инкубатор</a:t>
          </a:r>
          <a:endParaRPr lang="ru-RU" sz="2400" b="1" kern="1200" baseline="0" dirty="0">
            <a:solidFill>
              <a:schemeClr val="tx1"/>
            </a:solidFill>
            <a:effectLst/>
            <a:latin typeface="Cambria" pitchFamily="18" charset="0"/>
          </a:endParaRPr>
        </a:p>
      </dsp:txBody>
      <dsp:txXfrm>
        <a:off x="5260016" y="1484346"/>
        <a:ext cx="2010477" cy="953648"/>
      </dsp:txXfrm>
    </dsp:sp>
    <dsp:sp modelId="{080118D5-D624-4C16-B56A-DCA58C454AC8}">
      <dsp:nvSpPr>
        <dsp:cNvPr id="0" name=""/>
        <dsp:cNvSpPr/>
      </dsp:nvSpPr>
      <dsp:spPr>
        <a:xfrm>
          <a:off x="4605363" y="3196946"/>
          <a:ext cx="3495079" cy="120084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effectLst/>
              <a:latin typeface="Cambria" pitchFamily="18" charset="0"/>
            </a:rPr>
            <a:t>Мобильный консультационный центр (МКЦ)</a:t>
          </a:r>
          <a:endParaRPr lang="ru-RU" sz="2400" b="1" kern="1200" baseline="0" dirty="0">
            <a:solidFill>
              <a:schemeClr val="tx1"/>
            </a:solidFill>
            <a:effectLst/>
            <a:latin typeface="Cambria" pitchFamily="18" charset="0"/>
          </a:endParaRPr>
        </a:p>
      </dsp:txBody>
      <dsp:txXfrm>
        <a:off x="4663983" y="3255566"/>
        <a:ext cx="3377839" cy="1083602"/>
      </dsp:txXfrm>
    </dsp:sp>
    <dsp:sp modelId="{E08C98A1-3318-4625-8B09-E1DE9CCFBEC4}">
      <dsp:nvSpPr>
        <dsp:cNvPr id="0" name=""/>
        <dsp:cNvSpPr/>
      </dsp:nvSpPr>
      <dsp:spPr>
        <a:xfrm>
          <a:off x="1378499" y="3232949"/>
          <a:ext cx="2860729" cy="120086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effectLst/>
              <a:latin typeface="Cambria" pitchFamily="18" charset="0"/>
            </a:rPr>
            <a:t>Центр бухгалтерского учета</a:t>
          </a:r>
          <a:endParaRPr lang="ru-RU" sz="2400" b="1" kern="1200" baseline="0" dirty="0">
            <a:solidFill>
              <a:schemeClr val="tx1"/>
            </a:solidFill>
            <a:effectLst/>
            <a:latin typeface="Cambria" pitchFamily="18" charset="0"/>
          </a:endParaRPr>
        </a:p>
      </dsp:txBody>
      <dsp:txXfrm>
        <a:off x="1437120" y="3291570"/>
        <a:ext cx="2743487" cy="1083621"/>
      </dsp:txXfrm>
    </dsp:sp>
    <dsp:sp modelId="{383B24BB-3E6A-4A84-8A18-87B70F22EE5C}">
      <dsp:nvSpPr>
        <dsp:cNvPr id="0" name=""/>
        <dsp:cNvSpPr/>
      </dsp:nvSpPr>
      <dsp:spPr>
        <a:xfrm>
          <a:off x="946450" y="1468753"/>
          <a:ext cx="3319773" cy="105682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effectLst/>
              <a:latin typeface="Cambria" pitchFamily="18" charset="0"/>
            </a:rPr>
            <a:t>Информационно-консультационный центр</a:t>
          </a:r>
          <a:endParaRPr lang="ru-RU" sz="2400" b="1" kern="1200" baseline="0" dirty="0">
            <a:solidFill>
              <a:schemeClr val="tx1"/>
            </a:solidFill>
            <a:effectLst/>
            <a:latin typeface="Cambria" pitchFamily="18" charset="0"/>
          </a:endParaRPr>
        </a:p>
      </dsp:txBody>
      <dsp:txXfrm>
        <a:off x="998040" y="1520343"/>
        <a:ext cx="3216593" cy="95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iozersk-fond@yandex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8648" cy="151216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712968" cy="2880320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dirty="0" smtClean="0">
                <a:solidFill>
                  <a:schemeClr val="tx1"/>
                </a:solidFill>
                <a:latin typeface="Cambria" pitchFamily="18" charset="0"/>
              </a:rPr>
              <a:t>Фонд </a:t>
            </a:r>
            <a:r>
              <a:rPr lang="ru-RU" sz="5100" b="1" dirty="0">
                <a:solidFill>
                  <a:schemeClr val="tx1"/>
                </a:solidFill>
                <a:latin typeface="Cambria" pitchFamily="18" charset="0"/>
              </a:rPr>
              <a:t>«Развития и поддержки малого, среднего бизнеса </a:t>
            </a:r>
            <a:endParaRPr lang="ru-RU" sz="51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5100" b="1" dirty="0" smtClean="0">
                <a:solidFill>
                  <a:schemeClr val="tx1"/>
                </a:solidFill>
                <a:latin typeface="Cambria" pitchFamily="18" charset="0"/>
              </a:rPr>
              <a:t>муниципального </a:t>
            </a:r>
            <a:r>
              <a:rPr lang="ru-RU" sz="5100" b="1" dirty="0">
                <a:solidFill>
                  <a:schemeClr val="tx1"/>
                </a:solidFill>
                <a:latin typeface="Cambria" pitchFamily="18" charset="0"/>
              </a:rPr>
              <a:t>образования </a:t>
            </a:r>
            <a:endParaRPr lang="ru-RU" sz="51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5100" b="1" dirty="0" smtClean="0">
                <a:solidFill>
                  <a:schemeClr val="tx1"/>
                </a:solidFill>
                <a:latin typeface="Cambria" pitchFamily="18" charset="0"/>
              </a:rPr>
              <a:t>Приозерский </a:t>
            </a:r>
            <a:r>
              <a:rPr lang="ru-RU" sz="5100" b="1" dirty="0">
                <a:solidFill>
                  <a:schemeClr val="tx1"/>
                </a:solidFill>
                <a:latin typeface="Cambria" pitchFamily="18" charset="0"/>
              </a:rPr>
              <a:t>муниципальный </a:t>
            </a:r>
            <a:r>
              <a:rPr lang="ru-RU" sz="5100" b="1" dirty="0" smtClean="0">
                <a:solidFill>
                  <a:schemeClr val="tx1"/>
                </a:solidFill>
                <a:latin typeface="Cambria" pitchFamily="18" charset="0"/>
              </a:rPr>
              <a:t>район»</a:t>
            </a:r>
          </a:p>
          <a:p>
            <a:r>
              <a:rPr lang="ru-RU" sz="5100" b="1" dirty="0" smtClean="0">
                <a:solidFill>
                  <a:schemeClr val="tx1"/>
                </a:solidFill>
                <a:latin typeface="Cambria" pitchFamily="18" charset="0"/>
              </a:rPr>
              <a:t>2015 год</a:t>
            </a:r>
            <a:endParaRPr lang="ru-RU" sz="51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04" y="342461"/>
            <a:ext cx="1224596" cy="15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Рабочий стол\Аристова\Лично\len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461"/>
            <a:ext cx="1163731" cy="15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ambria" pitchFamily="18" charset="0"/>
              </a:rPr>
              <a:t>Фотографии с выездных мероприятий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2" y="3177628"/>
            <a:ext cx="2975898" cy="36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2" y="899105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5792192" cy="43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4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141"/>
            <a:ext cx="3826768" cy="4196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Бизнес-инкубатор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499336"/>
            <a:ext cx="5976664" cy="624203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tabLst>
                <a:tab pos="180340" algn="l"/>
              </a:tabLst>
            </a:pP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По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состоянию </a:t>
            </a:r>
            <a:r>
              <a:rPr lang="ru-RU" sz="1500" b="1" dirty="0">
                <a:latin typeface="Cambria" pitchFamily="18" charset="0"/>
                <a:ea typeface="Times New Roman"/>
                <a:cs typeface="Times New Roman"/>
              </a:rPr>
              <a:t>на </a:t>
            </a:r>
            <a:r>
              <a:rPr lang="ru-RU" sz="1500" b="1" dirty="0" smtClean="0">
                <a:latin typeface="Cambria" pitchFamily="18" charset="0"/>
                <a:ea typeface="Times New Roman"/>
                <a:cs typeface="Times New Roman"/>
              </a:rPr>
              <a:t>01.01.16 года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в Фонде расположено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8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субъектов малого предпринимательства, занимают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530,7 </a:t>
            </a:r>
            <a:r>
              <a:rPr lang="ru-RU" sz="1500" dirty="0" err="1" smtClean="0">
                <a:latin typeface="Cambria" pitchFamily="18" charset="0"/>
                <a:ea typeface="Times New Roman"/>
                <a:cs typeface="Times New Roman"/>
              </a:rPr>
              <a:t>кв.м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.</a:t>
            </a:r>
            <a:endParaRPr lang="ru-RU" sz="1500" dirty="0" smtClean="0">
              <a:latin typeface="Cambria" pitchFamily="18" charset="0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tabLst>
                <a:tab pos="180340" algn="l"/>
              </a:tabLst>
            </a:pP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В 2015 году проведено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2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 конкурса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по отбору претендентов на размещение субъектов малого и среднего предпринимательства в бизнес-инкубаторе Фонда – было представлено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8 лотов,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подано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4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заявки.  По итогам конкурса заключено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4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договора аренды нежилого помещения. </a:t>
            </a:r>
            <a:endParaRPr lang="ru-RU" sz="1500" dirty="0">
              <a:latin typeface="Cambria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endParaRPr lang="ru-RU" sz="1500" dirty="0" smtClean="0">
              <a:latin typeface="Cambria" pitchFamily="18" charset="0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Условия предоставления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нежилых помещений бизнес-инкубатора в аренду субъектам малого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бизнеса: 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максимальный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срок предоставления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- 3 года;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определение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арендной платы осуществляется с применением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льгот (1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год аренды - 40% от установленной величины арендной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платы;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2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год аренды - 70% от установленной величины арендной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платы; 3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год аренды - 100% от установленной величины арендной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платы);</a:t>
            </a:r>
          </a:p>
          <a:p>
            <a:pPr algn="just">
              <a:spcBef>
                <a:spcPts val="0"/>
              </a:spcBef>
            </a:pPr>
            <a:endParaRPr lang="ru-RU" sz="1500" dirty="0" smtClean="0">
              <a:latin typeface="Cambria" pitchFamily="18" charset="0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Для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обеспечения прозрачности деятельности конкурсной комиссии по отбору претендентов, подавших заявки на размещение в бизнес-инкубаторе</a:t>
            </a:r>
            <a:r>
              <a:rPr lang="ru-RU" sz="1500" dirty="0">
                <a:solidFill>
                  <a:srgbClr val="C00000"/>
                </a:solidFill>
                <a:latin typeface="Cambria" pitchFamily="18" charset="0"/>
                <a:ea typeface="Times New Roman"/>
                <a:cs typeface="Times New Roman"/>
              </a:rPr>
              <a:t> 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Фонд:</a:t>
            </a:r>
            <a:endParaRPr lang="ru-RU" sz="1500" dirty="0">
              <a:latin typeface="Cambria" pitchFamily="18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buFont typeface="Sylfaen"/>
              <a:buChar char="-"/>
            </a:pPr>
            <a:r>
              <a:rPr lang="ru-RU" sz="1500" dirty="0">
                <a:latin typeface="Cambria" pitchFamily="18" charset="0"/>
                <a:ea typeface="Calibri"/>
                <a:cs typeface="Times New Roman"/>
              </a:rPr>
              <a:t>обеспечивает размещение информации о проведении конкурса на официальном сайте Российской Федерации в сети "Интернет" </a:t>
            </a:r>
            <a:r>
              <a:rPr lang="ru-RU" sz="1500" b="1" dirty="0">
                <a:latin typeface="Cambria" pitchFamily="18" charset="0"/>
                <a:ea typeface="Calibri"/>
                <a:cs typeface="Times New Roman"/>
              </a:rPr>
              <a:t>torgi.gov.ru.</a:t>
            </a:r>
            <a:r>
              <a:rPr lang="ru-RU" sz="1500" dirty="0">
                <a:latin typeface="Cambria" pitchFamily="18" charset="0"/>
                <a:ea typeface="Calibri"/>
                <a:cs typeface="Times New Roman"/>
              </a:rPr>
              <a:t>;</a:t>
            </a:r>
          </a:p>
          <a:p>
            <a:pPr lvl="0" algn="just">
              <a:spcBef>
                <a:spcPts val="0"/>
              </a:spcBef>
              <a:buFont typeface="Sylfaen"/>
              <a:buChar char="-"/>
            </a:pP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привлекает к участию в работе бизнес-инкубатора представителей </a:t>
            </a:r>
            <a:r>
              <a:rPr lang="ru-RU" sz="1500" dirty="0" smtClean="0">
                <a:latin typeface="Cambria" pitchFamily="18" charset="0"/>
                <a:ea typeface="Times New Roman"/>
                <a:cs typeface="Times New Roman"/>
              </a:rPr>
              <a:t>муниципальных </a:t>
            </a:r>
            <a:r>
              <a:rPr lang="ru-RU" sz="1500" dirty="0">
                <a:latin typeface="Cambria" pitchFamily="18" charset="0"/>
                <a:ea typeface="Times New Roman"/>
                <a:cs typeface="Times New Roman"/>
              </a:rPr>
              <a:t>объединений предпринимателей.</a:t>
            </a:r>
            <a:endParaRPr lang="ru-RU" sz="1500" dirty="0">
              <a:latin typeface="Cambria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tabLst>
                <a:tab pos="4518660" algn="l"/>
              </a:tabLst>
            </a:pPr>
            <a:endParaRPr lang="ru-RU" sz="1500" dirty="0">
              <a:latin typeface="Cambria" pitchFamily="18" charset="0"/>
              <a:ea typeface="Calibri"/>
              <a:cs typeface="Times New Roman"/>
            </a:endParaRPr>
          </a:p>
          <a:p>
            <a:endParaRPr lang="ru-RU" sz="1500" dirty="0"/>
          </a:p>
        </p:txBody>
      </p:sp>
      <p:pic>
        <p:nvPicPr>
          <p:cNvPr id="1026" name="Picture 2" descr="d:\Рабочий стол\Аристова\Возмещение\возмещения_2013\Субсидия на развитие\Фото_БИ\Пиццерия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044">
            <a:off x="6339924" y="401786"/>
            <a:ext cx="2591913" cy="19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Аристова\Возмещение\возмещения_2013\Субсидия на развитие\Фото_БИ\сувениры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222">
            <a:off x="6453315" y="2391733"/>
            <a:ext cx="2658257" cy="199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Общая Папка\Учебный центр\ФОТО\Открытие Helix\IMG_08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564">
            <a:off x="6237304" y="4464047"/>
            <a:ext cx="2797150" cy="209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>Результаты выполнения мероприятий долгосрочной целевой программы «Развитие и государственная поддержка малого и среднего предпринимательства в Ленинградской области на 2014-2016 годы»</a:t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+mn-cs"/>
              </a:rPr>
              <a:t>Субъектами малого и среднего предпринимательства получено на конкурсной основе: </a:t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+mn-cs"/>
              </a:rPr>
            </a:br>
            <a:endParaRPr lang="ru-RU" sz="2000" b="1" u="sng" dirty="0">
              <a:latin typeface="Cambr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392488" cy="48245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Cambria" pitchFamily="18" charset="0"/>
              <a:ea typeface="Times New Roman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Cambria" pitchFamily="18" charset="0"/>
                <a:ea typeface="Times New Roman"/>
                <a:cs typeface="Times New Roman"/>
              </a:rPr>
              <a:t>Субсидирование части затрат, связанных с приобретением оборудования в целях создания и (или) развития, и (или) модернизации производства</a:t>
            </a:r>
            <a:r>
              <a:rPr lang="ru-RU" sz="1800" dirty="0" smtClean="0">
                <a:latin typeface="Cambria" pitchFamily="18" charset="0"/>
                <a:ea typeface="Times New Roman"/>
              </a:rPr>
              <a:t>;</a:t>
            </a:r>
          </a:p>
          <a:p>
            <a:pPr algn="just">
              <a:buFontTx/>
              <a:buChar char="-"/>
            </a:pPr>
            <a:endParaRPr lang="ru-RU" sz="1800" dirty="0" smtClean="0">
              <a:latin typeface="Cambria" pitchFamily="18" charset="0"/>
              <a:ea typeface="Times New Roman"/>
            </a:endParaRPr>
          </a:p>
          <a:p>
            <a:pPr algn="just">
              <a:buFontTx/>
              <a:buChar char="-"/>
            </a:pPr>
            <a:endParaRPr lang="ru-RU" sz="1800" dirty="0" smtClean="0">
              <a:latin typeface="Cambria" pitchFamily="18" charset="0"/>
              <a:ea typeface="Times New Roman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Cambria" pitchFamily="18" charset="0"/>
                <a:ea typeface="Times New Roman"/>
              </a:rPr>
              <a:t>Субсидирование части </a:t>
            </a:r>
            <a:r>
              <a:rPr lang="ru-RU" sz="1800" dirty="0">
                <a:latin typeface="Cambria" pitchFamily="18" charset="0"/>
                <a:ea typeface="Times New Roman"/>
              </a:rPr>
              <a:t>затрат, связанных с </a:t>
            </a:r>
            <a:r>
              <a:rPr lang="ru-RU" sz="1800" dirty="0" smtClean="0">
                <a:latin typeface="Cambria" pitchFamily="18" charset="0"/>
                <a:ea typeface="Times New Roman"/>
              </a:rPr>
              <a:t>заключением договоров финансовой аренды;</a:t>
            </a:r>
          </a:p>
          <a:p>
            <a:pPr marL="0" indent="0" algn="just">
              <a:buNone/>
            </a:pPr>
            <a:endParaRPr lang="ru-RU" sz="1800" dirty="0" smtClean="0">
              <a:latin typeface="Cambria" pitchFamily="18" charset="0"/>
              <a:ea typeface="Times New Roman"/>
            </a:endParaRPr>
          </a:p>
          <a:p>
            <a:pPr marL="0" indent="0" algn="just">
              <a:buNone/>
            </a:pPr>
            <a:endParaRPr lang="ru-RU" sz="1800" dirty="0" smtClean="0">
              <a:latin typeface="Cambria" pitchFamily="18" charset="0"/>
              <a:ea typeface="Times New Roman"/>
              <a:cs typeface="Calibri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Cambria" pitchFamily="18" charset="0"/>
                <a:ea typeface="Times New Roman"/>
                <a:cs typeface="Calibri"/>
              </a:rPr>
              <a:t>Субсидирование части </a:t>
            </a:r>
            <a:r>
              <a:rPr lang="ru-RU" sz="1800" dirty="0">
                <a:latin typeface="Cambria" pitchFamily="18" charset="0"/>
                <a:ea typeface="Times New Roman"/>
                <a:cs typeface="Calibri"/>
              </a:rPr>
              <a:t>затрат, связанных с </a:t>
            </a:r>
            <a:r>
              <a:rPr lang="ru-RU" sz="1800" dirty="0" smtClean="0">
                <a:latin typeface="Cambria" pitchFamily="18" charset="0"/>
                <a:ea typeface="Times New Roman"/>
                <a:cs typeface="Calibri"/>
              </a:rPr>
              <a:t>уплатой процентов по кредитным договорам;</a:t>
            </a:r>
          </a:p>
          <a:p>
            <a:pPr algn="just">
              <a:buFontTx/>
              <a:buChar char="-"/>
            </a:pPr>
            <a:endParaRPr lang="ru-RU" sz="1600" b="1" dirty="0">
              <a:latin typeface="Cambria" pitchFamily="18" charset="0"/>
              <a:ea typeface="Times New Roman"/>
            </a:endParaRPr>
          </a:p>
          <a:p>
            <a:pPr marL="0" indent="0" algn="just">
              <a:buNone/>
            </a:pPr>
            <a:endParaRPr lang="ru-RU" sz="1600" b="1" dirty="0" smtClean="0">
              <a:latin typeface="Cambria" pitchFamily="18" charset="0"/>
              <a:ea typeface="Times New Roman"/>
              <a:cs typeface="Calibri"/>
            </a:endParaRPr>
          </a:p>
          <a:p>
            <a:pPr algn="just">
              <a:buFontTx/>
              <a:buChar char="-"/>
            </a:pPr>
            <a:endParaRPr lang="ru-RU" sz="1400" b="1" dirty="0" smtClean="0">
              <a:latin typeface="Cambria" pitchFamily="18" charset="0"/>
              <a:ea typeface="Times New Roman"/>
            </a:endParaRPr>
          </a:p>
          <a:p>
            <a:pPr algn="just"/>
            <a:endParaRPr lang="ru-RU" sz="1400" b="1" dirty="0">
              <a:latin typeface="Cambri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4176464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600" dirty="0" smtClean="0">
              <a:latin typeface="Cambria" pitchFamily="18" charset="0"/>
              <a:ea typeface="Times New Roman"/>
            </a:endParaRPr>
          </a:p>
          <a:p>
            <a:r>
              <a:rPr lang="ru-RU" sz="1800" b="1" dirty="0" smtClean="0">
                <a:latin typeface="Cambria" pitchFamily="18" charset="0"/>
                <a:ea typeface="Times New Roman"/>
              </a:rPr>
              <a:t>4</a:t>
            </a:r>
            <a:r>
              <a:rPr lang="ru-RU" sz="1800" dirty="0" smtClean="0">
                <a:latin typeface="Cambria" pitchFamily="18" charset="0"/>
                <a:ea typeface="Times New Roman"/>
              </a:rPr>
              <a:t> признаны </a:t>
            </a:r>
            <a:r>
              <a:rPr lang="ru-RU" sz="1800" dirty="0">
                <a:latin typeface="Cambria" pitchFamily="18" charset="0"/>
                <a:ea typeface="Times New Roman"/>
              </a:rPr>
              <a:t>победителями </a:t>
            </a:r>
            <a:r>
              <a:rPr lang="ru-RU" sz="1800" dirty="0" smtClean="0">
                <a:latin typeface="Cambria" pitchFamily="18" charset="0"/>
                <a:ea typeface="Times New Roman"/>
              </a:rPr>
              <a:t>конкурса; </a:t>
            </a:r>
          </a:p>
          <a:p>
            <a:r>
              <a:rPr lang="ru-RU" sz="1800" dirty="0" smtClean="0">
                <a:latin typeface="Cambria" pitchFamily="18" charset="0"/>
                <a:ea typeface="Times New Roman"/>
              </a:rPr>
              <a:t>Получено субсидий на </a:t>
            </a:r>
            <a:r>
              <a:rPr lang="ru-RU" sz="1800" dirty="0">
                <a:latin typeface="Cambria" pitchFamily="18" charset="0"/>
                <a:ea typeface="Times New Roman"/>
              </a:rPr>
              <a:t>общую сумму </a:t>
            </a:r>
            <a:r>
              <a:rPr lang="ru-RU" sz="1800" b="1" dirty="0" smtClean="0">
                <a:latin typeface="Cambria" pitchFamily="18" charset="0"/>
                <a:ea typeface="Times New Roman"/>
              </a:rPr>
              <a:t>4285,4 </a:t>
            </a:r>
            <a:r>
              <a:rPr lang="ru-RU" sz="1800" b="1" dirty="0" err="1">
                <a:latin typeface="Cambria" pitchFamily="18" charset="0"/>
                <a:ea typeface="Times New Roman"/>
              </a:rPr>
              <a:t>тыс.руб</a:t>
            </a:r>
            <a:r>
              <a:rPr lang="ru-RU" sz="1800" b="1" dirty="0">
                <a:latin typeface="Cambria" pitchFamily="18" charset="0"/>
                <a:ea typeface="Times New Roman"/>
              </a:rPr>
              <a:t>.</a:t>
            </a:r>
            <a:r>
              <a:rPr lang="ru-RU" sz="1800" dirty="0">
                <a:latin typeface="Cambria" pitchFamily="18" charset="0"/>
                <a:ea typeface="Times New Roman"/>
              </a:rPr>
              <a:t>;</a:t>
            </a:r>
          </a:p>
          <a:p>
            <a:r>
              <a:rPr lang="ru-RU" sz="1800" dirty="0" smtClean="0">
                <a:latin typeface="Cambria" pitchFamily="18" charset="0"/>
                <a:ea typeface="Times New Roman"/>
              </a:rPr>
              <a:t>сферы деятельности: с/х-во, производство</a:t>
            </a:r>
            <a:endParaRPr lang="ru-RU" sz="1800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endParaRPr lang="ru-RU" sz="1800" dirty="0" smtClean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r>
              <a:rPr lang="ru-RU" sz="180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Признано </a:t>
            </a:r>
            <a:r>
              <a:rPr lang="ru-RU" sz="180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победителями – </a:t>
            </a:r>
            <a:r>
              <a:rPr lang="ru-RU" sz="1800" b="1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8</a:t>
            </a:r>
            <a:r>
              <a:rPr lang="ru-RU" sz="180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;</a:t>
            </a:r>
          </a:p>
          <a:p>
            <a:r>
              <a:rPr lang="ru-RU" sz="180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Получено субсидий на общую сумму </a:t>
            </a:r>
            <a:r>
              <a:rPr lang="ru-RU" sz="1800" b="1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16615,0 </a:t>
            </a:r>
            <a:r>
              <a:rPr lang="ru-RU" sz="1800" b="1" dirty="0" err="1">
                <a:solidFill>
                  <a:prstClr val="black"/>
                </a:solidFill>
                <a:latin typeface="Cambria" pitchFamily="18" charset="0"/>
                <a:ea typeface="Times New Roman"/>
              </a:rPr>
              <a:t>тыс.руб</a:t>
            </a:r>
            <a:r>
              <a:rPr lang="ru-RU" sz="180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.;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сферы деятельности: с/х-во, услуги, производство</a:t>
            </a:r>
            <a:r>
              <a:rPr lang="ru-RU" sz="180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;</a:t>
            </a: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r>
              <a:rPr lang="ru-RU" sz="1800" dirty="0" smtClean="0">
                <a:latin typeface="Cambria" pitchFamily="18" charset="0"/>
                <a:ea typeface="Times New Roman"/>
              </a:rPr>
              <a:t>Признано победителями – </a:t>
            </a:r>
            <a:r>
              <a:rPr lang="ru-RU" sz="1800" b="1" dirty="0" smtClean="0">
                <a:latin typeface="Cambria" pitchFamily="18" charset="0"/>
                <a:ea typeface="Times New Roman"/>
              </a:rPr>
              <a:t>1</a:t>
            </a:r>
            <a:r>
              <a:rPr lang="ru-RU" sz="1800" dirty="0" smtClean="0">
                <a:latin typeface="Cambria" pitchFamily="18" charset="0"/>
                <a:ea typeface="Times New Roman"/>
              </a:rPr>
              <a:t>;</a:t>
            </a:r>
          </a:p>
          <a:p>
            <a:r>
              <a:rPr lang="ru-RU" sz="180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Получено субсидий </a:t>
            </a:r>
            <a:r>
              <a:rPr lang="ru-RU" sz="1800" dirty="0" smtClean="0">
                <a:latin typeface="Cambria" pitchFamily="18" charset="0"/>
                <a:ea typeface="Times New Roman"/>
              </a:rPr>
              <a:t>на общую сумму </a:t>
            </a:r>
            <a:r>
              <a:rPr lang="ru-RU" sz="1800" b="1" dirty="0" smtClean="0">
                <a:latin typeface="Cambria" pitchFamily="18" charset="0"/>
                <a:ea typeface="Times New Roman"/>
              </a:rPr>
              <a:t>97,2 </a:t>
            </a:r>
            <a:r>
              <a:rPr lang="ru-RU" sz="1800" b="1" dirty="0" err="1" smtClean="0">
                <a:latin typeface="Cambria" pitchFamily="18" charset="0"/>
                <a:ea typeface="Times New Roman"/>
              </a:rPr>
              <a:t>тыс.руб</a:t>
            </a:r>
            <a:r>
              <a:rPr lang="ru-RU" sz="1800" b="1" dirty="0" smtClean="0">
                <a:latin typeface="Cambria" pitchFamily="18" charset="0"/>
                <a:ea typeface="Times New Roman"/>
              </a:rPr>
              <a:t>.</a:t>
            </a:r>
            <a:r>
              <a:rPr lang="ru-RU" sz="1800" dirty="0" smtClean="0">
                <a:latin typeface="Cambria" pitchFamily="18" charset="0"/>
                <a:ea typeface="Times New Roman"/>
              </a:rPr>
              <a:t>;</a:t>
            </a:r>
          </a:p>
          <a:p>
            <a:r>
              <a:rPr lang="ru-RU" sz="1800" dirty="0" smtClean="0">
                <a:latin typeface="Cambria" pitchFamily="18" charset="0"/>
                <a:ea typeface="Times New Roman"/>
              </a:rPr>
              <a:t>сферы деятельности: производство</a:t>
            </a:r>
          </a:p>
          <a:p>
            <a:endParaRPr lang="ru-RU" sz="1100" dirty="0" smtClean="0">
              <a:latin typeface="Cambria" pitchFamily="18" charset="0"/>
              <a:ea typeface="Times New Roman"/>
            </a:endParaRPr>
          </a:p>
          <a:p>
            <a:endParaRPr lang="ru-RU" sz="1100" dirty="0">
              <a:latin typeface="Cambria" pitchFamily="18" charset="0"/>
              <a:ea typeface="Times New Roman"/>
            </a:endParaRPr>
          </a:p>
          <a:p>
            <a:endParaRPr lang="ru-RU" sz="1100" dirty="0" smtClean="0">
              <a:latin typeface="Cambria" pitchFamily="18" charset="0"/>
              <a:ea typeface="Times New Roman"/>
            </a:endParaRPr>
          </a:p>
          <a:p>
            <a:endParaRPr lang="ru-RU" sz="1100" dirty="0">
              <a:latin typeface="Cambria" pitchFamily="18" charset="0"/>
            </a:endParaRPr>
          </a:p>
          <a:p>
            <a:endParaRPr lang="ru-RU" sz="1600" dirty="0" smtClean="0">
              <a:latin typeface="Arial"/>
              <a:ea typeface="Times New Roman"/>
            </a:endParaRPr>
          </a:p>
          <a:p>
            <a:endParaRPr lang="ru-RU" sz="1600" dirty="0"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52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8012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Cambria" pitchFamily="18" charset="0"/>
              </a:rPr>
              <a:t>Результаты выполнения мероприятий долгосрочной целевой программы «Развитие и государственная поддержка малого и среднего предпринимательства в Ленинградской области на 2014-2016 годы»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45868" cy="22322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600" b="0" dirty="0" smtClean="0">
              <a:solidFill>
                <a:prstClr val="black"/>
              </a:solidFill>
              <a:latin typeface="Cambria" pitchFamily="18" charset="0"/>
              <a:ea typeface="Times New Roman"/>
              <a:cs typeface="Calibri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6400" b="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Calibri"/>
              </a:rPr>
              <a:t> Субсидирование части затрат, связанных с реализацией мероприятий программ </a:t>
            </a:r>
            <a:r>
              <a:rPr lang="ru-RU" sz="6400" b="0" dirty="0" err="1" smtClean="0">
                <a:solidFill>
                  <a:prstClr val="black"/>
                </a:solidFill>
                <a:latin typeface="Cambria" pitchFamily="18" charset="0"/>
                <a:ea typeface="Times New Roman"/>
                <a:cs typeface="Calibri"/>
              </a:rPr>
              <a:t>энергоэффективности</a:t>
            </a:r>
            <a:r>
              <a:rPr lang="ru-RU" sz="6400" b="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Calibri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6400" b="0" dirty="0" smtClean="0">
              <a:solidFill>
                <a:prstClr val="black"/>
              </a:solidFill>
              <a:latin typeface="Cambria" pitchFamily="18" charset="0"/>
              <a:ea typeface="Times New Roman"/>
              <a:cs typeface="Calibri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6400" b="0" dirty="0" smtClean="0">
              <a:solidFill>
                <a:prstClr val="black"/>
              </a:solidFill>
              <a:latin typeface="Cambria" pitchFamily="18" charset="0"/>
              <a:ea typeface="Times New Roman"/>
              <a:cs typeface="Calibri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b="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Calibri"/>
              </a:rPr>
              <a:t>-  Субсидирование для организации предпринимательской деятельности.</a:t>
            </a:r>
            <a:endParaRPr lang="ru-RU" sz="6400" b="0" dirty="0">
              <a:latin typeface="Cambria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Cambria" pitchFamily="18" charset="0"/>
              <a:ea typeface="Times New Roman"/>
              <a:cs typeface="Calibri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6773" y="3861048"/>
            <a:ext cx="4290615" cy="2265114"/>
          </a:xfrm>
        </p:spPr>
        <p:txBody>
          <a:bodyPr>
            <a:normAutofit/>
          </a:bodyPr>
          <a:lstStyle/>
          <a:p>
            <a:pPr lvl="0" algn="just">
              <a:buFontTx/>
              <a:buChar char="-"/>
            </a:pPr>
            <a:endParaRPr lang="ru-RU" sz="1600" dirty="0" smtClean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lvl="0" algn="just">
              <a:buFontTx/>
              <a:buChar char="-"/>
            </a:pPr>
            <a:endParaRPr lang="ru-RU" sz="1600" dirty="0" smtClean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lvl="0" algn="just">
              <a:buFontTx/>
              <a:buChar char="-"/>
            </a:pPr>
            <a:endParaRPr lang="ru-RU" sz="1600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lvl="0" algn="just">
              <a:buFontTx/>
              <a:buChar char="-"/>
            </a:pPr>
            <a:endParaRPr lang="ru-RU" sz="1600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endParaRPr lang="ru-RU" sz="1600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55246" y="1052736"/>
            <a:ext cx="4580234" cy="273630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600" b="0" dirty="0" smtClean="0">
                <a:latin typeface="Cambria" pitchFamily="18" charset="0"/>
                <a:ea typeface="Times New Roman"/>
                <a:sym typeface="Wingdings"/>
              </a:rPr>
              <a:t> </a:t>
            </a:r>
            <a:r>
              <a:rPr lang="ru-RU" sz="2600" b="0" dirty="0" smtClean="0">
                <a:latin typeface="Cambria" pitchFamily="18" charset="0"/>
                <a:ea typeface="Times New Roman"/>
              </a:rPr>
              <a:t>Признано </a:t>
            </a:r>
            <a:r>
              <a:rPr lang="ru-RU" sz="2600" b="0" dirty="0">
                <a:latin typeface="Cambria" pitchFamily="18" charset="0"/>
                <a:ea typeface="Times New Roman"/>
              </a:rPr>
              <a:t>победителями – </a:t>
            </a:r>
            <a:r>
              <a:rPr lang="ru-RU" sz="2600" dirty="0">
                <a:latin typeface="Cambria" pitchFamily="18" charset="0"/>
                <a:ea typeface="Times New Roman"/>
              </a:rPr>
              <a:t>3</a:t>
            </a:r>
            <a:r>
              <a:rPr lang="ru-RU" sz="2600" b="0" dirty="0">
                <a:latin typeface="Cambria" pitchFamily="18" charset="0"/>
                <a:ea typeface="Times New Roman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  <a:sym typeface="Wingdings"/>
              </a:rPr>
              <a:t> </a:t>
            </a: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Получено </a:t>
            </a:r>
            <a:r>
              <a:rPr lang="ru-RU" sz="2600" b="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субсидий </a:t>
            </a:r>
            <a:r>
              <a:rPr lang="ru-RU" sz="2600" b="0" dirty="0">
                <a:latin typeface="Cambria" pitchFamily="18" charset="0"/>
                <a:ea typeface="Times New Roman"/>
              </a:rPr>
              <a:t>на общую сумму </a:t>
            </a:r>
            <a:r>
              <a:rPr lang="ru-RU" sz="2600" dirty="0" smtClean="0">
                <a:latin typeface="Cambria" pitchFamily="18" charset="0"/>
                <a:ea typeface="Times New Roman"/>
              </a:rPr>
              <a:t>6694,5 </a:t>
            </a:r>
            <a:r>
              <a:rPr lang="ru-RU" sz="2600" dirty="0" err="1">
                <a:latin typeface="Cambria" pitchFamily="18" charset="0"/>
                <a:ea typeface="Times New Roman"/>
              </a:rPr>
              <a:t>тыс.руб</a:t>
            </a:r>
            <a:r>
              <a:rPr lang="ru-RU" sz="2600" dirty="0">
                <a:latin typeface="Cambria" pitchFamily="18" charset="0"/>
                <a:ea typeface="Times New Roman"/>
              </a:rPr>
              <a:t>.</a:t>
            </a:r>
            <a:r>
              <a:rPr lang="ru-RU" sz="2600" b="0" dirty="0">
                <a:latin typeface="Cambria" pitchFamily="18" charset="0"/>
                <a:ea typeface="Times New Roman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600" b="0" dirty="0" smtClean="0">
                <a:latin typeface="Cambria" pitchFamily="18" charset="0"/>
                <a:ea typeface="Times New Roman"/>
                <a:sym typeface="Wingdings"/>
              </a:rPr>
              <a:t> </a:t>
            </a:r>
            <a:r>
              <a:rPr lang="ru-RU" sz="2600" b="0" dirty="0" smtClean="0">
                <a:latin typeface="Cambria" pitchFamily="18" charset="0"/>
                <a:ea typeface="Times New Roman"/>
              </a:rPr>
              <a:t>сферы </a:t>
            </a:r>
            <a:r>
              <a:rPr lang="ru-RU" sz="2600" b="0" dirty="0">
                <a:latin typeface="Cambria" pitchFamily="18" charset="0"/>
                <a:ea typeface="Times New Roman"/>
              </a:rPr>
              <a:t>деятельности: ЖКХ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ru-RU" sz="2600" b="0" dirty="0" smtClean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ru-RU" sz="2600" b="0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  <a:sym typeface="Wingdings"/>
              </a:rPr>
              <a:t> </a:t>
            </a: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Признано </a:t>
            </a:r>
            <a:r>
              <a:rPr lang="ru-RU" sz="2600" b="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победителями – </a:t>
            </a:r>
            <a:r>
              <a:rPr lang="ru-RU" sz="260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2</a:t>
            </a: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;</a:t>
            </a:r>
            <a:endParaRPr lang="ru-RU" sz="2600" b="0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  <a:sym typeface="Wingdings"/>
              </a:rPr>
              <a:t> </a:t>
            </a: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Получено </a:t>
            </a:r>
            <a:r>
              <a:rPr lang="ru-RU" sz="2600" b="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субсидий на общую сумму </a:t>
            </a:r>
            <a:r>
              <a:rPr lang="ru-RU" sz="260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627,0 </a:t>
            </a:r>
            <a:r>
              <a:rPr lang="ru-RU" sz="2600" dirty="0" err="1">
                <a:solidFill>
                  <a:prstClr val="black"/>
                </a:solidFill>
                <a:latin typeface="Cambria" pitchFamily="18" charset="0"/>
                <a:ea typeface="Times New Roman"/>
              </a:rPr>
              <a:t>тыс.руб</a:t>
            </a:r>
            <a:r>
              <a:rPr lang="ru-RU" sz="260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.</a:t>
            </a:r>
            <a:r>
              <a:rPr lang="ru-RU" sz="2600" b="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  <a:sym typeface="Wingdings"/>
              </a:rPr>
              <a:t> </a:t>
            </a: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сферы </a:t>
            </a:r>
            <a:r>
              <a:rPr lang="ru-RU" sz="2600" b="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деятельности: </a:t>
            </a:r>
            <a:r>
              <a:rPr lang="ru-RU" sz="2600" b="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с/хоз-во, производство</a:t>
            </a:r>
            <a:endParaRPr lang="ru-RU" sz="2600" b="0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5" y="3861048"/>
            <a:ext cx="4041775" cy="2592288"/>
          </a:xfrm>
        </p:spPr>
        <p:txBody>
          <a:bodyPr>
            <a:normAutofit fontScale="70000" lnSpcReduction="20000"/>
          </a:bodyPr>
          <a:lstStyle/>
          <a:p>
            <a:pPr marL="285750" indent="-285750" algn="just">
              <a:lnSpc>
                <a:spcPct val="115000"/>
              </a:lnSpc>
            </a:pPr>
            <a:r>
              <a:rPr lang="ru-RU" sz="2300" dirty="0">
                <a:latin typeface="Cambria" pitchFamily="18" charset="0"/>
                <a:ea typeface="Times New Roman"/>
                <a:cs typeface="Times New Roman"/>
              </a:rPr>
              <a:t>Для компенсации части затрат, связанных с оказанием безвозмездных информационных, консультационных </a:t>
            </a:r>
            <a:r>
              <a:rPr lang="ru-RU" sz="2300" dirty="0">
                <a:latin typeface="Cambria" pitchFamily="18" charset="0"/>
                <a:ea typeface="Times New Roman"/>
              </a:rPr>
              <a:t>и образовательных услуг – </a:t>
            </a:r>
            <a:r>
              <a:rPr lang="ru-RU" sz="2300" b="1" dirty="0" smtClean="0">
                <a:latin typeface="Cambria" pitchFamily="18" charset="0"/>
                <a:ea typeface="Times New Roman"/>
              </a:rPr>
              <a:t>483,0 </a:t>
            </a:r>
            <a:r>
              <a:rPr lang="ru-RU" sz="2300" b="1" dirty="0" err="1">
                <a:latin typeface="Cambria" pitchFamily="18" charset="0"/>
                <a:ea typeface="Times New Roman"/>
              </a:rPr>
              <a:t>тыс.руб</a:t>
            </a:r>
            <a:r>
              <a:rPr lang="ru-RU" sz="2300" b="1" dirty="0">
                <a:latin typeface="Cambria" pitchFamily="18" charset="0"/>
                <a:ea typeface="Times New Roman"/>
              </a:rPr>
              <a:t>.; </a:t>
            </a:r>
            <a:endParaRPr lang="ru-RU" sz="2300" b="1" dirty="0" smtClean="0">
              <a:latin typeface="Cambria" pitchFamily="18" charset="0"/>
              <a:ea typeface="Times New Roman"/>
            </a:endParaRPr>
          </a:p>
          <a:p>
            <a:pPr marL="285750" indent="-285750" algn="just">
              <a:lnSpc>
                <a:spcPct val="115000"/>
              </a:lnSpc>
            </a:pPr>
            <a:endParaRPr lang="ru-RU" sz="2300" dirty="0">
              <a:latin typeface="Cambria" pitchFamily="18" charset="0"/>
              <a:ea typeface="Times New Roman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ru-RU" sz="2300" dirty="0">
                <a:latin typeface="Cambria" pitchFamily="18" charset="0"/>
                <a:ea typeface="Times New Roman"/>
              </a:rPr>
              <a:t>На развитие структур поддержки – </a:t>
            </a:r>
            <a:r>
              <a:rPr lang="ru-RU" sz="2300" b="1" dirty="0" smtClean="0">
                <a:latin typeface="Cambria" pitchFamily="18" charset="0"/>
                <a:ea typeface="Times New Roman"/>
              </a:rPr>
              <a:t>523,8 </a:t>
            </a:r>
            <a:r>
              <a:rPr lang="ru-RU" sz="2300" b="1" dirty="0" err="1">
                <a:latin typeface="Cambria" pitchFamily="18" charset="0"/>
                <a:ea typeface="Times New Roman"/>
              </a:rPr>
              <a:t>тыс.руб</a:t>
            </a:r>
            <a:r>
              <a:rPr lang="ru-RU" sz="2300" b="1" dirty="0">
                <a:latin typeface="Cambria" pitchFamily="18" charset="0"/>
                <a:ea typeface="Times New Roman"/>
              </a:rPr>
              <a:t>..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6773" y="4293096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Фонд «Развития бизнеса» как организация поддержки предпринимательства</a:t>
            </a:r>
            <a:r>
              <a:rPr lang="ru-RU" sz="1600" b="1" dirty="0">
                <a:latin typeface="Cambria" pitchFamily="18" charset="0"/>
                <a:ea typeface="Times New Roman"/>
                <a:cs typeface="Times New Roman"/>
              </a:rPr>
              <a:t> принимал участие в конкурсах на получение субсидий</a:t>
            </a:r>
            <a:r>
              <a:rPr lang="ru-RU" sz="16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: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4994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916416" cy="72007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Cambria" pitchFamily="18" charset="0"/>
              </a:rPr>
              <a:t>По итогам конкурсов, проводимых Правительством ЛО, профильным Комитетом и ЛОТПП:</a:t>
            </a:r>
            <a:endParaRPr lang="ru-RU" sz="1800" b="1" dirty="0">
              <a:latin typeface="Cambr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836711"/>
            <a:ext cx="8640960" cy="5904655"/>
          </a:xfrm>
        </p:spPr>
        <p:txBody>
          <a:bodyPr>
            <a:normAutofit/>
          </a:bodyPr>
          <a:lstStyle/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Cambria" pitchFamily="18" charset="0"/>
              </a:rPr>
              <a:t>конкурсе </a:t>
            </a: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</a:rPr>
              <a:t>«Лучший в малом и среднем бизнесе»: </a:t>
            </a:r>
            <a:endParaRPr lang="ru-RU" sz="1600" b="1" dirty="0">
              <a:solidFill>
                <a:prstClr val="black"/>
              </a:solidFill>
              <a:latin typeface="Cambria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mbria" pitchFamily="18" charset="0"/>
              </a:rPr>
              <a:t>в номинации «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Лучшее малое предприятие в сфере услуг» </a:t>
            </a:r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imes New Roman"/>
              </a:rPr>
              <a:t>1-е место получил индивидуальный предприниматель </a:t>
            </a:r>
            <a:r>
              <a:rPr lang="ru-RU" sz="1600" dirty="0" err="1" smtClean="0">
                <a:solidFill>
                  <a:schemeClr val="tx1"/>
                </a:solidFill>
                <a:latin typeface="Cambria" pitchFamily="18" charset="0"/>
                <a:ea typeface="Times New Roman"/>
              </a:rPr>
              <a:t>Деркач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imes New Roman"/>
              </a:rPr>
              <a:t> А.Г.</a:t>
            </a:r>
          </a:p>
          <a:p>
            <a:pPr lvl="0" algn="just"/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ea typeface="Times New Roman"/>
              </a:rPr>
              <a:t>в конкурсе «Гарантия качества-компас выбора»: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</a:rPr>
              <a:t>номинации 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«Работы и услуги» 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</a:rPr>
              <a:t>- Фонд «Развития бизнеса» стал 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лауреатом 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</a:rPr>
              <a:t>конкурса.</a:t>
            </a:r>
            <a:endParaRPr lang="ru-RU" sz="1600" dirty="0" smtClean="0">
              <a:solidFill>
                <a:schemeClr val="tx1"/>
              </a:solidFill>
              <a:latin typeface="Cambria" pitchFamily="18" charset="0"/>
              <a:ea typeface="Times New Roman"/>
            </a:endParaRPr>
          </a:p>
          <a:p>
            <a:pPr lvl="0" algn="just"/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ea typeface="Times New Roman"/>
              </a:rPr>
              <a:t>в конкурсе «Бизнес, развивающий регион-2015»:</a:t>
            </a:r>
            <a:endParaRPr lang="ru-RU" sz="1600" b="1" dirty="0">
              <a:solidFill>
                <a:schemeClr val="tx1"/>
              </a:solidFill>
              <a:latin typeface="Cambria" pitchFamily="18" charset="0"/>
              <a:ea typeface="Times New Roman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mbria" pitchFamily="18" charset="0"/>
              </a:rPr>
              <a:t>в номинации 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«Динамичное развитие» 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Фонд «Развития бизнеса» - дипломант конкурса.</a:t>
            </a:r>
            <a:endParaRPr lang="ru-RU" sz="1600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lvl="0" algn="just"/>
            <a:endParaRPr lang="ru-RU" sz="16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solidFill>
                <a:prstClr val="black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600" b="1" dirty="0" smtClean="0">
              <a:solidFill>
                <a:schemeClr val="tx1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endParaRPr lang="ru-RU" sz="1400" dirty="0" smtClean="0">
              <a:latin typeface="Times New Roman"/>
              <a:ea typeface="Times New Roman"/>
            </a:endParaRPr>
          </a:p>
          <a:p>
            <a:endParaRPr lang="ru-RU" sz="1400" dirty="0" smtClean="0">
              <a:latin typeface="Times New Roman"/>
              <a:ea typeface="Times New Roman"/>
            </a:endParaRPr>
          </a:p>
          <a:p>
            <a:endParaRPr lang="ru-RU" sz="14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91491"/>
            <a:ext cx="2232248" cy="358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88105"/>
            <a:ext cx="2540276" cy="358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33" y="3501008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8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52928" cy="417646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2700" b="1" dirty="0" smtClean="0">
                <a:latin typeface="Cambria" pitchFamily="18" charset="0"/>
              </a:rPr>
              <a:t>Спасибо за внимание!</a:t>
            </a:r>
            <a:br>
              <a:rPr lang="ru-RU" sz="2700" b="1" dirty="0" smtClean="0">
                <a:latin typeface="Cambria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Фонд «Развития и поддержки малого, среднего бизнеса </a:t>
            </a:r>
            <a:br>
              <a:rPr lang="ru-RU" sz="27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7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муниципального образования </a:t>
            </a:r>
            <a:br>
              <a:rPr lang="ru-RU" sz="27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7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Приозерский муниципальный район»</a:t>
            </a:r>
            <a:br>
              <a:rPr lang="ru-RU" sz="27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7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7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188760, Ленинградская область, г. Приозерск, ул. Ленина, д.36, тел/факс (81379) 31862, </a:t>
            </a:r>
            <a:r>
              <a:rPr lang="ru-RU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89217786213</a:t>
            </a:r>
            <a:br>
              <a:rPr lang="ru-RU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en-US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e-mail</a:t>
            </a:r>
            <a:r>
              <a:rPr lang="ru-RU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:  </a:t>
            </a:r>
            <a:r>
              <a:rPr lang="en-US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  <a:hlinkClick r:id="rId2"/>
              </a:rPr>
              <a:t>priozersk-fond@yandex.ru</a:t>
            </a:r>
            <a:r>
              <a:rPr lang="en-US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en-US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сайт: </a:t>
            </a:r>
            <a:r>
              <a:rPr lang="en-US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biznesfond.ru</a:t>
            </a:r>
            <a:br>
              <a:rPr lang="en-US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en-US" sz="27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vk.com/priozersk_fond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endParaRPr lang="ru-RU" sz="3200" dirty="0">
              <a:latin typeface="Cambria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г. Приозерск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3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1105" algn="l"/>
              </a:tabLst>
            </a:pPr>
            <a:r>
              <a:rPr lang="ru-RU" sz="3200" dirty="0" smtClean="0">
                <a:latin typeface="Cambria" pitchFamily="18" charset="0"/>
                <a:ea typeface="Times New Roman"/>
                <a:cs typeface="Times New Roman"/>
              </a:rPr>
              <a:t>Фонд </a:t>
            </a:r>
            <a:r>
              <a:rPr lang="ru-RU" sz="3200" dirty="0">
                <a:latin typeface="Cambria" pitchFamily="18" charset="0"/>
                <a:ea typeface="Times New Roman"/>
                <a:cs typeface="Times New Roman"/>
              </a:rPr>
              <a:t>«Развития </a:t>
            </a:r>
            <a:r>
              <a:rPr lang="ru-RU" sz="3200" dirty="0" smtClean="0">
                <a:latin typeface="Cambria" pitchFamily="18" charset="0"/>
                <a:ea typeface="Times New Roman"/>
                <a:cs typeface="Times New Roman"/>
              </a:rPr>
              <a:t>бизнеса» ведет свою </a:t>
            </a:r>
            <a:r>
              <a:rPr lang="ru-RU" sz="3200" dirty="0">
                <a:latin typeface="Cambria" pitchFamily="18" charset="0"/>
                <a:ea typeface="Times New Roman"/>
                <a:cs typeface="Times New Roman"/>
              </a:rPr>
              <a:t>работу  в </a:t>
            </a:r>
            <a:r>
              <a:rPr lang="ru-RU" sz="3200" dirty="0" smtClean="0">
                <a:latin typeface="Cambria" pitchFamily="18" charset="0"/>
                <a:ea typeface="Times New Roman"/>
                <a:cs typeface="Times New Roman"/>
              </a:rPr>
              <a:t>5 (пяти) </a:t>
            </a:r>
            <a:r>
              <a:rPr lang="ru-RU" sz="3200" dirty="0">
                <a:latin typeface="Cambria" pitchFamily="18" charset="0"/>
                <a:ea typeface="Times New Roman"/>
                <a:cs typeface="Times New Roman"/>
              </a:rPr>
              <a:t>направлениях:</a:t>
            </a:r>
            <a:endParaRPr lang="ru-RU" sz="3200" dirty="0">
              <a:latin typeface="Cambria" pitchFamily="18" charset="0"/>
              <a:ea typeface="Calibri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024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6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ambria" pitchFamily="18" charset="0"/>
              </a:rPr>
              <a:t>Микрофинансовая </a:t>
            </a:r>
            <a:r>
              <a:rPr lang="ru-RU" sz="3200" b="1" dirty="0">
                <a:solidFill>
                  <a:prstClr val="black"/>
                </a:solidFill>
                <a:latin typeface="Cambria" pitchFamily="18" charset="0"/>
              </a:rPr>
              <a:t>деятельность 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9 августа 2011 Фонд «Развития бизнеса» зарегистрирован  в Министерстве Финансов РФ и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внесён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в реестр  Микрофинансовых организаций РФ.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endParaRPr lang="ru-RU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Получение 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субсидий на микрофинансовую деятельность:</a:t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Средства ФБ (федерального бюджета) – 11801,3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.: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Средства ОБ (областного бюджета) –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8029,1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.;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- в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т.ч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2015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–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1000,0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тыс.руб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.;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Средства МБ (местного бюджета) –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820,8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.: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- в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т.ч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2015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– 20,0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тыс.руб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.;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Кредитный портфель Фонда на </a:t>
            </a: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01.01.2016 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года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</a:rPr>
              <a:t>20438,7 </a:t>
            </a:r>
            <a:r>
              <a:rPr lang="ru-RU" sz="2000" dirty="0">
                <a:latin typeface="Cambria" pitchFamily="18" charset="0"/>
              </a:rPr>
              <a:t>тыс. рублей, </a:t>
            </a:r>
            <a:r>
              <a:rPr lang="ru-RU" sz="2000" dirty="0" smtClean="0">
                <a:latin typeface="Cambria" pitchFamily="18" charset="0"/>
              </a:rPr>
              <a:t>62 </a:t>
            </a:r>
            <a:r>
              <a:rPr lang="ru-RU" sz="2000" dirty="0">
                <a:latin typeface="Cambria" pitchFamily="18" charset="0"/>
              </a:rPr>
              <a:t>действующих договоров.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Средний размер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 займа в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2015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году составил </a:t>
            </a:r>
            <a:r>
              <a:rPr lang="ru-RU" sz="2000" dirty="0" smtClean="0">
                <a:latin typeface="Cambria" pitchFamily="18" charset="0"/>
              </a:rPr>
              <a:t>595,8 </a:t>
            </a:r>
            <a:r>
              <a:rPr lang="ru-RU" sz="2000" dirty="0" err="1">
                <a:latin typeface="Cambria" pitchFamily="18" charset="0"/>
              </a:rPr>
              <a:t>тыс.руб</a:t>
            </a:r>
            <a:r>
              <a:rPr lang="ru-RU" sz="2000" dirty="0">
                <a:latin typeface="Cambria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endParaRPr lang="ru-RU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Всего 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за время реализации программы (с 01.01.2010г.) выдано </a:t>
            </a:r>
            <a:r>
              <a:rPr lang="ru-RU" sz="2000" dirty="0" smtClean="0">
                <a:latin typeface="Cambria" pitchFamily="18" charset="0"/>
              </a:rPr>
              <a:t>200 займов, </a:t>
            </a:r>
            <a:r>
              <a:rPr lang="ru-RU" sz="2000" dirty="0">
                <a:latin typeface="Cambria" pitchFamily="18" charset="0"/>
              </a:rPr>
              <a:t>на общую сумму </a:t>
            </a:r>
            <a:r>
              <a:rPr lang="ru-RU" sz="2000" dirty="0" smtClean="0">
                <a:latin typeface="Cambria" pitchFamily="18" charset="0"/>
              </a:rPr>
              <a:t>88954,2 </a:t>
            </a:r>
            <a:r>
              <a:rPr lang="ru-RU" sz="2000" dirty="0" err="1" smtClean="0">
                <a:latin typeface="Cambria" pitchFamily="18" charset="0"/>
              </a:rPr>
              <a:t>тыс.руб</a:t>
            </a:r>
            <a:r>
              <a:rPr lang="ru-RU" sz="2000" dirty="0">
                <a:latin typeface="Cambria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в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т.ч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2015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-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36 займов,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на общую сумму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21449,0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тыс.руб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995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Всего выдано займов: 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0387721"/>
              </p:ext>
            </p:extLst>
          </p:nvPr>
        </p:nvGraphicFramePr>
        <p:xfrm>
          <a:off x="179512" y="692696"/>
          <a:ext cx="51125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1278559"/>
              </p:ext>
            </p:extLst>
          </p:nvPr>
        </p:nvGraphicFramePr>
        <p:xfrm>
          <a:off x="5076056" y="692696"/>
          <a:ext cx="38884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5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mbria" pitchFamily="18" charset="0"/>
              </a:rPr>
              <a:t/>
            </a:r>
            <a:br>
              <a:rPr lang="ru-RU" sz="2400" b="1" dirty="0">
                <a:latin typeface="Cambria" pitchFamily="18" charset="0"/>
              </a:rPr>
            </a:br>
            <a:r>
              <a:rPr lang="ru-RU" sz="2400" b="1" dirty="0" smtClean="0">
                <a:latin typeface="Cambria" pitchFamily="18" charset="0"/>
              </a:rPr>
              <a:t>Анализ выданных займов в разрезе вида деятельности </a:t>
            </a:r>
            <a:r>
              <a:rPr lang="ru-RU" sz="2400" b="1" dirty="0" err="1" smtClean="0">
                <a:latin typeface="Cambria" pitchFamily="18" charset="0"/>
              </a:rPr>
              <a:t>Заемщиков</a:t>
            </a:r>
            <a:r>
              <a:rPr lang="ru-RU" sz="2400" b="1" dirty="0" smtClean="0">
                <a:latin typeface="Cambria" pitchFamily="18" charset="0"/>
              </a:rPr>
              <a:t>:</a:t>
            </a:r>
            <a:r>
              <a:rPr lang="ru-RU" sz="2400" b="1" dirty="0">
                <a:latin typeface="Cambria" pitchFamily="18" charset="0"/>
              </a:rPr>
              <a:t/>
            </a:r>
            <a:br>
              <a:rPr lang="ru-RU" sz="2400" b="1" dirty="0">
                <a:latin typeface="Cambria" pitchFamily="18" charset="0"/>
              </a:rPr>
            </a:br>
            <a:endParaRPr lang="ru-RU" sz="2400" b="1" dirty="0">
              <a:latin typeface="Cambr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4320480" cy="36004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Cambria" pitchFamily="18" charset="0"/>
              </a:rPr>
              <a:t>Количество (ед.):</a:t>
            </a:r>
            <a:endParaRPr lang="ru-RU" sz="1800" dirty="0">
              <a:latin typeface="Cambria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964627"/>
              </p:ext>
            </p:extLst>
          </p:nvPr>
        </p:nvGraphicFramePr>
        <p:xfrm>
          <a:off x="179512" y="1196752"/>
          <a:ext cx="4320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4392488" cy="28803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Cambria" pitchFamily="18" charset="0"/>
              </a:rPr>
              <a:t>Сумма (тыс.руб.):</a:t>
            </a:r>
            <a:endParaRPr lang="ru-RU" sz="1800" dirty="0">
              <a:latin typeface="Cambria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4382541"/>
              </p:ext>
            </p:extLst>
          </p:nvPr>
        </p:nvGraphicFramePr>
        <p:xfrm>
          <a:off x="4572000" y="1268760"/>
          <a:ext cx="44644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224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Целевое использование займов 2012-2015 гг.: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370438"/>
              </p:ext>
            </p:extLst>
          </p:nvPr>
        </p:nvGraphicFramePr>
        <p:xfrm>
          <a:off x="251520" y="908050"/>
          <a:ext cx="8640960" cy="568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261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22413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Cambria" pitchFamily="18" charset="0"/>
              </a:rPr>
              <a:t>Информационно-консультационный центр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b="0" dirty="0" smtClean="0">
                <a:latin typeface="Cambria" pitchFamily="18" charset="0"/>
                <a:ea typeface="Times New Roman"/>
              </a:rPr>
              <a:t>проведение </a:t>
            </a:r>
            <a:r>
              <a:rPr lang="ru-RU" sz="1800" b="0" dirty="0">
                <a:latin typeface="Cambria" pitchFamily="18" charset="0"/>
                <a:ea typeface="Times New Roman"/>
              </a:rPr>
              <a:t>консалтинговых семинаров (в </a:t>
            </a:r>
            <a:r>
              <a:rPr lang="ru-RU" sz="1800" b="0" dirty="0" err="1">
                <a:latin typeface="Cambria" pitchFamily="18" charset="0"/>
                <a:ea typeface="Times New Roman"/>
              </a:rPr>
              <a:t>т.ч</a:t>
            </a:r>
            <a:r>
              <a:rPr lang="ru-RU" sz="1800" b="0" dirty="0">
                <a:latin typeface="Cambria" pitchFamily="18" charset="0"/>
                <a:ea typeface="Times New Roman"/>
              </a:rPr>
              <a:t>. выездных), организация и проведение «круглых столов», информирование предпринимателей о проведении мероприятий, организованных Правительством ЛО и профильным Комитетом</a:t>
            </a:r>
            <a:endParaRPr lang="ru-RU" sz="1800" b="0" dirty="0">
              <a:latin typeface="Cambria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4824536" cy="532859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Cambria" pitchFamily="18" charset="0"/>
                <a:ea typeface="Times New Roman"/>
              </a:rPr>
              <a:t>Проведение консалтинговых семинаров и образовательных курсов: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Проведено 11 семинаров (в 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т.ч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. курс «Введение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в предпринимательство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»)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–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59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  <a:ea typeface="Times New Roman"/>
              </a:rPr>
              <a:t>слушателей;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 </a:t>
            </a:r>
          </a:p>
          <a:p>
            <a:pPr algn="just"/>
            <a:endParaRPr lang="ru-RU" sz="800" b="1" dirty="0" smtClean="0">
              <a:latin typeface="Cambria" pitchFamily="18" charset="0"/>
              <a:ea typeface="Times New Roman"/>
            </a:endParaRPr>
          </a:p>
          <a:p>
            <a:pPr algn="just"/>
            <a:r>
              <a:rPr lang="ru-RU" sz="1600" b="1" dirty="0" smtClean="0">
                <a:latin typeface="Cambria" pitchFamily="18" charset="0"/>
                <a:ea typeface="Times New Roman"/>
              </a:rPr>
              <a:t>Проведение информационных семинаров и «круглых столов»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проведено 16 семинаров (в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т.ч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5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ыездные), приняло участие 126 человека,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«круглые столы» – 3, участвовало 39 человек</a:t>
            </a:r>
          </a:p>
          <a:p>
            <a:pPr algn="just"/>
            <a:endParaRPr lang="ru-RU" sz="800" b="1" dirty="0" smtClean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Разработано 6 бизнес-планов для участия в конкурсах;</a:t>
            </a:r>
          </a:p>
          <a:p>
            <a:pPr algn="just"/>
            <a:endParaRPr lang="ru-RU" sz="8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</a:rPr>
              <a:t>В мероприятиях, проводимых Правительством Ленинградской области и Комитетом, приняло участие от Приозерского района – 262 человека;</a:t>
            </a:r>
          </a:p>
          <a:p>
            <a:pPr algn="just"/>
            <a:endParaRPr lang="ru-RU" sz="8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</a:rPr>
              <a:t>За 2015 год проведено </a:t>
            </a:r>
            <a:r>
              <a:rPr lang="ru-RU" sz="1600" b="1" dirty="0" smtClean="0">
                <a:latin typeface="Cambria" pitchFamily="18" charset="0"/>
              </a:rPr>
              <a:t>1256 консультаций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16" y="1484784"/>
            <a:ext cx="35523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84" y="3573016"/>
            <a:ext cx="281759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0539"/>
            <a:ext cx="2750048" cy="206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43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201622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Cambria" pitchFamily="18" charset="0"/>
              </a:rPr>
              <a:t>Центр бухгалтерского учета</a:t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  <a:ea typeface="Times New Roman"/>
              </a:rPr>
              <a:t>оказывает </a:t>
            </a:r>
            <a:r>
              <a:rPr lang="ru-RU" sz="2000" dirty="0">
                <a:latin typeface="Cambria" pitchFamily="18" charset="0"/>
                <a:ea typeface="Times New Roman"/>
              </a:rPr>
              <a:t>услуги </a:t>
            </a:r>
            <a:r>
              <a:rPr lang="ru-RU" sz="2000" dirty="0" smtClean="0">
                <a:latin typeface="Cambria" pitchFamily="18" charset="0"/>
                <a:ea typeface="Times New Roman"/>
              </a:rPr>
              <a:t>по ведению </a:t>
            </a:r>
            <a:r>
              <a:rPr lang="ru-RU" sz="2000" dirty="0">
                <a:latin typeface="Cambria" pitchFamily="18" charset="0"/>
                <a:ea typeface="Times New Roman"/>
              </a:rPr>
              <a:t>бухгалтерского учета, </a:t>
            </a:r>
            <a:r>
              <a:rPr lang="ru-RU" sz="2000" dirty="0" smtClean="0">
                <a:latin typeface="Cambria" pitchFamily="18" charset="0"/>
                <a:ea typeface="Times New Roman"/>
              </a:rPr>
              <a:t/>
            </a:r>
            <a:br>
              <a:rPr lang="ru-RU" sz="2000" dirty="0" smtClean="0">
                <a:latin typeface="Cambria" pitchFamily="18" charset="0"/>
                <a:ea typeface="Times New Roman"/>
              </a:rPr>
            </a:br>
            <a:r>
              <a:rPr lang="ru-RU" sz="2000" dirty="0" smtClean="0">
                <a:latin typeface="Cambria" pitchFamily="18" charset="0"/>
                <a:ea typeface="Times New Roman"/>
              </a:rPr>
              <a:t>составлению </a:t>
            </a:r>
            <a:r>
              <a:rPr lang="ru-RU" sz="2000" dirty="0">
                <a:latin typeface="Cambria" pitchFamily="18" charset="0"/>
                <a:ea typeface="Times New Roman"/>
              </a:rPr>
              <a:t>отчетов и деклараций, </a:t>
            </a:r>
            <a:r>
              <a:rPr lang="ru-RU" sz="2000" dirty="0" smtClean="0">
                <a:latin typeface="Cambria" pitchFamily="18" charset="0"/>
                <a:ea typeface="Times New Roman"/>
              </a:rPr>
              <a:t/>
            </a:r>
            <a:br>
              <a:rPr lang="ru-RU" sz="2000" dirty="0" smtClean="0">
                <a:latin typeface="Cambria" pitchFamily="18" charset="0"/>
                <a:ea typeface="Times New Roman"/>
              </a:rPr>
            </a:br>
            <a:r>
              <a:rPr lang="ru-RU" sz="2000" dirty="0" smtClean="0">
                <a:latin typeface="Cambria" pitchFamily="18" charset="0"/>
                <a:ea typeface="Times New Roman"/>
              </a:rPr>
              <a:t>ведет </a:t>
            </a:r>
            <a:r>
              <a:rPr lang="ru-RU" sz="2000" dirty="0">
                <a:latin typeface="Cambria" pitchFamily="18" charset="0"/>
                <a:ea typeface="Times New Roman"/>
              </a:rPr>
              <a:t>практическое обучение составления деклараций </a:t>
            </a:r>
            <a:r>
              <a:rPr lang="ru-RU" sz="2000" dirty="0" smtClean="0">
                <a:latin typeface="Cambria" pitchFamily="18" charset="0"/>
                <a:ea typeface="Times New Roman"/>
              </a:rPr>
              <a:t>СМСП</a:t>
            </a:r>
            <a:br>
              <a:rPr lang="ru-RU" sz="2000" dirty="0" smtClean="0">
                <a:latin typeface="Cambria" pitchFamily="18" charset="0"/>
                <a:ea typeface="Times New Roman"/>
              </a:rPr>
            </a:br>
            <a:r>
              <a:rPr lang="ru-RU" sz="2000" dirty="0" smtClean="0">
                <a:latin typeface="Cambria" pitchFamily="18" charset="0"/>
                <a:ea typeface="+mn-ea"/>
                <a:cs typeface="+mn-cs"/>
              </a:rPr>
              <a:t>По </a:t>
            </a:r>
            <a:r>
              <a:rPr lang="ru-RU" sz="2000" dirty="0">
                <a:latin typeface="Cambria" pitchFamily="18" charset="0"/>
                <a:ea typeface="+mn-ea"/>
                <a:cs typeface="+mn-cs"/>
              </a:rPr>
              <a:t>состоянию </a:t>
            </a:r>
            <a:r>
              <a:rPr lang="ru-RU" sz="2000" b="1" dirty="0">
                <a:latin typeface="Cambria" pitchFamily="18" charset="0"/>
                <a:ea typeface="+mn-ea"/>
                <a:cs typeface="+mn-cs"/>
              </a:rPr>
              <a:t>на </a:t>
            </a:r>
            <a:r>
              <a:rPr lang="ru-RU" sz="2000" b="1" dirty="0" smtClean="0">
                <a:latin typeface="Cambria" pitchFamily="18" charset="0"/>
                <a:ea typeface="+mn-ea"/>
                <a:cs typeface="+mn-cs"/>
              </a:rPr>
              <a:t>01.01.2016 </a:t>
            </a:r>
            <a:r>
              <a:rPr lang="ru-RU" sz="2000" b="1" dirty="0">
                <a:latin typeface="Cambria" pitchFamily="18" charset="0"/>
                <a:ea typeface="+mn-ea"/>
                <a:cs typeface="+mn-cs"/>
              </a:rPr>
              <a:t>года</a:t>
            </a:r>
            <a:r>
              <a:rPr lang="ru-RU" sz="2000" dirty="0" smtClean="0">
                <a:latin typeface="Cambria" pitchFamily="18" charset="0"/>
                <a:ea typeface="+mn-ea"/>
                <a:cs typeface="+mn-cs"/>
              </a:rPr>
              <a:t>:</a:t>
            </a:r>
            <a:r>
              <a:rPr lang="ru-RU" sz="2000" dirty="0"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2000" dirty="0">
                <a:latin typeface="Cambria" pitchFamily="18" charset="0"/>
                <a:ea typeface="+mn-ea"/>
                <a:cs typeface="+mn-cs"/>
              </a:rPr>
            </a:br>
            <a:r>
              <a:rPr lang="ru-RU" sz="2000" dirty="0">
                <a:latin typeface="Cambria" pitchFamily="18" charset="0"/>
                <a:ea typeface="+mn-ea"/>
                <a:cs typeface="+mn-cs"/>
              </a:rPr>
              <a:t>Составлено/передано </a:t>
            </a:r>
            <a:r>
              <a:rPr lang="ru-RU" sz="2000" dirty="0" smtClean="0">
                <a:latin typeface="Cambria" pitchFamily="18" charset="0"/>
                <a:ea typeface="+mn-ea"/>
                <a:cs typeface="+mn-cs"/>
              </a:rPr>
              <a:t>отчётов </a:t>
            </a:r>
            <a:r>
              <a:rPr lang="ru-RU" sz="2000" dirty="0">
                <a:latin typeface="Cambria" pitchFamily="18" charset="0"/>
                <a:ea typeface="+mn-ea"/>
                <a:cs typeface="+mn-cs"/>
              </a:rPr>
              <a:t>в электронном виде и </a:t>
            </a:r>
            <a:r>
              <a:rPr lang="ru-RU" sz="2000" dirty="0" smtClean="0">
                <a:latin typeface="Cambria" pitchFamily="18" charset="0"/>
                <a:ea typeface="+mn-ea"/>
                <a:cs typeface="+mn-cs"/>
              </a:rPr>
              <a:t>деклараций </a:t>
            </a:r>
            <a:r>
              <a:rPr lang="ru-RU" sz="2000" b="1" dirty="0" smtClean="0">
                <a:latin typeface="Cambria" pitchFamily="18" charset="0"/>
                <a:ea typeface="+mn-ea"/>
                <a:cs typeface="+mn-cs"/>
              </a:rPr>
              <a:t>- 153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2204864"/>
            <a:ext cx="8928992" cy="45365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Мобильный консультационный центр</a:t>
            </a: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С  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использованием МКЦ  Фонд проводит выездные мероприятия в 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Поселения по 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консультированию, обучению, информированию предпринимателей и жителей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.</a:t>
            </a:r>
          </a:p>
          <a:p>
            <a:pPr marL="9017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состоянию 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01.01.16 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года: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проведено 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выездных мероприятий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совместно 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со специалистами ПФР, ИФНС, </a:t>
            </a:r>
            <a:r>
              <a:rPr lang="ru-RU" sz="2000" dirty="0" err="1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Роспотребнадзора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 и ГКУ ЦЗН </a:t>
            </a:r>
            <a:r>
              <a:rPr lang="ru-RU" sz="21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по </a:t>
            </a:r>
            <a:r>
              <a:rPr lang="ru-RU" sz="2100" dirty="0" err="1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Приозерскому</a:t>
            </a:r>
            <a:r>
              <a:rPr lang="ru-RU" sz="21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 району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обеспечено участие СМСП Приозерского района в мероприятиях, проводимых Правительством ЛО и профильным Комитетом, в </a:t>
            </a:r>
            <a:r>
              <a:rPr lang="ru-RU" sz="2000" dirty="0" err="1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т.ч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. в конкурсах: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- По парикмахерскому искусству «Мир красоты», по флористике «Мир фантазии».</a:t>
            </a:r>
          </a:p>
        </p:txBody>
      </p:sp>
    </p:spTree>
    <p:extLst>
      <p:ext uri="{BB962C8B-B14F-4D97-AF65-F5344CB8AC3E}">
        <p14:creationId xmlns:p14="http://schemas.microsoft.com/office/powerpoint/2010/main" val="369507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ambria" pitchFamily="18" charset="0"/>
              </a:rPr>
              <a:t>Фотографии с выездных мероприятий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1026" name="Picture 2" descr="d:\Рабочий стол\Аристова\Мероприятия_семинары_курсы\2015\партнериат\DSC_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1032"/>
            <a:ext cx="3814437" cy="22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933974"/>
            <a:ext cx="3479264" cy="229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003"/>
            <a:ext cx="3814437" cy="228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30003"/>
            <a:ext cx="3479264" cy="241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858904"/>
            <a:ext cx="74888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358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804</Words>
  <Application>Microsoft Office PowerPoint</Application>
  <PresentationFormat>Экран 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Фонд «Развития бизнеса» ведет свою работу  в 5 (пяти) направлениях:</vt:lpstr>
      <vt:lpstr>Микрофинансовая деятельность </vt:lpstr>
      <vt:lpstr>Всего выдано займов: </vt:lpstr>
      <vt:lpstr> Анализ выданных займов в разрезе вида деятельности Заемщиков: </vt:lpstr>
      <vt:lpstr>Целевое использование займов 2012-2015 гг.:</vt:lpstr>
      <vt:lpstr>Информационно-консультационный центр проведение консалтинговых семинаров (в т.ч. выездных), организация и проведение «круглых столов», информирование предпринимателей о проведении мероприятий, организованных Правительством ЛО и профильным Комитетом</vt:lpstr>
      <vt:lpstr>Центр бухгалтерского учета оказывает услуги по ведению бухгалтерского учета,  составлению отчетов и деклараций,  ведет практическое обучение составления деклараций СМСП По состоянию на 01.01.2016 года: Составлено/передано отчётов в электронном виде и деклараций - 153</vt:lpstr>
      <vt:lpstr>Фотографии с выездных мероприятий</vt:lpstr>
      <vt:lpstr>Фотографии с выездных мероприятий</vt:lpstr>
      <vt:lpstr>Бизнес-инкубатор</vt:lpstr>
      <vt:lpstr> Результаты выполнения мероприятий долгосрочной целевой программы «Развитие и государственная поддержка малого и среднего предпринимательства в Ленинградской области на 2014-2016 годы»  Субъектами малого и среднего предпринимательства получено на конкурсной основе:  </vt:lpstr>
      <vt:lpstr>Результаты выполнения мероприятий долгосрочной целевой программы «Развитие и государственная поддержка малого и среднего предпринимательства в Ленинградской области на 2014-2016 годы»</vt:lpstr>
      <vt:lpstr>По итогам конкурсов, проводимых Правительством ЛО, профильным Комитетом и ЛОТПП:</vt:lpstr>
      <vt:lpstr> Спасибо за внимание! Фонд «Развития и поддержки малого, среднего бизнеса  муниципального образования  Приозерский муниципальный район»  188760, Ленинградская область, г. Приозерск, ул. Ленина, д.36, тел/факс (81379) 31862, 89217786213 e-mail:  priozersk-fond@yandex.ru сайт: biznesfond.ru vk.com/priozersk_fond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Директор</dc:creator>
  <cp:lastModifiedBy>FondPMPDir</cp:lastModifiedBy>
  <cp:revision>153</cp:revision>
  <cp:lastPrinted>2016-03-11T16:00:43Z</cp:lastPrinted>
  <dcterms:created xsi:type="dcterms:W3CDTF">2014-02-11T11:11:23Z</dcterms:created>
  <dcterms:modified xsi:type="dcterms:W3CDTF">2016-03-12T09:42:56Z</dcterms:modified>
</cp:coreProperties>
</file>