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58" r:id="rId4"/>
    <p:sldId id="276" r:id="rId5"/>
    <p:sldId id="273" r:id="rId6"/>
    <p:sldId id="278" r:id="rId7"/>
    <p:sldId id="279" r:id="rId8"/>
    <p:sldId id="283" r:id="rId9"/>
    <p:sldId id="261" r:id="rId10"/>
    <p:sldId id="282" r:id="rId11"/>
    <p:sldId id="269" r:id="rId12"/>
    <p:sldId id="277" r:id="rId13"/>
    <p:sldId id="280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79" autoAdjust="0"/>
  </p:normalViewPr>
  <p:slideViewPr>
    <p:cSldViewPr>
      <p:cViewPr varScale="1">
        <p:scale>
          <a:sx n="59" d="100"/>
          <a:sy n="59" d="100"/>
        </p:scale>
        <p:origin x="-14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0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6;&#1086;&#1084;&#1072;&#1085;&#1086;&#1074;&#1072;\&#1052;&#1086;&#1080;%20&#1076;&#1086;&#1082;&#1091;&#1084;&#1077;&#1085;&#1090;&#1099;\&#1059;&#1090;&#1074;&#1077;&#1088;&#1078;&#1076;&#1077;&#1085;&#1080;&#1077;%20&#1073;&#1102;&#1076;&#1078;&#1077;&#1090;&#1072;%20&#1079;&#1072;%202014\&#1087;&#1088;&#1077;&#1079;&#1077;&#1085;&#1090;&#1072;&#1094;&#1080;&#1103;\&#1088;&#1072;&#1089;&#1095;&#1077;&#1090;%20&#1090;&#1072;&#1073;&#1083;&#1080;&#1094;&#1099;%20&#1076;&#1083;&#1103;%20&#1076;&#1080;&#1072;&#1075;&#1088;&#1072;&#1084;&#1084;%20&#1087;&#1086;%20&#1076;&#1086;&#1093;&#1086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9,%2010,%2011%20&#1044;&#1080;&#1072;&#1075;&#1088;&#1072;&#1084;&#1084;&#1099;&#8470;1,2,%20&#1090;&#1072;&#1073;&#1083;&#1080;&#1094;&#1072;%202019&#107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9,%2010,%2011%20&#1044;&#1080;&#1072;&#1075;&#1088;&#1072;&#1084;&#1084;&#1099;&#8470;1,2,%20&#1090;&#1072;&#1073;&#1083;&#1080;&#1094;&#1072;%202019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87029640359669E-2"/>
          <c:y val="0.22280528575286729"/>
          <c:w val="0.65553452907284659"/>
          <c:h val="0.6475983984758269"/>
        </c:manualLayout>
      </c:layout>
      <c:bar3DChart>
        <c:barDir val="col"/>
        <c:grouping val="stacked"/>
        <c:gapWidth val="75"/>
        <c:shape val="box"/>
        <c:axId val="117648000"/>
        <c:axId val="117657984"/>
        <c:axId val="0"/>
      </c:bar3DChart>
      <c:catAx>
        <c:axId val="117648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17657984"/>
        <c:crosses val="autoZero"/>
        <c:auto val="1"/>
        <c:lblAlgn val="ctr"/>
        <c:lblOffset val="100"/>
      </c:catAx>
      <c:valAx>
        <c:axId val="1176579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 i="1">
                <a:solidFill>
                  <a:schemeClr val="bg1"/>
                </a:solidFill>
              </a:defRPr>
            </a:pPr>
            <a:endParaRPr lang="ru-RU"/>
          </a:p>
        </c:txPr>
        <c:crossAx val="11764800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76719748213687833"/>
          <c:y val="0.48716140302633071"/>
          <c:w val="0.18377142040012873"/>
          <c:h val="0.46848295295575587"/>
        </c:manualLayout>
      </c:layout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487029640359322E-2"/>
          <c:y val="0.22280528575286598"/>
          <c:w val="0.65553452907284659"/>
          <c:h val="0.64759839847582434"/>
        </c:manualLayout>
      </c:layout>
      <c:bar3DChart>
        <c:barDir val="col"/>
        <c:grouping val="stacked"/>
        <c:ser>
          <c:idx val="0"/>
          <c:order val="0"/>
          <c:tx>
            <c:strRef>
              <c:f>'3 Доходы'!$A$3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baseline="0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'3 Доходы'!$B$2:$C$2</c:f>
              <c:strCache>
                <c:ptCount val="2"/>
                <c:pt idx="0">
                  <c:v>поступило в 2019 году (млн.руб.)</c:v>
                </c:pt>
                <c:pt idx="1">
                  <c:v>поступило в 2018 году (млн.руб.)</c:v>
                </c:pt>
              </c:strCache>
            </c:strRef>
          </c:cat>
          <c:val>
            <c:numRef>
              <c:f>'3 Доходы'!$B$3:$C$3</c:f>
              <c:numCache>
                <c:formatCode>General</c:formatCode>
                <c:ptCount val="2"/>
                <c:pt idx="0">
                  <c:v>765.2</c:v>
                </c:pt>
                <c:pt idx="1">
                  <c:v>688.6</c:v>
                </c:pt>
              </c:numCache>
            </c:numRef>
          </c:val>
        </c:ser>
        <c:ser>
          <c:idx val="1"/>
          <c:order val="1"/>
          <c:tx>
            <c:strRef>
              <c:f>'3 Доходы'!$A$4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'3 Доходы'!$B$2:$C$2</c:f>
              <c:strCache>
                <c:ptCount val="2"/>
                <c:pt idx="0">
                  <c:v>поступило в 2019 году (млн.руб.)</c:v>
                </c:pt>
                <c:pt idx="1">
                  <c:v>поступило в 2018 году (млн.руб.)</c:v>
                </c:pt>
              </c:strCache>
            </c:strRef>
          </c:cat>
          <c:val>
            <c:numRef>
              <c:f>'3 Доходы'!$B$4:$C$4</c:f>
              <c:numCache>
                <c:formatCode>General</c:formatCode>
                <c:ptCount val="2"/>
                <c:pt idx="0" formatCode="0.0">
                  <c:v>1285</c:v>
                </c:pt>
                <c:pt idx="1">
                  <c:v>1149.5999999999999</c:v>
                </c:pt>
              </c:numCache>
            </c:numRef>
          </c:val>
        </c:ser>
        <c:gapWidth val="75"/>
        <c:shape val="box"/>
        <c:axId val="117582848"/>
        <c:axId val="117834112"/>
        <c:axId val="0"/>
      </c:bar3DChart>
      <c:catAx>
        <c:axId val="117582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ru-RU"/>
          </a:p>
        </c:txPr>
        <c:crossAx val="117834112"/>
        <c:crosses val="autoZero"/>
        <c:auto val="1"/>
        <c:lblAlgn val="ctr"/>
        <c:lblOffset val="100"/>
      </c:catAx>
      <c:valAx>
        <c:axId val="11783411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  <c:crossAx val="117582848"/>
        <c:crosses val="autoZero"/>
        <c:crossBetween val="between"/>
        <c:majorUnit val="200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719748213687389"/>
          <c:y val="0.48716140302633071"/>
          <c:w val="0.21993214849366025"/>
          <c:h val="0.3872647165642936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0"/>
      <c:perspective val="30"/>
    </c:view3D>
    <c:plotArea>
      <c:layout/>
      <c:pie3DChart>
        <c:varyColors val="1"/>
        <c:ser>
          <c:idx val="0"/>
          <c:order val="0"/>
          <c:tx>
            <c:strRef>
              <c:f>'5 структура 2019'!$B$2</c:f>
              <c:strCache>
                <c:ptCount val="1"/>
                <c:pt idx="0">
                  <c:v>Поступление основных доходных источников в бюджет МО Приозерский муниципальный район ЛО в 2019 году.
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348856648551294"/>
                  <c:y val="0.22325542795119785"/>
                </c:manualLayout>
              </c:layout>
              <c:tx>
                <c:rich>
                  <a:bodyPr/>
                  <a:lstStyle/>
                  <a:p>
                    <a:pPr>
                      <a:defRPr sz="17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700" b="1" baseline="0" dirty="0" smtClean="0">
                        <a:solidFill>
                          <a:schemeClr val="bg1"/>
                        </a:solidFill>
                      </a:rPr>
                      <a:t>Н</a:t>
                    </a:r>
                    <a:r>
                      <a:rPr lang="ru-RU" sz="1700" b="1" baseline="0" dirty="0" smtClean="0">
                        <a:solidFill>
                          <a:prstClr val="black"/>
                        </a:solidFill>
                      </a:rPr>
                      <a:t>ДФЛ</a:t>
                    </a:r>
                    <a:r>
                      <a:rPr lang="ru-RU" sz="1700" baseline="0" dirty="0"/>
                      <a:t>
47,5%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6.9090309781763129E-2"/>
                  <c:y val="7.766338638832609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А</a:t>
                    </a:r>
                    <a:r>
                      <a:rPr lang="ru-RU"/>
                      <a:t>кцизы
0,5%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7.5954313261052478E-4"/>
                  <c:y val="2.241880918900571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Д</a:t>
                    </a:r>
                    <a:r>
                      <a:rPr lang="ru-RU" dirty="0"/>
                      <a:t>оходы от продажи </a:t>
                    </a:r>
                    <a:r>
                      <a:rPr lang="ru-RU" dirty="0" smtClean="0"/>
                      <a:t>земли</a:t>
                    </a:r>
                    <a:r>
                      <a:rPr lang="ru-RU" dirty="0"/>
                      <a:t>
11,2%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2.3965088685443992E-2"/>
                  <c:y val="-6.29824704351708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Е</a:t>
                    </a:r>
                    <a:r>
                      <a:rPr lang="ru-RU"/>
                      <a:t>НВД
3,7%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9.6860877134770079E-3"/>
                  <c:y val="1.6979686743781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А</a:t>
                    </a:r>
                    <a:r>
                      <a:rPr lang="ru-RU"/>
                      <a:t>ренда земли
6,2%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Ш</a:t>
                    </a:r>
                    <a:r>
                      <a:rPr lang="ru-RU"/>
                      <a:t>трафы
1,4%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9.6589288928749503E-2"/>
                  <c:y val="2.527654525606780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У</a:t>
                    </a:r>
                    <a:r>
                      <a:rPr lang="ru-RU"/>
                      <a:t>СН
17,8%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0.25741524105981878"/>
                  <c:y val="-3.988373871236055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Г</a:t>
                    </a:r>
                    <a:r>
                      <a:rPr lang="ru-RU" dirty="0"/>
                      <a:t>оспошлина
1,1%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3055966640275818"/>
                  <c:y val="-4.261006419359056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Д</a:t>
                    </a:r>
                    <a:r>
                      <a:rPr lang="ru-RU" dirty="0"/>
                      <a:t>оходы от </a:t>
                    </a:r>
                    <a:r>
                      <a:rPr lang="ru-RU" dirty="0" smtClean="0"/>
                      <a:t>аренды</a:t>
                    </a:r>
                    <a:r>
                      <a:rPr lang="ru-RU" dirty="0"/>
                      <a:t>
0,5%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3.3949867488234337E-2"/>
                  <c:y val="-2.920010284490044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Прир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ресурсы</a:t>
                    </a:r>
                    <a:r>
                      <a:rPr lang="ru-RU" dirty="0"/>
                      <a:t>
1,4%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0.12653425828856818"/>
                  <c:y val="-5.7907114241127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Платные услуги</a:t>
                    </a:r>
                    <a:r>
                      <a:rPr lang="ru-RU" dirty="0"/>
                      <a:t>
5,8%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0.1564069804794489"/>
                  <c:y val="5.3745202403553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имущества
1%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9.8313760584882365E-2"/>
                  <c:y val="0.1864242473974554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'5 структура 2019'!$A$3:$A$15</c:f>
              <c:strCache>
                <c:ptCount val="13"/>
                <c:pt idx="0">
                  <c:v>НДФЛ</c:v>
                </c:pt>
                <c:pt idx="1">
                  <c:v>Акцизы</c:v>
                </c:pt>
                <c:pt idx="2">
                  <c:v>Доходы от продажи земельных участков</c:v>
                </c:pt>
                <c:pt idx="3">
                  <c:v>ЕНВД</c:v>
                </c:pt>
                <c:pt idx="4">
                  <c:v>Аренда земли</c:v>
                </c:pt>
                <c:pt idx="5">
                  <c:v>Штрафы</c:v>
                </c:pt>
                <c:pt idx="6">
                  <c:v>УСН</c:v>
                </c:pt>
                <c:pt idx="7">
                  <c:v>Госпошлина</c:v>
                </c:pt>
                <c:pt idx="8">
                  <c:v>Доходы от сдачи в аренду  имущества</c:v>
                </c:pt>
                <c:pt idx="9">
                  <c:v>Платежи за польз. прир. ресурсами</c:v>
                </c:pt>
                <c:pt idx="10">
                  <c:v>Доходы от оказания платных услуг</c:v>
                </c:pt>
                <c:pt idx="11">
                  <c:v>Доходы от реализации имущества</c:v>
                </c:pt>
                <c:pt idx="12">
                  <c:v>Прочие доходы</c:v>
                </c:pt>
              </c:strCache>
            </c:strRef>
          </c:cat>
          <c:val>
            <c:numRef>
              <c:f>'5 структура 2019'!$B$3:$B$15</c:f>
              <c:numCache>
                <c:formatCode>0</c:formatCode>
                <c:ptCount val="13"/>
                <c:pt idx="0">
                  <c:v>363.2</c:v>
                </c:pt>
                <c:pt idx="1">
                  <c:v>3.9</c:v>
                </c:pt>
                <c:pt idx="2">
                  <c:v>85.5</c:v>
                </c:pt>
                <c:pt idx="3">
                  <c:v>28.4</c:v>
                </c:pt>
                <c:pt idx="4">
                  <c:v>47.6</c:v>
                </c:pt>
                <c:pt idx="5">
                  <c:v>10.5</c:v>
                </c:pt>
                <c:pt idx="6">
                  <c:v>136.1</c:v>
                </c:pt>
                <c:pt idx="7">
                  <c:v>8.6</c:v>
                </c:pt>
                <c:pt idx="8">
                  <c:v>3.9</c:v>
                </c:pt>
                <c:pt idx="9">
                  <c:v>10.5</c:v>
                </c:pt>
                <c:pt idx="10">
                  <c:v>44.2</c:v>
                </c:pt>
                <c:pt idx="11">
                  <c:v>7.3</c:v>
                </c:pt>
                <c:pt idx="12">
                  <c:v>15.5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chemeClr val="tx1">
        <a:lumMod val="95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rotY val="40"/>
      <c:perspective val="30"/>
    </c:view3D>
    <c:plotArea>
      <c:layout/>
      <c:pie3DChart>
        <c:varyColors val="1"/>
        <c:ser>
          <c:idx val="0"/>
          <c:order val="0"/>
          <c:tx>
            <c:strRef>
              <c:f>'6 структура 2018'!$B$2</c:f>
              <c:strCache>
                <c:ptCount val="1"/>
                <c:pt idx="0">
                  <c:v>Поступление основных доходных источников в бюджет МО Приозерский муниципальный район ЛО в 2018 году.
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644628099173639E-2"/>
                  <c:y val="0.1501942050696080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НДФЛ</a:t>
                    </a:r>
                    <a:r>
                      <a:rPr lang="ru-RU" dirty="0"/>
                      <a:t>
47,8%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5.8732561516363101E-2"/>
                  <c:y val="4.36988937173817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А</a:t>
                    </a:r>
                    <a:r>
                      <a:rPr lang="ru-RU"/>
                      <a:t>кцизы
0,5%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8657006515495636E-2"/>
                  <c:y val="4.01507239936303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Продажа земли</a:t>
                    </a:r>
                    <a:r>
                      <a:rPr lang="ru-RU" dirty="0"/>
                      <a:t>
13,5%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0416469706807304E-2"/>
                  <c:y val="-4.743493257833578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Е</a:t>
                    </a:r>
                    <a:r>
                      <a:rPr lang="ru-RU"/>
                      <a:t>НВД
3,9%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3.9795496910054885E-2"/>
                  <c:y val="1.975934067370159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А</a:t>
                    </a:r>
                    <a:r>
                      <a:rPr lang="ru-RU"/>
                      <a:t>ренда земли
5,7%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4.8770688271404086E-2"/>
                  <c:y val="-5.521498355889614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Ш</a:t>
                    </a:r>
                    <a:r>
                      <a:rPr lang="ru-RU"/>
                      <a:t>трафы
1,6%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13160832260911165"/>
                  <c:y val="3.09596161873492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У</a:t>
                    </a:r>
                    <a:r>
                      <a:rPr lang="ru-RU"/>
                      <a:t>СН
15,1%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0.24333740772244716"/>
                  <c:y val="-1.774284338777172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bg1"/>
                        </a:solidFill>
                      </a:rPr>
                      <a:t>Г</a:t>
                    </a:r>
                    <a:r>
                      <a:rPr lang="ru-RU"/>
                      <a:t>оспошлина
1,3%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1374480419379915"/>
                  <c:y val="-2.839005168187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Аренда  </a:t>
                    </a:r>
                    <a:r>
                      <a:rPr lang="ru-RU" dirty="0"/>
                      <a:t>имущества
0,5%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2.8769110933341398E-2"/>
                  <c:y val="-2.681985063803454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Прир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ресурсы</a:t>
                    </a:r>
                    <a:r>
                      <a:rPr lang="ru-RU" dirty="0"/>
                      <a:t>
0,9%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0.10287488894047625"/>
                  <c:y val="-4.32202507106008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Платные услуги</a:t>
                    </a:r>
                    <a:r>
                      <a:rPr lang="ru-RU" dirty="0"/>
                      <a:t>
6,2%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0.13858818833938844"/>
                  <c:y val="4.5713523545531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Продажа </a:t>
                    </a:r>
                    <a:r>
                      <a:rPr lang="ru-RU" dirty="0"/>
                      <a:t>имущества
0,8%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0.1396563472547194"/>
                  <c:y val="0.1659744852218616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П</a:t>
                    </a:r>
                    <a:r>
                      <a:rPr lang="ru-RU" dirty="0"/>
                      <a:t>рочие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доходы
2,2%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'6 структура 2018'!$A$3:$A$15</c:f>
              <c:strCache>
                <c:ptCount val="13"/>
                <c:pt idx="0">
                  <c:v>НДФЛ</c:v>
                </c:pt>
                <c:pt idx="1">
                  <c:v>Акцизы</c:v>
                </c:pt>
                <c:pt idx="2">
                  <c:v>Продажа земли</c:v>
                </c:pt>
                <c:pt idx="3">
                  <c:v>ЕНВД</c:v>
                </c:pt>
                <c:pt idx="4">
                  <c:v>Аренда земли</c:v>
                </c:pt>
                <c:pt idx="5">
                  <c:v>Штрафы</c:v>
                </c:pt>
                <c:pt idx="6">
                  <c:v>УСН</c:v>
                </c:pt>
                <c:pt idx="7">
                  <c:v>Госпошлина</c:v>
                </c:pt>
                <c:pt idx="8">
                  <c:v>Аренду  имущества</c:v>
                </c:pt>
                <c:pt idx="9">
                  <c:v>Платежи за польз. прир. ресурсами</c:v>
                </c:pt>
                <c:pt idx="10">
                  <c:v>Платные услуги</c:v>
                </c:pt>
                <c:pt idx="11">
                  <c:v>Продажа имущества</c:v>
                </c:pt>
                <c:pt idx="12">
                  <c:v>Прочие доходы</c:v>
                </c:pt>
              </c:strCache>
            </c:strRef>
          </c:cat>
          <c:val>
            <c:numRef>
              <c:f>'6 структура 2018'!$B$3:$B$15</c:f>
              <c:numCache>
                <c:formatCode>0</c:formatCode>
                <c:ptCount val="13"/>
                <c:pt idx="0">
                  <c:v>329</c:v>
                </c:pt>
                <c:pt idx="1">
                  <c:v>3.4</c:v>
                </c:pt>
                <c:pt idx="2">
                  <c:v>93</c:v>
                </c:pt>
                <c:pt idx="3">
                  <c:v>26.8</c:v>
                </c:pt>
                <c:pt idx="4">
                  <c:v>39.5</c:v>
                </c:pt>
                <c:pt idx="5">
                  <c:v>11.3</c:v>
                </c:pt>
                <c:pt idx="6">
                  <c:v>104.1</c:v>
                </c:pt>
                <c:pt idx="7">
                  <c:v>8.8000000000000007</c:v>
                </c:pt>
                <c:pt idx="8">
                  <c:v>3.3</c:v>
                </c:pt>
                <c:pt idx="9">
                  <c:v>6.2</c:v>
                </c:pt>
                <c:pt idx="10">
                  <c:v>42.4</c:v>
                </c:pt>
                <c:pt idx="11">
                  <c:v>5.5</c:v>
                </c:pt>
                <c:pt idx="12">
                  <c:v>15.3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prstClr val="white">
        <a:lumMod val="95000"/>
      </a:prst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'7 МБТ'!$B$2</c:f>
              <c:strCache>
                <c:ptCount val="1"/>
                <c:pt idx="0">
                  <c:v>Факт      на 31.12.2019г.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814151701236631"/>
                  <c:y val="2.088371508232860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0537588735351244E-2"/>
                  <c:y val="-0.28410347928954927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/>
                      <a:t>из областного бюджета 
98,2%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0383240605927946"/>
                  <c:y val="6.838508488407073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2680012588711756"/>
                  <c:y val="1.2965729183172701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'7 МБТ'!$A$3:$A$5</c:f>
              <c:strCache>
                <c:ptCount val="3"/>
                <c:pt idx="0">
                  <c:v>из бюджета РФ</c:v>
                </c:pt>
                <c:pt idx="1">
                  <c:v>из областного бюджета </c:v>
                </c:pt>
                <c:pt idx="2">
                  <c:v>из бюджетов поселений</c:v>
                </c:pt>
              </c:strCache>
            </c:strRef>
          </c:cat>
          <c:val>
            <c:numRef>
              <c:f>'7 МБТ'!$B$3:$B$5</c:f>
              <c:numCache>
                <c:formatCode>#,##0.0</c:formatCode>
                <c:ptCount val="3"/>
                <c:pt idx="0">
                  <c:v>15.6</c:v>
                </c:pt>
                <c:pt idx="1">
                  <c:v>1262</c:v>
                </c:pt>
                <c:pt idx="2">
                  <c:v>7.4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hPercent val="56"/>
      <c:depthPercent val="100"/>
      <c:rAngAx val="1"/>
    </c:view3D>
    <c:sideWall>
      <c:spPr>
        <a:solidFill>
          <a:prstClr val="white">
            <a:lumMod val="95000"/>
          </a:prstClr>
        </a:solidFill>
      </c:spPr>
    </c:sideWall>
    <c:backWall>
      <c:spPr>
        <a:solidFill>
          <a:prstClr val="white">
            <a:lumMod val="95000"/>
          </a:prstClr>
        </a:solidFill>
      </c:spPr>
    </c:backWall>
    <c:plotArea>
      <c:layout>
        <c:manualLayout>
          <c:layoutTarget val="inner"/>
          <c:xMode val="edge"/>
          <c:yMode val="edge"/>
          <c:x val="7.2045721662982384E-2"/>
          <c:y val="0.17221985272674253"/>
          <c:w val="0.90836169829420677"/>
          <c:h val="0.64143336249635452"/>
        </c:manualLayout>
      </c:layout>
      <c:bar3DChart>
        <c:barDir val="col"/>
        <c:grouping val="standard"/>
        <c:ser>
          <c:idx val="2"/>
          <c:order val="0"/>
          <c:tx>
            <c:strRef>
              <c:f>'8 диаграмма расходов'!$B$3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cat>
            <c:strRef>
              <c:f>'8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'8 диаграмма расходов'!$B$4:$B$9</c:f>
              <c:numCache>
                <c:formatCode>0.0</c:formatCode>
                <c:ptCount val="6"/>
                <c:pt idx="0">
                  <c:v>130</c:v>
                </c:pt>
                <c:pt idx="1">
                  <c:v>39.299999999999997</c:v>
                </c:pt>
                <c:pt idx="2">
                  <c:v>1527.9</c:v>
                </c:pt>
                <c:pt idx="3">
                  <c:v>14.1</c:v>
                </c:pt>
                <c:pt idx="4">
                  <c:v>122.1</c:v>
                </c:pt>
                <c:pt idx="5">
                  <c:v>1833.3999999999999</c:v>
                </c:pt>
              </c:numCache>
            </c:numRef>
          </c:val>
        </c:ser>
        <c:ser>
          <c:idx val="0"/>
          <c:order val="1"/>
          <c:tx>
            <c:strRef>
              <c:f>'8 диаграмма расходов'!$C$3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cat>
            <c:strRef>
              <c:f>'8 диаграмма расходов'!$A$4:$A$9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Соцсфера</c:v>
                </c:pt>
                <c:pt idx="3">
                  <c:v>Прочие</c:v>
                </c:pt>
                <c:pt idx="4">
                  <c:v>Межбюджетные трансферты</c:v>
                </c:pt>
                <c:pt idx="5">
                  <c:v>Итого расходов</c:v>
                </c:pt>
              </c:strCache>
            </c:strRef>
          </c:cat>
          <c:val>
            <c:numRef>
              <c:f>'8 диаграмма расходов'!$C$4:$C$9</c:f>
              <c:numCache>
                <c:formatCode>0.0</c:formatCode>
                <c:ptCount val="6"/>
                <c:pt idx="0">
                  <c:v>160.6</c:v>
                </c:pt>
                <c:pt idx="1">
                  <c:v>37.5</c:v>
                </c:pt>
                <c:pt idx="2">
                  <c:v>1647.5</c:v>
                </c:pt>
                <c:pt idx="3">
                  <c:v>17.3</c:v>
                </c:pt>
                <c:pt idx="4">
                  <c:v>167.8</c:v>
                </c:pt>
                <c:pt idx="5">
                  <c:v>2030.6999999999998</c:v>
                </c:pt>
              </c:numCache>
            </c:numRef>
          </c:val>
        </c:ser>
        <c:shape val="box"/>
        <c:axId val="117684864"/>
        <c:axId val="131776512"/>
        <c:axId val="62620544"/>
      </c:bar3DChart>
      <c:catAx>
        <c:axId val="1176848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31776512"/>
        <c:crosses val="autoZero"/>
        <c:auto val="1"/>
        <c:lblAlgn val="ctr"/>
        <c:lblOffset val="100"/>
      </c:catAx>
      <c:valAx>
        <c:axId val="131776512"/>
        <c:scaling>
          <c:orientation val="minMax"/>
        </c:scaling>
        <c:axPos val="l"/>
        <c:numFmt formatCode="0.0" sourceLinked="1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17684864"/>
        <c:crosses val="autoZero"/>
        <c:crossBetween val="between"/>
      </c:valAx>
      <c:serAx>
        <c:axId val="62620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776512"/>
        <c:crosses val="autoZero"/>
        <c:tickLblSkip val="1"/>
        <c:tickMarkSkip val="1"/>
      </c:serAx>
      <c:dTable>
        <c:showHorzBorder val="1"/>
        <c:showVertBorder val="1"/>
        <c:showOutline val="1"/>
        <c:txPr>
          <a:bodyPr/>
          <a:lstStyle/>
          <a:p>
            <a:pPr rtl="0">
              <a:defRPr sz="1200" b="1">
                <a:solidFill>
                  <a:schemeClr val="bg1"/>
                </a:solidFill>
              </a:defRPr>
            </a:pPr>
            <a:endParaRPr lang="ru-RU"/>
          </a:p>
        </c:txPr>
      </c:dTable>
      <c:spPr>
        <a:solidFill>
          <a:prstClr val="white">
            <a:lumMod val="95000"/>
          </a:prstClr>
        </a:solidFill>
        <a:ln w="25400">
          <a:noFill/>
        </a:ln>
      </c:spPr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7"/>
      <c:depthPercent val="100"/>
      <c:rAngAx val="1"/>
    </c:view3D>
    <c:sideWall>
      <c:spPr>
        <a:solidFill>
          <a:prstClr val="white">
            <a:lumMod val="95000"/>
          </a:prstClr>
        </a:solidFill>
      </c:spPr>
    </c:sideWall>
    <c:backWall>
      <c:spPr>
        <a:solidFill>
          <a:prstClr val="white">
            <a:lumMod val="95000"/>
          </a:prstClr>
        </a:solidFill>
      </c:spPr>
    </c:backWall>
    <c:plotArea>
      <c:layout>
        <c:manualLayout>
          <c:layoutTarget val="inner"/>
          <c:xMode val="edge"/>
          <c:yMode val="edge"/>
          <c:x val="0.109517778106155"/>
          <c:y val="0.22970065316532612"/>
          <c:w val="0.79759866339093088"/>
          <c:h val="0.60810494944816385"/>
        </c:manualLayout>
      </c:layout>
      <c:bar3DChart>
        <c:barDir val="col"/>
        <c:grouping val="standard"/>
        <c:ser>
          <c:idx val="2"/>
          <c:order val="0"/>
          <c:tx>
            <c:v>2018 год</c:v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cat>
            <c:strRef>
              <c:f>'9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'9 диаграмма по соц сфере'!$B$4:$B$8</c:f>
              <c:numCache>
                <c:formatCode>0.0</c:formatCode>
                <c:ptCount val="5"/>
                <c:pt idx="0">
                  <c:v>1293.9000000000001</c:v>
                </c:pt>
                <c:pt idx="1">
                  <c:v>43.3</c:v>
                </c:pt>
                <c:pt idx="2">
                  <c:v>140.5</c:v>
                </c:pt>
                <c:pt idx="3">
                  <c:v>50.2</c:v>
                </c:pt>
                <c:pt idx="4">
                  <c:v>1527.9</c:v>
                </c:pt>
              </c:numCache>
            </c:numRef>
          </c:val>
        </c:ser>
        <c:ser>
          <c:idx val="0"/>
          <c:order val="1"/>
          <c:tx>
            <c:v>2019 год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strRef>
              <c:f>'9 диаграмма по соц сфере'!$A$4:$A$8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</c:v>
                </c:pt>
                <c:pt idx="4">
                  <c:v>Итого расходов по соцсфере</c:v>
                </c:pt>
              </c:strCache>
            </c:strRef>
          </c:cat>
          <c:val>
            <c:numRef>
              <c:f>'9 диаграмма по соц сфере'!$C$4:$C$8</c:f>
              <c:numCache>
                <c:formatCode>0.0</c:formatCode>
                <c:ptCount val="5"/>
                <c:pt idx="0">
                  <c:v>1414.6</c:v>
                </c:pt>
                <c:pt idx="1">
                  <c:v>50.4</c:v>
                </c:pt>
                <c:pt idx="2">
                  <c:v>101.1</c:v>
                </c:pt>
                <c:pt idx="3">
                  <c:v>81.400000000000006</c:v>
                </c:pt>
                <c:pt idx="4">
                  <c:v>1647.5</c:v>
                </c:pt>
              </c:numCache>
            </c:numRef>
          </c:val>
        </c:ser>
        <c:gapWidth val="100"/>
        <c:shape val="pyramid"/>
        <c:axId val="100106624"/>
        <c:axId val="100666752"/>
        <c:axId val="81985536"/>
      </c:bar3DChart>
      <c:catAx>
        <c:axId val="10010662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0666752"/>
        <c:crosses val="autoZero"/>
        <c:auto val="1"/>
        <c:lblAlgn val="ctr"/>
        <c:lblOffset val="100"/>
      </c:catAx>
      <c:valAx>
        <c:axId val="100666752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00106624"/>
        <c:crosses val="autoZero"/>
        <c:crossBetween val="between"/>
        <c:minorUnit val="400"/>
      </c:valAx>
      <c:serAx>
        <c:axId val="819855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666752"/>
        <c:crosses val="autoZero"/>
        <c:tickLblSkip val="1"/>
        <c:tickMarkSkip val="1"/>
      </c:serAx>
      <c:dTable>
        <c:showHorzBorder val="1"/>
        <c:showVertBorder val="1"/>
        <c:showOutline val="1"/>
        <c:txPr>
          <a:bodyPr/>
          <a:lstStyle/>
          <a:p>
            <a:pPr rtl="0">
              <a:defRPr sz="1400" b="1">
                <a:solidFill>
                  <a:schemeClr val="bg1"/>
                </a:solidFill>
              </a:defRPr>
            </a:pPr>
            <a:endParaRPr lang="ru-RU"/>
          </a:p>
        </c:txPr>
      </c:dTable>
      <c:spPr>
        <a:solidFill>
          <a:prstClr val="white">
            <a:lumMod val="95000"/>
          </a:prstClr>
        </a:solidFill>
        <a:ln w="25400">
          <a:noFill/>
        </a:ln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рела 9_4156_300"/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8316" y="908720"/>
            <a:ext cx="7867368" cy="5243533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9604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Исполнение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бюджета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Приозерского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района за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2019 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Динамика расходов в социальной сфере,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51520" y="188640"/>
          <a:ext cx="8524875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Исполнение расходов в разрезе муниципальных программ, млн.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603572"/>
              </p:ext>
            </p:extLst>
          </p:nvPr>
        </p:nvGraphicFramePr>
        <p:xfrm>
          <a:off x="179512" y="1268761"/>
          <a:ext cx="8712973" cy="526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923743"/>
                <a:gridCol w="1014097"/>
                <a:gridCol w="864096"/>
                <a:gridCol w="936104"/>
                <a:gridCol w="648073"/>
                <a:gridCol w="1440164"/>
              </a:tblGrid>
              <a:tr h="658822"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Программа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800" dirty="0" smtClean="0"/>
                        <a:t>2019 </a:t>
                      </a:r>
                      <a:r>
                        <a:rPr lang="en-US" sz="1800" dirty="0" smtClean="0"/>
                        <a:t>/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786362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к </a:t>
                      </a:r>
                    </a:p>
                    <a:p>
                      <a:pPr algn="ctr"/>
                      <a:r>
                        <a:rPr lang="ru-RU" sz="1400" dirty="0" smtClean="0"/>
                        <a:t>расходам,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к </a:t>
                      </a:r>
                    </a:p>
                    <a:p>
                      <a:pPr algn="ctr"/>
                      <a:r>
                        <a:rPr lang="ru-RU" sz="1400" dirty="0" smtClean="0"/>
                        <a:t>расходам,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</a:t>
                      </a:r>
                    </a:p>
                    <a:p>
                      <a:pPr algn="ctr"/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Современное  образование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1224.0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1349.6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125.6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Социальная  поддержка 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122.3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76.2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-46.1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Физ</a:t>
                      </a:r>
                      <a:r>
                        <a:rPr lang="ru-RU" sz="1800" b="1" i="1" baseline="0" dirty="0" smtClean="0"/>
                        <a:t>культура и спорт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60.4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80.7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20.3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Финансы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107,9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150.7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42.8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Развитие культуры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86.0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98.8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12.8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Развитие АПК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15.6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19.4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3.8</a:t>
                      </a:r>
                      <a:endParaRPr lang="ru-RU" sz="16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Все остальные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28.1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28.0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-0.1</a:t>
                      </a:r>
                      <a:endParaRPr lang="ru-RU" sz="16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Всего</a:t>
                      </a:r>
                      <a:r>
                        <a:rPr lang="ru-RU" sz="1800" b="1" i="1" baseline="0" dirty="0" smtClean="0"/>
                        <a:t> по программам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1644.3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1803.4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159.1</a:t>
                      </a:r>
                      <a:endParaRPr lang="ru-RU" sz="16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Непрограммные расходы</a:t>
                      </a:r>
                      <a:endParaRPr lang="ru-RU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189.1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227.3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38.2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ИСПОЛНЕНИЕ       АДРЕСНЫХ     ПРОГРАММ    КАП. РЕМОНТА И КАП. ВЛОЖЕНИЙ,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69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r>
                        <a:rPr lang="ru-RU" baseline="0" dirty="0" smtClean="0"/>
                        <a:t> за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9696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МЕСТНАЯ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66</a:t>
                      </a:r>
                      <a:endParaRPr lang="ru-RU" sz="2000" b="1" dirty="0"/>
                    </a:p>
                  </a:txBody>
                  <a:tcPr/>
                </a:tc>
              </a:tr>
              <a:tr h="9696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ОБЛАСТНАЯ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Средства бюджетам поселений,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9475047"/>
              </p:ext>
            </p:extLst>
          </p:nvPr>
        </p:nvGraphicFramePr>
        <p:xfrm>
          <a:off x="0" y="1340766"/>
          <a:ext cx="8964487" cy="502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693"/>
                <a:gridCol w="1647201"/>
                <a:gridCol w="1501593"/>
              </a:tblGrid>
              <a:tr h="6182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Межбюджетные</a:t>
                      </a:r>
                      <a:r>
                        <a:rPr lang="ru-RU" sz="2000" baseline="0" dirty="0" smtClean="0"/>
                        <a:t> трансферты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533832">
                <a:tc>
                  <a:txBody>
                    <a:bodyPr/>
                    <a:lstStyle/>
                    <a:p>
                      <a:pPr algn="l"/>
                      <a:r>
                        <a:rPr lang="ru-RU" b="1" baseline="0" dirty="0" smtClean="0"/>
                        <a:t>Дотации, МБ и ОБ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84,0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84.0</a:t>
                      </a:r>
                      <a:endParaRPr lang="ru-RU" b="1" i="1" dirty="0"/>
                    </a:p>
                  </a:txBody>
                  <a:tcPr/>
                </a:tc>
              </a:tr>
              <a:tr h="76311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Иные МБТ, передаваемые согласно утвержденному порядку,</a:t>
                      </a:r>
                      <a:r>
                        <a:rPr lang="ru-RU" b="1" baseline="0" dirty="0" smtClean="0"/>
                        <a:t> МБ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69.3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69.2</a:t>
                      </a:r>
                      <a:endParaRPr lang="ru-RU" b="1" i="1" dirty="0"/>
                    </a:p>
                  </a:txBody>
                  <a:tcPr/>
                </a:tc>
              </a:tr>
              <a:tr h="61829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Развитие общественной инфраструктуры,  ОБ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13.6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13.6</a:t>
                      </a:r>
                      <a:endParaRPr lang="ru-RU" b="1" i="1" dirty="0"/>
                    </a:p>
                  </a:txBody>
                  <a:tcPr/>
                </a:tc>
              </a:tr>
              <a:tr h="61829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Достижение</a:t>
                      </a:r>
                      <a:r>
                        <a:rPr lang="ru-RU" b="1" baseline="0" dirty="0" smtClean="0"/>
                        <a:t> показателей деятельности органов исполнительной власти (ГРАНТ)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1.0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1.0</a:t>
                      </a:r>
                      <a:endParaRPr lang="ru-RU" b="1" i="1" dirty="0"/>
                    </a:p>
                  </a:txBody>
                  <a:tcPr/>
                </a:tc>
              </a:tr>
              <a:tr h="618298">
                <a:tc>
                  <a:txBody>
                    <a:bodyPr/>
                    <a:lstStyle/>
                    <a:p>
                      <a:pPr algn="l"/>
                      <a:r>
                        <a:rPr lang="ru-RU" b="1" baseline="0" dirty="0" smtClean="0"/>
                        <a:t>Исполнение Дорожной карты по культуре</a:t>
                      </a:r>
                      <a:endParaRPr lang="ru-RU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1.4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1.4</a:t>
                      </a:r>
                      <a:endParaRPr lang="ru-RU" b="1" i="1" dirty="0"/>
                    </a:p>
                  </a:txBody>
                  <a:tcPr/>
                </a:tc>
              </a:tr>
              <a:tr h="618298">
                <a:tc>
                  <a:txBody>
                    <a:bodyPr/>
                    <a:lstStyle/>
                    <a:p>
                      <a:pPr algn="l"/>
                      <a:r>
                        <a:rPr lang="ru-RU" b="1" i="0" baseline="0" dirty="0" smtClean="0"/>
                        <a:t>Грант, ОБ, ФБ</a:t>
                      </a:r>
                      <a:endParaRPr lang="ru-RU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3.7</a:t>
                      </a:r>
                      <a:endParaRPr lang="ru-RU" sz="2000" b="1" dirty="0"/>
                    </a:p>
                  </a:txBody>
                  <a:tcPr/>
                </a:tc>
              </a:tr>
              <a:tr h="618298"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/>
                        <a:t>ВСЕГО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173.1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173.0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8020309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год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2019 года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2019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2017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2018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1895.4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1838.2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1827.9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2030.0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2050.2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112.2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100.1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1910.7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1833.4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1846.4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2062.5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2030.7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110.0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98.3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-15.3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4.8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-18.5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-32.5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19.5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ПОСТУПЛЕНИЕ ДОХОДОВ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32656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2219867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2019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2019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</a:t>
                      </a:r>
                    </a:p>
                    <a:p>
                      <a:pPr algn="ctr"/>
                      <a:r>
                        <a:rPr lang="ru-RU" sz="2000" i="1" baseline="0" dirty="0" smtClean="0"/>
                        <a:t>2018г.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741,8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765,2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688,6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+ 11,1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1 288,2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</a:t>
                      </a:r>
                      <a:r>
                        <a:rPr lang="ru-RU" b="1" i="1" baseline="0" dirty="0" smtClean="0"/>
                        <a:t> 285,0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99,8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1 149,6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+ 11,8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2 030,0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2 050,2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101,0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1 838,2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+11.5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доходов в </a:t>
            </a:r>
            <a:r>
              <a:rPr lang="ru-RU" sz="3600" dirty="0" smtClean="0">
                <a:solidFill>
                  <a:schemeClr val="bg1"/>
                </a:solidFill>
              </a:rPr>
              <a:t>2019г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235292"/>
          <a:ext cx="8199666" cy="536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доходов в </a:t>
            </a:r>
            <a:r>
              <a:rPr lang="ru-RU" sz="3600" dirty="0" smtClean="0">
                <a:solidFill>
                  <a:schemeClr val="bg1"/>
                </a:solidFill>
              </a:rPr>
              <a:t>2018 </a:t>
            </a:r>
            <a:r>
              <a:rPr lang="ru-RU" sz="3600" dirty="0" smtClean="0">
                <a:solidFill>
                  <a:schemeClr val="bg1"/>
                </a:solidFill>
              </a:rPr>
              <a:t>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4518" y="1124744"/>
          <a:ext cx="86949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519505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</a:t>
            </a:r>
            <a:r>
              <a:rPr lang="ru-RU" sz="2800" dirty="0" err="1" smtClean="0"/>
              <a:t>трасфертов</a:t>
            </a:r>
            <a:r>
              <a:rPr lang="ru-RU" sz="2800" dirty="0" smtClean="0"/>
              <a:t>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9475047"/>
              </p:ext>
            </p:extLst>
          </p:nvPr>
        </p:nvGraphicFramePr>
        <p:xfrm>
          <a:off x="457200" y="1340766"/>
          <a:ext cx="8229602" cy="552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137.0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75.7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+61.3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166.9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98.4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+68.5</a:t>
                      </a:r>
                      <a:endParaRPr lang="ru-RU" sz="2800" b="1" i="1" dirty="0"/>
                    </a:p>
                  </a:txBody>
                  <a:tcPr/>
                </a:tc>
              </a:tr>
              <a:tr h="1034828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Субвенции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936.2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942.9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-6.7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46.2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35.2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+11.0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1 286.3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r>
                        <a:rPr lang="ru-RU" sz="2800" b="1" baseline="0" dirty="0" smtClean="0"/>
                        <a:t> 152</a:t>
                      </a:r>
                      <a:r>
                        <a:rPr lang="ru-RU" sz="2800" b="1" dirty="0" smtClean="0"/>
                        <a:t>.2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/>
                        <a:t>+134.1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61962" y="188640"/>
          <a:ext cx="822007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2330</TotalTime>
  <Words>441</Words>
  <Application>Microsoft Office PowerPoint</Application>
  <PresentationFormat>Экран (4:3)</PresentationFormat>
  <Paragraphs>263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Исполнение бюджета  Приозерского   района за  2019 год</vt:lpstr>
      <vt:lpstr>Показатели исполнения бюджета, млн. руб</vt:lpstr>
      <vt:lpstr>ПОСТУПЛЕНИЕ ДОХОДОВ  </vt:lpstr>
      <vt:lpstr>ИСПОЛНЕНИЕ ПЛАНА ПО ДОХОДАМ, млн. руб</vt:lpstr>
      <vt:lpstr>Структура  доходов в 2019г.</vt:lpstr>
      <vt:lpstr>Структура доходов в 2018 г.</vt:lpstr>
      <vt:lpstr>Межбюджетные трансферты</vt:lpstr>
      <vt:lpstr>Поступление межбюджетных трасфертов, млн. руб</vt:lpstr>
      <vt:lpstr>Динамика расходов, млн. руб</vt:lpstr>
      <vt:lpstr>Динамика расходов в социальной сфере, млн. руб</vt:lpstr>
      <vt:lpstr>Исполнение расходов в разрезе муниципальных программ, млн. руб</vt:lpstr>
      <vt:lpstr>ИСПОЛНЕНИЕ       АДРЕСНЫХ     ПРОГРАММ    КАП. РЕМОНТА И КАП. ВЛОЖЕНИЙ, млн. руб</vt:lpstr>
      <vt:lpstr>Средства бюджетам поселений, млн. руб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Админ</cp:lastModifiedBy>
  <cp:revision>384</cp:revision>
  <dcterms:created xsi:type="dcterms:W3CDTF">2013-04-21T18:28:50Z</dcterms:created>
  <dcterms:modified xsi:type="dcterms:W3CDTF">2020-04-09T12:01:56Z</dcterms:modified>
</cp:coreProperties>
</file>