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7" r:id="rId4"/>
    <p:sldId id="259" r:id="rId5"/>
    <p:sldId id="258" r:id="rId6"/>
  </p:sldIdLst>
  <p:sldSz cx="9144000" cy="6858000" type="screen4x3"/>
  <p:notesSz cx="6888163" cy="10018713"/>
  <p:defaultTextStyle>
    <a:defPPr>
      <a:defRPr lang="ru-RU"/>
    </a:defPPr>
    <a:lvl1pPr marL="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BF4"/>
    <a:srgbClr val="FEF8BE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131A7A1-01BB-4D10-9713-389DD936CB67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B2C19898-80FC-4DDB-84A8-DCB63BC58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3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9898-80FC-4DDB-84A8-DCB63BC587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6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9898-80FC-4DDB-84A8-DCB63BC5872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10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9898-80FC-4DDB-84A8-DCB63BC5872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10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38213" y="750888"/>
            <a:ext cx="5011737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Ставка зависит от учетной ставки. Изменения – на следующий день</a:t>
            </a:r>
          </a:p>
        </p:txBody>
      </p:sp>
    </p:spTree>
    <p:extLst>
      <p:ext uri="{BB962C8B-B14F-4D97-AF65-F5344CB8AC3E}">
        <p14:creationId xmlns:p14="http://schemas.microsoft.com/office/powerpoint/2010/main" val="47247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2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3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0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1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3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2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8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1" indent="0">
              <a:buNone/>
              <a:defRPr sz="2000"/>
            </a:lvl7pPr>
            <a:lvl8pPr marL="3200004" indent="0">
              <a:buNone/>
              <a:defRPr sz="2000"/>
            </a:lvl8pPr>
            <a:lvl9pPr marL="365714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3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4D27-5F2C-4B13-92D0-925A056A51D4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F92B9-7046-432B-81A8-286E36B0A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7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1" algn="l" defTabSz="9142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6" indent="-228571" algn="l" defTabSz="9142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9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3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k.com/priozersk_fond" TargetMode="External"/><Relationship Id="rId4" Type="http://schemas.openxmlformats.org/officeDocument/2006/relationships/hyperlink" Target="mailto:priozersk-fond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986" y="-243408"/>
            <a:ext cx="3303587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905" y="8565"/>
            <a:ext cx="49323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Арка 6"/>
          <p:cNvSpPr/>
          <p:nvPr/>
        </p:nvSpPr>
        <p:spPr>
          <a:xfrm rot="9900000">
            <a:off x="1969628" y="3850963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 defTabSz="457144">
              <a:defRPr/>
            </a:pPr>
            <a:endParaRPr lang="ru-RU" sz="16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3001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ru-RU" dirty="0" smtClean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marL="0" lvl="0" indent="0" algn="ctr">
              <a:buNone/>
            </a:pPr>
            <a:r>
              <a:rPr lang="ru-RU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Услуги МКК «Фонд развития бизнеса»</a:t>
            </a:r>
          </a:p>
          <a:p>
            <a:pPr marL="0" lvl="0" indent="0" algn="ctr">
              <a:buNone/>
            </a:pPr>
            <a:r>
              <a:rPr lang="ru-RU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 в 2023 году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100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9722" y="3573015"/>
            <a:ext cx="7966075" cy="2491255"/>
          </a:xfrm>
          <a:prstGeom prst="rect">
            <a:avLst/>
          </a:prstGeom>
          <a:solidFill>
            <a:srgbClr val="ED5338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Микрокредитная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Фонд развития и поддержки 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малого, среднего бизнеса муниципального образования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Приозерский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муниципальный район»</a:t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spc="176" dirty="0" smtClean="0">
                <a:solidFill>
                  <a:schemeClr val="bg1"/>
                </a:solidFill>
              </a:rPr>
              <a:t>2023</a:t>
            </a:r>
            <a:endParaRPr lang="en-US" b="1" spc="176" dirty="0">
              <a:solidFill>
                <a:schemeClr val="bg1"/>
              </a:solidFill>
            </a:endParaRPr>
          </a:p>
          <a:p>
            <a:pPr lvl="0">
              <a:lnSpc>
                <a:spcPct val="107000"/>
              </a:lnSpc>
              <a:defRPr/>
            </a:pPr>
            <a:endParaRPr lang="ru-RU" sz="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Арка 54"/>
          <p:cNvSpPr/>
          <p:nvPr/>
        </p:nvSpPr>
        <p:spPr>
          <a:xfrm rot="15269294">
            <a:off x="2958229" y="1434875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 defTabSz="457144">
              <a:defRPr/>
            </a:pPr>
            <a:endParaRPr lang="ru-RU" sz="16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43408"/>
            <a:ext cx="1949253" cy="2605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78" y="19506"/>
            <a:ext cx="49323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1206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800" dirty="0">
                <a:solidFill>
                  <a:srgbClr val="FF0000"/>
                </a:solidFill>
                <a:ea typeface="+mn-ea"/>
                <a:cs typeface="+mn-cs"/>
              </a:rPr>
              <a:t>УСЛУГИ МКК «Фонд развития бизнеса»</a:t>
            </a:r>
            <a:br>
              <a:rPr lang="ru-RU" sz="2800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31756" y="4452948"/>
            <a:ext cx="291902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555596" y="5149981"/>
            <a:ext cx="1068062" cy="117953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600446" y="5138459"/>
            <a:ext cx="290544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3341261" y="2537548"/>
            <a:ext cx="882494" cy="1772827"/>
            <a:chOff x="4289377" y="1851949"/>
            <a:chExt cx="1284790" cy="1132499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289377" y="1851949"/>
              <a:ext cx="509963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799340" y="1851949"/>
              <a:ext cx="774827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5"/>
          <p:cNvGrpSpPr>
            <a:grpSpLocks/>
          </p:cNvGrpSpPr>
          <p:nvPr/>
        </p:nvGrpSpPr>
        <p:grpSpPr bwMode="auto">
          <a:xfrm>
            <a:off x="3341261" y="3495249"/>
            <a:ext cx="780668" cy="1003785"/>
            <a:chOff x="4289377" y="1851949"/>
            <a:chExt cx="1284790" cy="1132499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289377" y="1851949"/>
              <a:ext cx="509447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798824" y="1851949"/>
              <a:ext cx="775343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22"/>
          <p:cNvGrpSpPr>
            <a:grpSpLocks/>
          </p:cNvGrpSpPr>
          <p:nvPr/>
        </p:nvGrpSpPr>
        <p:grpSpPr bwMode="auto">
          <a:xfrm flipH="1">
            <a:off x="5012569" y="2482821"/>
            <a:ext cx="855341" cy="1827552"/>
            <a:chOff x="4289377" y="1851949"/>
            <a:chExt cx="1284790" cy="1132499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289377" y="1851949"/>
              <a:ext cx="509837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799214" y="1851949"/>
              <a:ext cx="774953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3639951" y="4223963"/>
            <a:ext cx="2058248" cy="1443031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55" tIns="40078" rIns="80155" bIns="40078" anchor="ctr">
            <a:normAutofit/>
          </a:bodyPr>
          <a:lstStyle/>
          <a:p>
            <a:pPr algn="ctr" defTabSz="400777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grpSp>
        <p:nvGrpSpPr>
          <p:cNvPr id="18" name="Группа 21"/>
          <p:cNvGrpSpPr>
            <a:grpSpLocks/>
          </p:cNvGrpSpPr>
          <p:nvPr/>
        </p:nvGrpSpPr>
        <p:grpSpPr bwMode="auto">
          <a:xfrm>
            <a:off x="106490" y="2047252"/>
            <a:ext cx="2768317" cy="836727"/>
            <a:chOff x="855877" y="1615892"/>
            <a:chExt cx="5217930" cy="1051818"/>
          </a:xfrm>
        </p:grpSpPr>
        <p:grpSp>
          <p:nvGrpSpPr>
            <p:cNvPr id="19" name="Группа 8"/>
            <p:cNvGrpSpPr>
              <a:grpSpLocks/>
            </p:cNvGrpSpPr>
            <p:nvPr/>
          </p:nvGrpSpPr>
          <p:grpSpPr bwMode="auto">
            <a:xfrm>
              <a:off x="855877" y="1615892"/>
              <a:ext cx="5008087" cy="1051818"/>
              <a:chOff x="915224" y="3341053"/>
              <a:chExt cx="5008087" cy="773349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953609" y="3341054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953609" y="3341053"/>
                <a:ext cx="419686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00777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1</a:t>
                </a:r>
                <a:endParaRPr lang="ru-RU" sz="1200">
                  <a:solidFill>
                    <a:srgbClr val="F7F2E5"/>
                  </a:solidFill>
                  <a:latin typeface="Arial Black" pitchFamily="34" charset="0"/>
                  <a:cs typeface="Arial" charset="0"/>
                </a:endParaRPr>
              </a:p>
            </p:txBody>
          </p:sp>
        </p:grpSp>
        <p:sp>
          <p:nvSpPr>
            <p:cNvPr id="20" name="Прямоугольник 50"/>
            <p:cNvSpPr>
              <a:spLocks noChangeArrowheads="1"/>
            </p:cNvSpPr>
            <p:nvPr/>
          </p:nvSpPr>
          <p:spPr bwMode="auto">
            <a:xfrm>
              <a:off x="1595562" y="1965551"/>
              <a:ext cx="4478245" cy="386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00777" fontAlgn="base">
                <a:spcBef>
                  <a:spcPct val="0"/>
                </a:spcBef>
                <a:spcAft>
                  <a:spcPts val="460"/>
                </a:spcAft>
              </a:pPr>
              <a:r>
                <a:rPr lang="ru-RU" sz="1400" b="1" dirty="0" smtClean="0">
                  <a:solidFill>
                    <a:srgbClr val="562212"/>
                  </a:solidFill>
                  <a:latin typeface="Arial" charset="0"/>
                  <a:cs typeface="Arial" charset="0"/>
                </a:rPr>
                <a:t>Консультационные</a:t>
              </a:r>
              <a:endParaRPr lang="ru-RU" sz="1400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Группа 20"/>
          <p:cNvGrpSpPr>
            <a:grpSpLocks/>
          </p:cNvGrpSpPr>
          <p:nvPr/>
        </p:nvGrpSpPr>
        <p:grpSpPr bwMode="auto">
          <a:xfrm>
            <a:off x="98183" y="3032970"/>
            <a:ext cx="2661060" cy="826647"/>
            <a:chOff x="856443" y="2488694"/>
            <a:chExt cx="3548056" cy="1037826"/>
          </a:xfrm>
        </p:grpSpPr>
        <p:grpSp>
          <p:nvGrpSpPr>
            <p:cNvPr id="25" name="Группа 51"/>
            <p:cNvGrpSpPr>
              <a:grpSpLocks/>
            </p:cNvGrpSpPr>
            <p:nvPr/>
          </p:nvGrpSpPr>
          <p:grpSpPr bwMode="auto">
            <a:xfrm>
              <a:off x="856443" y="2488694"/>
              <a:ext cx="3548056" cy="1037826"/>
              <a:chOff x="915790" y="3341056"/>
              <a:chExt cx="3548056" cy="763062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953805" y="3341056"/>
                <a:ext cx="351004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953805" y="3341056"/>
                <a:ext cx="291447" cy="75907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TextBox 54"/>
              <p:cNvSpPr txBox="1">
                <a:spLocks noChangeArrowheads="1"/>
              </p:cNvSpPr>
              <p:nvPr/>
            </p:nvSpPr>
            <p:spPr bwMode="auto">
              <a:xfrm>
                <a:off x="915790" y="3554107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00777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26" name="Прямоугольник 55"/>
            <p:cNvSpPr>
              <a:spLocks noChangeArrowheads="1"/>
            </p:cNvSpPr>
            <p:nvPr/>
          </p:nvSpPr>
          <p:spPr bwMode="auto">
            <a:xfrm>
              <a:off x="1398846" y="2795201"/>
              <a:ext cx="2288134" cy="386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00777" fontAlgn="base">
                <a:spcBef>
                  <a:spcPct val="0"/>
                </a:spcBef>
                <a:spcAft>
                  <a:spcPts val="460"/>
                </a:spcAft>
              </a:pPr>
              <a:r>
                <a:rPr lang="ru-RU" sz="1400" b="1" dirty="0" smtClean="0">
                  <a:solidFill>
                    <a:srgbClr val="562212"/>
                  </a:solidFill>
                  <a:latin typeface="Arial" charset="0"/>
                  <a:cs typeface="Arial" charset="0"/>
                </a:rPr>
                <a:t>Финансовые</a:t>
              </a:r>
              <a:endParaRPr lang="ru-RU" sz="1400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Группа 7"/>
          <p:cNvGrpSpPr>
            <a:grpSpLocks/>
          </p:cNvGrpSpPr>
          <p:nvPr/>
        </p:nvGrpSpPr>
        <p:grpSpPr bwMode="auto">
          <a:xfrm>
            <a:off x="53558" y="3997146"/>
            <a:ext cx="2618972" cy="843664"/>
            <a:chOff x="781148" y="3439508"/>
            <a:chExt cx="3508607" cy="1059611"/>
          </a:xfrm>
        </p:grpSpPr>
        <p:grpSp>
          <p:nvGrpSpPr>
            <p:cNvPr id="31" name="Группа 56"/>
            <p:cNvGrpSpPr>
              <a:grpSpLocks/>
            </p:cNvGrpSpPr>
            <p:nvPr/>
          </p:nvGrpSpPr>
          <p:grpSpPr bwMode="auto">
            <a:xfrm>
              <a:off x="781148" y="3439508"/>
              <a:ext cx="3508607" cy="1059611"/>
              <a:chOff x="840495" y="3341057"/>
              <a:chExt cx="3508607" cy="77907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840495" y="3371399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915224" y="3341057"/>
                <a:ext cx="316484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TextBox 60"/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00777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32" name="Прямоугольник 61"/>
            <p:cNvSpPr>
              <a:spLocks noChangeArrowheads="1"/>
            </p:cNvSpPr>
            <p:nvPr/>
          </p:nvSpPr>
          <p:spPr bwMode="auto">
            <a:xfrm>
              <a:off x="1374829" y="3770772"/>
              <a:ext cx="2209932" cy="386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00777" fontAlgn="base">
                <a:spcBef>
                  <a:spcPct val="0"/>
                </a:spcBef>
                <a:spcAft>
                  <a:spcPts val="460"/>
                </a:spcAft>
              </a:pPr>
              <a:r>
                <a:rPr lang="ru-RU" sz="1400" b="1" dirty="0" smtClean="0">
                  <a:solidFill>
                    <a:srgbClr val="562212"/>
                  </a:solidFill>
                  <a:latin typeface="Arial" charset="0"/>
                  <a:cs typeface="Arial" charset="0"/>
                </a:rPr>
                <a:t>Имущественные</a:t>
              </a:r>
              <a:endParaRPr lang="ru-RU" sz="1400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6" name="Группа 5"/>
          <p:cNvGrpSpPr>
            <a:grpSpLocks/>
          </p:cNvGrpSpPr>
          <p:nvPr/>
        </p:nvGrpSpPr>
        <p:grpSpPr bwMode="auto">
          <a:xfrm>
            <a:off x="98183" y="4979902"/>
            <a:ext cx="2697615" cy="637527"/>
            <a:chOff x="814031" y="5326434"/>
            <a:chExt cx="3597370" cy="801758"/>
          </a:xfrm>
        </p:grpSpPr>
        <p:grpSp>
          <p:nvGrpSpPr>
            <p:cNvPr id="37" name="Группа 67"/>
            <p:cNvGrpSpPr>
              <a:grpSpLocks/>
            </p:cNvGrpSpPr>
            <p:nvPr/>
          </p:nvGrpSpPr>
          <p:grpSpPr bwMode="auto">
            <a:xfrm>
              <a:off x="814031" y="5326434"/>
              <a:ext cx="3597370" cy="801758"/>
              <a:chOff x="866477" y="3341054"/>
              <a:chExt cx="3597370" cy="589493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955055" y="3341054"/>
                <a:ext cx="3508792" cy="56994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866477" y="3356609"/>
                <a:ext cx="313221" cy="573938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TextBox 70"/>
              <p:cNvSpPr txBox="1">
                <a:spLocks noChangeArrowheads="1"/>
              </p:cNvSpPr>
              <p:nvPr/>
            </p:nvSpPr>
            <p:spPr bwMode="auto">
              <a:xfrm>
                <a:off x="915224" y="3470532"/>
                <a:ext cx="482699" cy="318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00777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38" name="Прямоугольник 71"/>
            <p:cNvSpPr>
              <a:spLocks noChangeArrowheads="1"/>
            </p:cNvSpPr>
            <p:nvPr/>
          </p:nvSpPr>
          <p:spPr bwMode="auto">
            <a:xfrm>
              <a:off x="1226837" y="5495131"/>
              <a:ext cx="2672853" cy="387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400777" fontAlgn="base">
                <a:spcBef>
                  <a:spcPct val="0"/>
                </a:spcBef>
                <a:spcAft>
                  <a:spcPts val="460"/>
                </a:spcAft>
              </a:pPr>
              <a:r>
                <a:rPr lang="ru-RU" sz="1400" b="1" dirty="0" smtClean="0">
                  <a:solidFill>
                    <a:srgbClr val="562212"/>
                  </a:solidFill>
                  <a:latin typeface="Arial" charset="0"/>
                  <a:cs typeface="Arial" charset="0"/>
                </a:rPr>
                <a:t>Информационные</a:t>
              </a:r>
              <a:endParaRPr lang="ru-RU" sz="1400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2" name="Группа 1"/>
          <p:cNvGrpSpPr>
            <a:grpSpLocks/>
          </p:cNvGrpSpPr>
          <p:nvPr/>
        </p:nvGrpSpPr>
        <p:grpSpPr bwMode="auto">
          <a:xfrm>
            <a:off x="5782377" y="2105501"/>
            <a:ext cx="2723513" cy="1556956"/>
            <a:chOff x="7421825" y="1792059"/>
            <a:chExt cx="3630508" cy="684603"/>
          </a:xfrm>
        </p:grpSpPr>
        <p:grpSp>
          <p:nvGrpSpPr>
            <p:cNvPr id="43" name="Группа 72"/>
            <p:cNvGrpSpPr>
              <a:grpSpLocks/>
            </p:cNvGrpSpPr>
            <p:nvPr/>
          </p:nvGrpSpPr>
          <p:grpSpPr bwMode="auto">
            <a:xfrm>
              <a:off x="7421825" y="1792059"/>
              <a:ext cx="3630508" cy="684603"/>
              <a:chOff x="915224" y="3341057"/>
              <a:chExt cx="3630508" cy="503355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955040" y="3341057"/>
                <a:ext cx="3590692" cy="503355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955040" y="3341057"/>
                <a:ext cx="289572" cy="50335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00777">
                  <a:defRPr/>
                </a:pPr>
                <a:endParaRPr lang="ru-RU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TextBox 75"/>
              <p:cNvSpPr txBox="1">
                <a:spLocks noChangeArrowheads="1"/>
              </p:cNvSpPr>
              <p:nvPr/>
            </p:nvSpPr>
            <p:spPr bwMode="auto">
              <a:xfrm>
                <a:off x="915224" y="3423873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00777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5</a:t>
                </a:r>
              </a:p>
            </p:txBody>
          </p:sp>
        </p:grpSp>
        <p:sp>
          <p:nvSpPr>
            <p:cNvPr id="44" name="Прямоугольник 76"/>
            <p:cNvSpPr>
              <a:spLocks noChangeArrowheads="1"/>
            </p:cNvSpPr>
            <p:nvPr/>
          </p:nvSpPr>
          <p:spPr bwMode="auto">
            <a:xfrm>
              <a:off x="7930088" y="1892276"/>
              <a:ext cx="2691607" cy="530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400777" fontAlgn="base">
                <a:spcBef>
                  <a:spcPct val="0"/>
                </a:spcBef>
                <a:spcAft>
                  <a:spcPts val="460"/>
                </a:spcAft>
              </a:pPr>
              <a:endParaRPr lang="ru-RU" sz="1600" b="1" dirty="0" smtClean="0">
                <a:solidFill>
                  <a:srgbClr val="562212"/>
                </a:solidFill>
                <a:latin typeface="Arial" charset="0"/>
                <a:cs typeface="Arial" charset="0"/>
              </a:endParaRPr>
            </a:p>
            <a:p>
              <a:pPr algn="ctr" defTabSz="400777" fontAlgn="base">
                <a:spcBef>
                  <a:spcPct val="0"/>
                </a:spcBef>
                <a:spcAft>
                  <a:spcPts val="460"/>
                </a:spcAft>
              </a:pPr>
              <a:endParaRPr lang="ru-RU" sz="1600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  <a:p>
              <a:pPr algn="ctr" defTabSz="400777" fontAlgn="base">
                <a:spcBef>
                  <a:spcPct val="0"/>
                </a:spcBef>
                <a:spcAft>
                  <a:spcPts val="460"/>
                </a:spcAft>
              </a:pPr>
              <a:r>
                <a:rPr lang="ru-RU" sz="1600" b="1" dirty="0" smtClean="0">
                  <a:solidFill>
                    <a:srgbClr val="562212"/>
                  </a:solidFill>
                  <a:latin typeface="Arial" charset="0"/>
                  <a:cs typeface="Arial" charset="0"/>
                </a:rPr>
                <a:t>Обучающие программы</a:t>
              </a:r>
              <a:endParaRPr lang="ru-RU" sz="1600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8" name="Группа 95"/>
          <p:cNvGrpSpPr>
            <a:grpSpLocks/>
          </p:cNvGrpSpPr>
          <p:nvPr/>
        </p:nvGrpSpPr>
        <p:grpSpPr bwMode="auto">
          <a:xfrm>
            <a:off x="5808778" y="3910782"/>
            <a:ext cx="2728944" cy="1742581"/>
            <a:chOff x="951839" y="3341058"/>
            <a:chExt cx="3639790" cy="50335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953649" y="3341058"/>
              <a:ext cx="3637980" cy="503356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0777">
                <a:defRPr/>
              </a:pPr>
              <a:endParaRPr lang="ru-RU" sz="1400" dirty="0">
                <a:solidFill>
                  <a:prstClr val="white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953649" y="3341058"/>
              <a:ext cx="291546" cy="503356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00777">
                <a:defRPr/>
              </a:pPr>
              <a:endParaRPr lang="ru-RU" sz="1400">
                <a:solidFill>
                  <a:prstClr val="white"/>
                </a:solidFill>
              </a:endParaRPr>
            </a:p>
          </p:txBody>
        </p:sp>
        <p:sp>
          <p:nvSpPr>
            <p:cNvPr id="51" name="TextBox 105"/>
            <p:cNvSpPr txBox="1">
              <a:spLocks noChangeArrowheads="1"/>
            </p:cNvSpPr>
            <p:nvPr/>
          </p:nvSpPr>
          <p:spPr bwMode="auto">
            <a:xfrm>
              <a:off x="951839" y="3427982"/>
              <a:ext cx="640395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400777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dirty="0" smtClean="0">
                  <a:solidFill>
                    <a:srgbClr val="F7F2E5"/>
                  </a:solidFill>
                  <a:latin typeface="Arial Black" pitchFamily="34" charset="0"/>
                  <a:cs typeface="Arial" charset="0"/>
                </a:rPr>
                <a:t>6</a:t>
              </a:r>
              <a:endParaRPr lang="ru-RU" sz="1200" dirty="0">
                <a:solidFill>
                  <a:srgbClr val="F7F2E5"/>
                </a:solidFill>
                <a:latin typeface="Arial Black" pitchFamily="34" charset="0"/>
                <a:cs typeface="Arial" charset="0"/>
              </a:endParaRPr>
            </a:p>
          </p:txBody>
        </p:sp>
      </p:grpSp>
      <p:sp>
        <p:nvSpPr>
          <p:cNvPr id="52" name="Прямоугольник 106"/>
          <p:cNvSpPr>
            <a:spLocks noChangeArrowheads="1"/>
          </p:cNvSpPr>
          <p:nvPr/>
        </p:nvSpPr>
        <p:spPr bwMode="auto">
          <a:xfrm>
            <a:off x="6185609" y="3925492"/>
            <a:ext cx="1946918" cy="159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55" tIns="40078" rIns="80155" bIns="40078" anchor="ctr">
            <a:spAutoFit/>
          </a:bodyPr>
          <a:lstStyle/>
          <a:p>
            <a:pPr algn="ctr" defTabSz="400777" fontAlgn="base">
              <a:spcBef>
                <a:spcPct val="0"/>
              </a:spcBef>
              <a:spcAft>
                <a:spcPts val="460"/>
              </a:spcAft>
            </a:pPr>
            <a:r>
              <a:rPr lang="ru-RU" b="1" dirty="0" smtClean="0">
                <a:solidFill>
                  <a:srgbClr val="562212"/>
                </a:solidFill>
                <a:latin typeface="Arial" charset="0"/>
                <a:cs typeface="Arial" charset="0"/>
              </a:rPr>
              <a:t>Центр НХП</a:t>
            </a:r>
          </a:p>
          <a:p>
            <a:pPr algn="ctr" defTabSz="400777" fontAlgn="base">
              <a:spcBef>
                <a:spcPct val="0"/>
              </a:spcBef>
              <a:spcAft>
                <a:spcPts val="460"/>
              </a:spcAft>
            </a:pPr>
            <a:endParaRPr lang="ru-RU" sz="1600" b="1" dirty="0">
              <a:solidFill>
                <a:srgbClr val="562212"/>
              </a:solidFill>
              <a:latin typeface="Arial" charset="0"/>
              <a:cs typeface="Arial" charset="0"/>
            </a:endParaRPr>
          </a:p>
          <a:p>
            <a:pPr algn="ctr" defTabSz="400777" fontAlgn="base">
              <a:spcBef>
                <a:spcPct val="0"/>
              </a:spcBef>
              <a:spcAft>
                <a:spcPts val="460"/>
              </a:spcAft>
            </a:pPr>
            <a:endParaRPr lang="ru-RU" sz="1600" b="1" dirty="0" smtClean="0">
              <a:solidFill>
                <a:srgbClr val="562212"/>
              </a:solidFill>
              <a:latin typeface="Arial" charset="0"/>
              <a:cs typeface="Arial" charset="0"/>
            </a:endParaRPr>
          </a:p>
          <a:p>
            <a:pPr algn="ctr" defTabSz="400777" fontAlgn="base">
              <a:spcBef>
                <a:spcPct val="0"/>
              </a:spcBef>
              <a:spcAft>
                <a:spcPts val="460"/>
              </a:spcAft>
            </a:pPr>
            <a:endParaRPr lang="ru-RU" sz="1600" b="1" dirty="0">
              <a:solidFill>
                <a:srgbClr val="562212"/>
              </a:solidFill>
              <a:latin typeface="Arial" charset="0"/>
              <a:cs typeface="Arial" charset="0"/>
            </a:endParaRPr>
          </a:p>
          <a:p>
            <a:pPr algn="ctr" defTabSz="400777" fontAlgn="base">
              <a:spcBef>
                <a:spcPct val="0"/>
              </a:spcBef>
              <a:spcAft>
                <a:spcPts val="460"/>
              </a:spcAft>
            </a:pPr>
            <a:endParaRPr lang="ru-RU" sz="1600" b="1" dirty="0">
              <a:solidFill>
                <a:srgbClr val="562212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Прямоугольник 128"/>
          <p:cNvSpPr>
            <a:spLocks noChangeArrowheads="1"/>
          </p:cNvSpPr>
          <p:nvPr/>
        </p:nvSpPr>
        <p:spPr bwMode="auto">
          <a:xfrm>
            <a:off x="3797063" y="3446294"/>
            <a:ext cx="191297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dirty="0" smtClean="0"/>
              <a:t> </a:t>
            </a:r>
          </a:p>
          <a:p>
            <a:pPr algn="ctr"/>
            <a:endParaRPr lang="ru-RU" sz="1400" dirty="0"/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МКК </a:t>
            </a:r>
            <a:r>
              <a:rPr lang="ru-RU" dirty="0">
                <a:solidFill>
                  <a:srgbClr val="FF0000"/>
                </a:solidFill>
              </a:rPr>
              <a:t>«Фонд развития бизнеса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064750" y="461068"/>
            <a:ext cx="619020" cy="9990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011" tIns="39006" rIns="78011" bIns="39006" rtlCol="0" anchor="ctr"/>
          <a:lstStyle/>
          <a:p>
            <a:pPr algn="ctr"/>
            <a:endParaRPr lang="ru-RU"/>
          </a:p>
        </p:txBody>
      </p:sp>
      <p:pic>
        <p:nvPicPr>
          <p:cNvPr id="57" name="Picture 6" descr="https://im0-tub-ru.yandex.net/i?id=21eef43d48d173020890b10e99362112&amp;n=13&amp;exp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4177" y="3050243"/>
            <a:ext cx="1447419" cy="809374"/>
          </a:xfrm>
          <a:prstGeom prst="rect">
            <a:avLst/>
          </a:prstGeom>
          <a:noFill/>
        </p:spPr>
      </p:pic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269" y="4310376"/>
            <a:ext cx="2423621" cy="118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4177" y="2063971"/>
            <a:ext cx="1633472" cy="83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6" descr="https://opt-1288883.ssl.1c-bitrix-cdn.ru/upload/iblock/648/predlozhenie.jpg?15875659702701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24178" y="4038184"/>
            <a:ext cx="1447418" cy="809366"/>
          </a:xfrm>
          <a:prstGeom prst="rect">
            <a:avLst/>
          </a:prstGeom>
          <a:noFill/>
        </p:spPr>
      </p:pic>
      <p:pic>
        <p:nvPicPr>
          <p:cNvPr id="61" name="Picture 4" descr="http://tulskaya-pravda.ru/upload/iblock/109/109be453a133b00d7c502f484424541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5737" y="4890195"/>
            <a:ext cx="1505860" cy="727234"/>
          </a:xfrm>
          <a:prstGeom prst="rect">
            <a:avLst/>
          </a:prstGeom>
          <a:noFill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60263" y="2113815"/>
            <a:ext cx="2366684" cy="73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Группа 62"/>
          <p:cNvGrpSpPr/>
          <p:nvPr/>
        </p:nvGrpSpPr>
        <p:grpSpPr>
          <a:xfrm>
            <a:off x="743156" y="5817585"/>
            <a:ext cx="7486997" cy="849449"/>
            <a:chOff x="-3352788" y="5604850"/>
            <a:chExt cx="7178735" cy="814475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3500000" scaled="1"/>
            <a:tileRect/>
          </a:gradFill>
        </p:grpSpPr>
        <p:sp>
          <p:nvSpPr>
            <p:cNvPr id="64" name="Прямоугольник 63"/>
            <p:cNvSpPr/>
            <p:nvPr/>
          </p:nvSpPr>
          <p:spPr>
            <a:xfrm rot="2700000">
              <a:off x="3053787" y="560485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 rot="2700000">
              <a:off x="-3352788" y="5647165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 rot="2700000">
              <a:off x="-56938" y="5623552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141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Арка 54"/>
          <p:cNvSpPr/>
          <p:nvPr/>
        </p:nvSpPr>
        <p:spPr>
          <a:xfrm rot="15269294">
            <a:off x="105170" y="4344349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 defTabSz="457144">
              <a:defRPr/>
            </a:pPr>
            <a:endParaRPr lang="ru-RU" sz="16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43408"/>
            <a:ext cx="1949253" cy="2605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78" y="19506"/>
            <a:ext cx="49323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1206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800" dirty="0">
                <a:solidFill>
                  <a:srgbClr val="FF0000"/>
                </a:solidFill>
                <a:ea typeface="+mn-ea"/>
                <a:cs typeface="+mn-cs"/>
              </a:rPr>
              <a:t>УСЛУГИ МКК «Фонд развития бизнеса»</a:t>
            </a:r>
            <a:br>
              <a:rPr lang="ru-RU" sz="2800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6064750" y="461068"/>
            <a:ext cx="619020" cy="9990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011" tIns="39006" rIns="78011" bIns="39006"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3387230" y="5805270"/>
            <a:ext cx="4049620" cy="824822"/>
            <a:chOff x="-56938" y="5604850"/>
            <a:chExt cx="3882885" cy="790862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3500000" scaled="1"/>
            <a:tileRect/>
          </a:gradFill>
        </p:grpSpPr>
        <p:sp>
          <p:nvSpPr>
            <p:cNvPr id="64" name="Прямоугольник 63"/>
            <p:cNvSpPr/>
            <p:nvPr/>
          </p:nvSpPr>
          <p:spPr>
            <a:xfrm rot="2700000">
              <a:off x="3053787" y="560485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 rot="2700000">
              <a:off x="-56938" y="5623552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Выноска со стрелкой вниз 66"/>
          <p:cNvSpPr/>
          <p:nvPr/>
        </p:nvSpPr>
        <p:spPr>
          <a:xfrm>
            <a:off x="574360" y="1673093"/>
            <a:ext cx="2574048" cy="864096"/>
          </a:xfrm>
          <a:prstGeom prst="downArrowCallou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Консультационная и информационная</a:t>
            </a:r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574360" y="2570468"/>
            <a:ext cx="2439194" cy="2952328"/>
          </a:xfrm>
          <a:prstGeom prst="flowChartProcess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kern="0" dirty="0" smtClean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Более 100 </a:t>
            </a:r>
            <a:r>
              <a:rPr lang="ru-RU" sz="1400" kern="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видов </a:t>
            </a:r>
            <a:r>
              <a:rPr lang="ru-RU" sz="1400" kern="0" dirty="0" smtClean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бесплатных </a:t>
            </a:r>
            <a:r>
              <a:rPr lang="ru-RU" sz="1400" kern="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консультаций</a:t>
            </a:r>
          </a:p>
          <a:p>
            <a:pPr algn="ctr"/>
            <a:endParaRPr lang="ru-RU" sz="800" kern="0" dirty="0">
              <a:solidFill>
                <a:srgbClr val="1F497D">
                  <a:lumMod val="75000"/>
                </a:srgbClr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ru-RU" sz="1400" kern="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консультации профильных экспертов (11 тем)</a:t>
            </a:r>
          </a:p>
          <a:p>
            <a:pPr algn="ctr"/>
            <a:endParaRPr lang="ru-RU" sz="800" kern="0" dirty="0">
              <a:solidFill>
                <a:srgbClr val="1F497D">
                  <a:lumMod val="75000"/>
                </a:srgbClr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ru-RU" sz="1400" kern="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семинары, круглые столы и др</a:t>
            </a:r>
            <a:r>
              <a:rPr lang="ru-RU" sz="1400" kern="0" dirty="0" smtClean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. мероприятия</a:t>
            </a:r>
            <a:endParaRPr lang="ru-RU" sz="1400" kern="0" dirty="0">
              <a:solidFill>
                <a:srgbClr val="1F497D">
                  <a:lumMod val="75000"/>
                </a:srgbClr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endParaRPr lang="ru-RU" sz="800" kern="0" dirty="0">
              <a:solidFill>
                <a:srgbClr val="1F497D">
                  <a:lumMod val="75000"/>
                </a:srgbClr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ru-RU" sz="1400" kern="0" dirty="0">
                <a:solidFill>
                  <a:srgbClr val="1F497D">
                    <a:lumMod val="75000"/>
                  </a:srgbClr>
                </a:solidFill>
                <a:latin typeface="Cambria" pitchFamily="18" charset="0"/>
                <a:cs typeface="Times New Roman" pitchFamily="18" charset="0"/>
              </a:rPr>
              <a:t>Интернет ресурсы, СМИ, Бизнес-навигатор и печатные материалы</a:t>
            </a:r>
            <a:endParaRPr lang="ru-RU" sz="1600" kern="0" dirty="0">
              <a:solidFill>
                <a:srgbClr val="1F497D">
                  <a:lumMod val="75000"/>
                </a:srgbClr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9" name="Выноска со стрелкой вниз 68"/>
          <p:cNvSpPr/>
          <p:nvPr/>
        </p:nvSpPr>
        <p:spPr>
          <a:xfrm>
            <a:off x="3275856" y="1696243"/>
            <a:ext cx="2232248" cy="864096"/>
          </a:xfrm>
          <a:prstGeom prst="downArrowCallou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Образовательная</a:t>
            </a:r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3252596" y="2560339"/>
            <a:ext cx="2232248" cy="2952328"/>
          </a:xfrm>
          <a:prstGeom prst="flowChartProcess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</a:rPr>
              <a:t>реализация региональной образовательной программы для предпринимателей, реализация мероприятия по обучению субъектов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</a:rPr>
              <a:t>МСП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/>
              </a:rPr>
              <a:t>(семинар, тренинг, мастер-классы и др.)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Выноска со стрелкой вниз 70"/>
          <p:cNvSpPr/>
          <p:nvPr/>
        </p:nvSpPr>
        <p:spPr>
          <a:xfrm>
            <a:off x="5687065" y="1718391"/>
            <a:ext cx="1993410" cy="864096"/>
          </a:xfrm>
          <a:prstGeom prst="downArrowCallout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Имущественная</a:t>
            </a:r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687065" y="2582487"/>
            <a:ext cx="1993410" cy="2952328"/>
          </a:xfrm>
          <a:prstGeom prst="flowChartProcess">
            <a:avLst/>
          </a:prstGeom>
          <a:solidFill>
            <a:schemeClr val="bg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передача в аренду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имущества на льготных условиях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Бизнес-инкубатор: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год – 40%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год – 70%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год – 100%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 установленной величины арендной платы.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68517" y="4568349"/>
            <a:ext cx="2391315" cy="18129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554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8294686">
            <a:off x="6882826" y="-57486"/>
            <a:ext cx="1561124" cy="292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олилиния 32"/>
          <p:cNvSpPr/>
          <p:nvPr/>
        </p:nvSpPr>
        <p:spPr>
          <a:xfrm>
            <a:off x="7245592" y="4658563"/>
            <a:ext cx="1346822" cy="1430070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10021" tIns="210021" rIns="210021" bIns="210021" spcCol="1113" anchor="ctr"/>
          <a:lstStyle/>
          <a:p>
            <a:pPr algn="ctr" defTabSz="54550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</a:t>
            </a:r>
          </a:p>
          <a:p>
            <a:pPr algn="ctr" defTabSz="54550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</a:t>
            </a:r>
          </a:p>
        </p:txBody>
      </p:sp>
      <p:sp>
        <p:nvSpPr>
          <p:cNvPr id="23556" name="TextBox 21"/>
          <p:cNvSpPr txBox="1">
            <a:spLocks noChangeArrowheads="1"/>
          </p:cNvSpPr>
          <p:nvPr/>
        </p:nvSpPr>
        <p:spPr bwMode="auto">
          <a:xfrm>
            <a:off x="668517" y="1003377"/>
            <a:ext cx="8235361" cy="46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55" tIns="40078" rIns="80155" bIns="40078">
            <a:spAutoFit/>
          </a:bodyPr>
          <a:lstStyle/>
          <a:p>
            <a:pPr>
              <a:lnSpc>
                <a:spcPct val="85000"/>
              </a:lnSpc>
            </a:pPr>
            <a:r>
              <a:rPr lang="ru-RU" sz="2800" dirty="0" err="1">
                <a:solidFill>
                  <a:srgbClr val="E04E39"/>
                </a:solidFill>
                <a:latin typeface="Arial Black" pitchFamily="34" charset="0"/>
                <a:ea typeface="Roboto Black"/>
                <a:cs typeface="Roboto Black"/>
              </a:rPr>
              <a:t>Микрозаймы</a:t>
            </a:r>
            <a:r>
              <a:rPr lang="ru-RU" sz="2800" dirty="0">
                <a:solidFill>
                  <a:srgbClr val="E04E39"/>
                </a:solidFill>
                <a:latin typeface="Arial Black" pitchFamily="34" charset="0"/>
                <a:ea typeface="Roboto Black"/>
                <a:cs typeface="Roboto Black"/>
              </a:rPr>
              <a:t>: условия предоставления</a:t>
            </a:r>
          </a:p>
        </p:txBody>
      </p:sp>
      <p:grpSp>
        <p:nvGrpSpPr>
          <p:cNvPr id="23572" name="Группа 6"/>
          <p:cNvGrpSpPr>
            <a:grpSpLocks/>
          </p:cNvGrpSpPr>
          <p:nvPr/>
        </p:nvGrpSpPr>
        <p:grpSpPr bwMode="auto">
          <a:xfrm>
            <a:off x="3904380" y="2731621"/>
            <a:ext cx="5046228" cy="3194467"/>
            <a:chOff x="4006546" y="1993960"/>
            <a:chExt cx="5901613" cy="366658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337212" y="3290308"/>
              <a:ext cx="757748" cy="992316"/>
            </a:xfrm>
            <a:prstGeom prst="line">
              <a:avLst/>
            </a:prstGeom>
            <a:ln w="19050">
              <a:solidFill>
                <a:srgbClr val="E04E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олилиния 29"/>
            <p:cNvSpPr>
              <a:spLocks noChangeAspect="1"/>
            </p:cNvSpPr>
            <p:nvPr/>
          </p:nvSpPr>
          <p:spPr>
            <a:xfrm>
              <a:off x="4006546" y="4028138"/>
              <a:ext cx="1709539" cy="1632404"/>
            </a:xfrm>
            <a:custGeom>
              <a:avLst/>
              <a:gdLst>
                <a:gd name="connsiteX0" fmla="*/ 0 w 1864631"/>
                <a:gd name="connsiteY0" fmla="*/ 932316 h 1864631"/>
                <a:gd name="connsiteX1" fmla="*/ 932316 w 1864631"/>
                <a:gd name="connsiteY1" fmla="*/ 0 h 1864631"/>
                <a:gd name="connsiteX2" fmla="*/ 1864632 w 1864631"/>
                <a:gd name="connsiteY2" fmla="*/ 932316 h 1864631"/>
                <a:gd name="connsiteX3" fmla="*/ 932316 w 1864631"/>
                <a:gd name="connsiteY3" fmla="*/ 1864632 h 1864631"/>
                <a:gd name="connsiteX4" fmla="*/ 0 w 1864631"/>
                <a:gd name="connsiteY4" fmla="*/ 932316 h 1864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4631" h="1864631">
                  <a:moveTo>
                    <a:pt x="0" y="932316"/>
                  </a:moveTo>
                  <a:cubicBezTo>
                    <a:pt x="0" y="417412"/>
                    <a:pt x="417412" y="0"/>
                    <a:pt x="932316" y="0"/>
                  </a:cubicBezTo>
                  <a:cubicBezTo>
                    <a:pt x="1447220" y="0"/>
                    <a:pt x="1864632" y="417412"/>
                    <a:pt x="1864632" y="932316"/>
                  </a:cubicBezTo>
                  <a:cubicBezTo>
                    <a:pt x="1864632" y="1447220"/>
                    <a:pt x="1447220" y="1864632"/>
                    <a:pt x="932316" y="1864632"/>
                  </a:cubicBezTo>
                  <a:cubicBezTo>
                    <a:pt x="417412" y="1864632"/>
                    <a:pt x="0" y="1447220"/>
                    <a:pt x="0" y="932316"/>
                  </a:cubicBezTo>
                  <a:close/>
                </a:path>
              </a:pathLst>
            </a:custGeom>
            <a:solidFill>
              <a:srgbClr val="F2ECDE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1959" tIns="281959" rIns="281959" bIns="281959" spcCol="1270" anchor="ctr"/>
            <a:lstStyle/>
            <a:p>
              <a:pPr algn="ctr" defTabSz="545503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Оборотные средства</a:t>
              </a:r>
            </a:p>
          </p:txBody>
        </p:sp>
        <p:sp>
          <p:nvSpPr>
            <p:cNvPr id="37" name="Овал 36"/>
            <p:cNvSpPr/>
            <p:nvPr/>
          </p:nvSpPr>
          <p:spPr>
            <a:xfrm>
              <a:off x="5973485" y="1993960"/>
              <a:ext cx="1409988" cy="1411682"/>
            </a:xfrm>
            <a:prstGeom prst="ellipse">
              <a:avLst/>
            </a:prstGeom>
            <a:solidFill>
              <a:srgbClr val="E04E39"/>
            </a:solidFill>
            <a:ln w="196850">
              <a:solidFill>
                <a:srgbClr val="E04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582" name="Прямоугольник 43"/>
            <p:cNvSpPr>
              <a:spLocks noChangeArrowheads="1"/>
            </p:cNvSpPr>
            <p:nvPr/>
          </p:nvSpPr>
          <p:spPr bwMode="auto">
            <a:xfrm>
              <a:off x="5824947" y="2382507"/>
              <a:ext cx="1707062" cy="512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Black" pitchFamily="34" charset="0"/>
                </a:rPr>
                <a:t>Целевое использование</a:t>
              </a:r>
            </a:p>
          </p:txBody>
        </p:sp>
        <p:pic>
          <p:nvPicPr>
            <p:cNvPr id="23583" name="Рисунок 49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944979" y="3583270"/>
              <a:ext cx="963180" cy="103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58" name="Рисунок 4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3743" y="4094519"/>
            <a:ext cx="689703" cy="73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Прямоугольник 43"/>
          <p:cNvSpPr>
            <a:spLocks noChangeArrowheads="1"/>
          </p:cNvSpPr>
          <p:nvPr/>
        </p:nvSpPr>
        <p:spPr bwMode="auto">
          <a:xfrm>
            <a:off x="752373" y="1578666"/>
            <a:ext cx="2901370" cy="6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55" tIns="40078" rIns="80155" bIns="40078">
            <a:spAutoFit/>
          </a:bodyPr>
          <a:lstStyle/>
          <a:p>
            <a:pPr algn="ctr"/>
            <a:r>
              <a:rPr lang="ru-RU" b="1" dirty="0">
                <a:solidFill>
                  <a:srgbClr val="562212"/>
                </a:solidFill>
              </a:rPr>
              <a:t>Сумма </a:t>
            </a:r>
            <a:r>
              <a:rPr lang="ru-RU" b="1" dirty="0" smtClean="0">
                <a:solidFill>
                  <a:srgbClr val="562212"/>
                </a:solidFill>
              </a:rPr>
              <a:t>займа </a:t>
            </a:r>
            <a:r>
              <a:rPr lang="ru-RU" dirty="0">
                <a:solidFill>
                  <a:srgbClr val="562212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562212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562212"/>
                </a:solidFill>
                <a:latin typeface="Arial Black" pitchFamily="34" charset="0"/>
              </a:rPr>
              <a:t>до </a:t>
            </a:r>
            <a:r>
              <a:rPr lang="ru-RU" dirty="0">
                <a:solidFill>
                  <a:srgbClr val="562212"/>
                </a:solidFill>
                <a:latin typeface="Arial Black" pitchFamily="34" charset="0"/>
              </a:rPr>
              <a:t>3</a:t>
            </a:r>
            <a:r>
              <a:rPr lang="ru-RU" dirty="0" smtClean="0">
                <a:solidFill>
                  <a:srgbClr val="562212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562212"/>
                </a:solidFill>
                <a:latin typeface="Arial Black" pitchFamily="34" charset="0"/>
              </a:rPr>
              <a:t>млн руб.</a:t>
            </a:r>
          </a:p>
        </p:txBody>
      </p:sp>
      <p:sp>
        <p:nvSpPr>
          <p:cNvPr id="23560" name="Прямоугольник 44"/>
          <p:cNvSpPr>
            <a:spLocks noChangeArrowheads="1"/>
          </p:cNvSpPr>
          <p:nvPr/>
        </p:nvSpPr>
        <p:spPr bwMode="auto">
          <a:xfrm>
            <a:off x="5134829" y="1324752"/>
            <a:ext cx="2695002" cy="80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55" tIns="40078" rIns="80155" bIns="40078">
            <a:spAutoFit/>
          </a:bodyPr>
          <a:lstStyle/>
          <a:p>
            <a:pPr algn="ctr"/>
            <a:r>
              <a:rPr lang="ru-RU" b="1" dirty="0" smtClean="0">
                <a:solidFill>
                  <a:srgbClr val="562212"/>
                </a:solidFill>
              </a:rPr>
              <a:t>Срок займа</a:t>
            </a:r>
            <a:r>
              <a:rPr lang="ru-RU" b="1" dirty="0">
                <a:solidFill>
                  <a:srgbClr val="562212"/>
                </a:solidFill>
              </a:rPr>
              <a:t/>
            </a:r>
            <a:br>
              <a:rPr lang="ru-RU" b="1" dirty="0">
                <a:solidFill>
                  <a:srgbClr val="562212"/>
                </a:solidFill>
              </a:rPr>
            </a:br>
            <a:r>
              <a:rPr lang="ru-RU" dirty="0">
                <a:solidFill>
                  <a:srgbClr val="562212"/>
                </a:solidFill>
                <a:latin typeface="Arial Black" pitchFamily="34" charset="0"/>
              </a:rPr>
              <a:t>до 3 лет </a:t>
            </a:r>
          </a:p>
          <a:p>
            <a:pPr algn="ctr"/>
            <a:endParaRPr lang="ru-RU" sz="11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01277" y="2587598"/>
            <a:ext cx="1375333" cy="1458874"/>
          </a:xfrm>
          <a:prstGeom prst="ellipse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55" tIns="40078" rIns="80155" bIns="40078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4" name="Прямоугольник 45"/>
          <p:cNvSpPr>
            <a:spLocks noChangeArrowheads="1"/>
          </p:cNvSpPr>
          <p:nvPr/>
        </p:nvSpPr>
        <p:spPr bwMode="auto">
          <a:xfrm>
            <a:off x="1288316" y="3161705"/>
            <a:ext cx="1307449" cy="45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55" tIns="40078" rIns="80155" bIns="40078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Процентная ставка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914BCE61-EA7C-4F33-A1EF-4209C5C9C181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1859810" y="4014949"/>
            <a:ext cx="4365" cy="553400"/>
          </a:xfrm>
          <a:prstGeom prst="line">
            <a:avLst/>
          </a:prstGeom>
          <a:ln w="28575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3">
            <a:extLst>
              <a:ext uri="{FF2B5EF4-FFF2-40B4-BE49-F238E27FC236}">
                <a16:creationId xmlns="" xmlns:a16="http://schemas.microsoft.com/office/drawing/2014/main" id="{17DAB12A-A055-4A78-9FDB-9D5054278E1A}"/>
              </a:ext>
            </a:extLst>
          </p:cNvPr>
          <p:cNvGrpSpPr>
            <a:grpSpLocks/>
          </p:cNvGrpSpPr>
          <p:nvPr/>
        </p:nvGrpSpPr>
        <p:grpSpPr bwMode="auto">
          <a:xfrm>
            <a:off x="3557874" y="2676935"/>
            <a:ext cx="1901347" cy="790041"/>
            <a:chOff x="4347328" y="3073924"/>
            <a:chExt cx="2222956" cy="870787"/>
          </a:xfrm>
        </p:grpSpPr>
        <p:sp>
          <p:nvSpPr>
            <p:cNvPr id="45" name="Прямоугольник 35">
              <a:extLst>
                <a:ext uri="{FF2B5EF4-FFF2-40B4-BE49-F238E27FC236}">
                  <a16:creationId xmlns="" xmlns:a16="http://schemas.microsoft.com/office/drawing/2014/main" id="{7F7E9A37-075E-493B-A673-E3D5DFD30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321" y="3652352"/>
              <a:ext cx="2112963" cy="292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1100" b="1" dirty="0">
                <a:solidFill>
                  <a:srgbClr val="E04E39"/>
                </a:solidFill>
              </a:endParaRPr>
            </a:p>
          </p:txBody>
        </p:sp>
        <p:sp>
          <p:nvSpPr>
            <p:cNvPr id="46" name="Прямоугольник 47">
              <a:extLst>
                <a:ext uri="{FF2B5EF4-FFF2-40B4-BE49-F238E27FC236}">
                  <a16:creationId xmlns="" xmlns:a16="http://schemas.microsoft.com/office/drawing/2014/main" id="{44ED95BC-783E-439A-8345-5679E7DF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328" y="3073924"/>
              <a:ext cx="17332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2800" dirty="0">
                <a:solidFill>
                  <a:srgbClr val="E04E39"/>
                </a:solidFill>
                <a:latin typeface="Arial Black" pitchFamily="34" charset="0"/>
              </a:endParaRPr>
            </a:p>
          </p:txBody>
        </p:sp>
      </p:grpSp>
      <p:cxnSp>
        <p:nvCxnSpPr>
          <p:cNvPr id="4" name="Прямая соединительная линия 3"/>
          <p:cNvCxnSpPr/>
          <p:nvPr/>
        </p:nvCxnSpPr>
        <p:spPr>
          <a:xfrm>
            <a:off x="6624418" y="3861049"/>
            <a:ext cx="946146" cy="1004177"/>
          </a:xfrm>
          <a:prstGeom prst="line">
            <a:avLst/>
          </a:prstGeom>
          <a:ln>
            <a:solidFill>
              <a:srgbClr val="C00000">
                <a:alpha val="9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78" y="19506"/>
            <a:ext cx="4932363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572" y="1745112"/>
            <a:ext cx="2457450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777" y="5101957"/>
            <a:ext cx="230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От  5%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072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0"/>
          <a:stretch/>
        </p:blipFill>
        <p:spPr bwMode="auto">
          <a:xfrm>
            <a:off x="1" y="50620"/>
            <a:ext cx="4932363" cy="8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986" y="-243408"/>
            <a:ext cx="3303587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1523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Информация о поддержке МСП </a:t>
            </a:r>
          </a:p>
        </p:txBody>
      </p:sp>
      <p:sp>
        <p:nvSpPr>
          <p:cNvPr id="7" name="Арка 6"/>
          <p:cNvSpPr/>
          <p:nvPr/>
        </p:nvSpPr>
        <p:spPr>
          <a:xfrm rot="9900000">
            <a:off x="3617170" y="5147109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 defTabSz="457144">
              <a:defRPr/>
            </a:pPr>
            <a:endParaRPr lang="ru-RU" sz="16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МКК «Фонд развития Бизнеса»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Приозерского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района</a:t>
            </a:r>
          </a:p>
          <a:p>
            <a:pPr marL="0" indent="0" algn="ctr" eaLnBrk="0" fontAlgn="base" hangingPunct="0">
              <a:buNone/>
            </a:pPr>
            <a:r>
              <a:rPr lang="ru-RU" b="1" dirty="0"/>
              <a:t>г. Приозерск, ул. Ленина д. 36 </a:t>
            </a:r>
            <a:endParaRPr lang="ru-RU" dirty="0"/>
          </a:p>
          <a:p>
            <a:pPr marL="0" indent="0" algn="ctr" eaLnBrk="0" fontAlgn="base" hangingPunct="0">
              <a:buNone/>
            </a:pPr>
            <a:r>
              <a:rPr lang="ru-RU" b="1" dirty="0">
                <a:solidFill>
                  <a:srgbClr val="FF0000"/>
                </a:solidFill>
              </a:rPr>
              <a:t>тел. 8 (81379) 31-862,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8-921-778-62-13</a:t>
            </a:r>
            <a:endParaRPr lang="ru-RU" dirty="0">
              <a:solidFill>
                <a:srgbClr val="FF0000"/>
              </a:solidFill>
            </a:endParaRPr>
          </a:p>
          <a:p>
            <a:pPr marL="0" indent="0" eaLnBrk="0" fontAlgn="base" hangingPunct="0">
              <a:buNone/>
            </a:pPr>
            <a:r>
              <a:rPr lang="ru-RU" b="1" dirty="0"/>
              <a:t> </a:t>
            </a:r>
            <a:endParaRPr lang="ru-RU" dirty="0"/>
          </a:p>
          <a:p>
            <a:pPr eaLnBrk="0" fontAlgn="base" hangingPunct="0"/>
            <a:r>
              <a:rPr lang="ru-RU" b="1" dirty="0"/>
              <a:t>Электронная почта   </a:t>
            </a:r>
            <a:r>
              <a:rPr lang="en-US" b="1" u="sng" dirty="0" err="1">
                <a:hlinkClick r:id="rId4"/>
              </a:rPr>
              <a:t>priozersk</a:t>
            </a:r>
            <a:r>
              <a:rPr lang="ru-RU" b="1" u="sng" dirty="0">
                <a:hlinkClick r:id="rId4"/>
              </a:rPr>
              <a:t>-</a:t>
            </a:r>
            <a:r>
              <a:rPr lang="en-US" b="1" u="sng" dirty="0">
                <a:hlinkClick r:id="rId4"/>
              </a:rPr>
              <a:t>fond</a:t>
            </a:r>
            <a:r>
              <a:rPr lang="ru-RU" b="1" u="sng" dirty="0">
                <a:hlinkClick r:id="rId4"/>
              </a:rPr>
              <a:t>@</a:t>
            </a:r>
            <a:r>
              <a:rPr lang="en-US" b="1" u="sng" dirty="0" err="1">
                <a:hlinkClick r:id="rId4"/>
              </a:rPr>
              <a:t>yandex</a:t>
            </a:r>
            <a:r>
              <a:rPr lang="ru-RU" b="1" u="sng" dirty="0">
                <a:hlinkClick r:id="rId4"/>
              </a:rPr>
              <a:t>.</a:t>
            </a:r>
            <a:r>
              <a:rPr lang="en-US" b="1" u="sng" dirty="0" err="1">
                <a:hlinkClick r:id="rId4"/>
              </a:rPr>
              <a:t>ru</a:t>
            </a:r>
            <a:endParaRPr lang="ru-RU" dirty="0"/>
          </a:p>
          <a:p>
            <a:pPr marL="0" indent="0" eaLnBrk="0" fontAlgn="base" hangingPunct="0">
              <a:buNone/>
            </a:pPr>
            <a:r>
              <a:rPr lang="ru-RU" b="1" dirty="0"/>
              <a:t> </a:t>
            </a:r>
            <a:endParaRPr lang="ru-RU" dirty="0"/>
          </a:p>
          <a:p>
            <a:pPr eaLnBrk="0" fontAlgn="base" hangingPunct="0"/>
            <a:r>
              <a:rPr lang="ru-RU" b="1" dirty="0" smtClean="0"/>
              <a:t>Портал: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http://priozersk.813.ru</a:t>
            </a:r>
            <a:endParaRPr lang="ru-RU" dirty="0">
              <a:solidFill>
                <a:srgbClr val="FF0000"/>
              </a:solidFill>
            </a:endParaRPr>
          </a:p>
          <a:p>
            <a:pPr marL="0" indent="0" eaLnBrk="0" fontAlgn="base" hangingPunct="0">
              <a:buNone/>
            </a:pPr>
            <a:r>
              <a:rPr lang="ru-RU" b="1" dirty="0"/>
              <a:t> </a:t>
            </a:r>
            <a:endParaRPr lang="ru-RU" dirty="0"/>
          </a:p>
          <a:p>
            <a:pPr eaLnBrk="0" fontAlgn="base" hangingPunct="0"/>
            <a:r>
              <a:rPr lang="ru-RU" b="1" dirty="0" err="1"/>
              <a:t>ВКонтакте</a:t>
            </a:r>
            <a:r>
              <a:rPr lang="ru-RU" b="1" dirty="0"/>
              <a:t>: </a:t>
            </a:r>
            <a:r>
              <a:rPr lang="ru-RU" b="1" dirty="0">
                <a:hlinkClick r:id="rId5"/>
              </a:rPr>
              <a:t>https://vk.com/priozersk_fond</a:t>
            </a:r>
            <a:r>
              <a:rPr lang="ru-RU" b="1" dirty="0"/>
              <a:t> </a:t>
            </a:r>
            <a:endParaRPr lang="ru-RU" dirty="0"/>
          </a:p>
          <a:p>
            <a:pPr marL="0" indent="0" eaLnBrk="0" fontAlgn="base" hangingPunct="0">
              <a:buNone/>
            </a:pPr>
            <a:endParaRPr lang="ru-RU" dirty="0"/>
          </a:p>
          <a:p>
            <a:r>
              <a:rPr lang="ru-RU" b="1" dirty="0"/>
              <a:t>Присоединяйтесь к нам в социальных сетях!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4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207</Words>
  <Application>Microsoft Office PowerPoint</Application>
  <PresentationFormat>Экран (4:3)</PresentationFormat>
  <Paragraphs>78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УСЛУГИ МКК «Фонд развития бизнеса» </vt:lpstr>
      <vt:lpstr>УСЛУГИ МКК «Фонд развития бизнеса» </vt:lpstr>
      <vt:lpstr>Презентация PowerPoint</vt:lpstr>
      <vt:lpstr>Информация о поддержке МСП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Профтуры для школьников</dc:title>
  <dc:creator>Юрез</dc:creator>
  <cp:lastModifiedBy>Сотрудник</cp:lastModifiedBy>
  <cp:revision>92</cp:revision>
  <cp:lastPrinted>2021-08-17T13:57:05Z</cp:lastPrinted>
  <dcterms:created xsi:type="dcterms:W3CDTF">2021-02-25T13:27:13Z</dcterms:created>
  <dcterms:modified xsi:type="dcterms:W3CDTF">2023-03-21T08:01:04Z</dcterms:modified>
</cp:coreProperties>
</file>