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81" r:id="rId2"/>
    <p:sldId id="267" r:id="rId3"/>
    <p:sldId id="321" r:id="rId4"/>
    <p:sldId id="320" r:id="rId5"/>
    <p:sldId id="322" r:id="rId6"/>
    <p:sldId id="272" r:id="rId7"/>
    <p:sldId id="283" r:id="rId8"/>
    <p:sldId id="310" r:id="rId9"/>
    <p:sldId id="312" r:id="rId10"/>
    <p:sldId id="289" r:id="rId11"/>
    <p:sldId id="311" r:id="rId12"/>
    <p:sldId id="290" r:id="rId13"/>
    <p:sldId id="292" r:id="rId14"/>
    <p:sldId id="294" r:id="rId15"/>
    <p:sldId id="295" r:id="rId16"/>
    <p:sldId id="293" r:id="rId17"/>
    <p:sldId id="313" r:id="rId18"/>
    <p:sldId id="314" r:id="rId19"/>
    <p:sldId id="317" r:id="rId20"/>
    <p:sldId id="303" r:id="rId21"/>
    <p:sldId id="319" r:id="rId22"/>
    <p:sldId id="298" r:id="rId23"/>
    <p:sldId id="306" r:id="rId24"/>
    <p:sldId id="323" r:id="rId25"/>
    <p:sldId id="300" r:id="rId26"/>
    <p:sldId id="315" r:id="rId27"/>
    <p:sldId id="274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CCFF"/>
    <a:srgbClr val="FF9999"/>
    <a:srgbClr val="57C9C9"/>
    <a:srgbClr val="CCFFCC"/>
    <a:srgbClr val="66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4787" autoAdjust="0"/>
  </p:normalViewPr>
  <p:slideViewPr>
    <p:cSldViewPr>
      <p:cViewPr varScale="1">
        <p:scale>
          <a:sx n="106" d="100"/>
          <a:sy n="106" d="100"/>
        </p:scale>
        <p:origin x="115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7" d="100"/>
          <a:sy n="47" d="100"/>
        </p:scale>
        <p:origin x="-1660" y="-79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sideWall>
    <c:backWall>
      <c:thickness val="0"/>
      <c:spPr>
        <a:effectLst>
          <a:outerShdw blurRad="50800" dist="50800" dir="5400000" sx="104000" sy="104000" algn="ctr" rotWithShape="0">
            <a:srgbClr val="000000">
              <a:alpha val="50000"/>
            </a:srgbClr>
          </a:outerShdw>
        </a:effectLst>
      </c:spPr>
    </c:backWall>
    <c:plotArea>
      <c:layout>
        <c:manualLayout>
          <c:layoutTarget val="inner"/>
          <c:xMode val="edge"/>
          <c:yMode val="edge"/>
          <c:x val="6.0745870142028424E-2"/>
          <c:y val="0.11251043290911561"/>
          <c:w val="0.67019970433632114"/>
          <c:h val="0.8161347230938779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'доходы Д5'!$A$3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0615711252653927E-2"/>
                  <c:y val="-1.0955902492467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7.582650894752835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0991810737033694E-3"/>
                  <c:y val="-2.7389756231169546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104,1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9.0991810737033694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549590536851683E-3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Д5'!$B$3:$F$3</c:f>
              <c:numCache>
                <c:formatCode>General</c:formatCode>
                <c:ptCount val="5"/>
                <c:pt idx="0">
                  <c:v>106.3</c:v>
                </c:pt>
                <c:pt idx="1">
                  <c:v>110.6</c:v>
                </c:pt>
                <c:pt idx="2">
                  <c:v>117</c:v>
                </c:pt>
                <c:pt idx="3">
                  <c:v>120.9</c:v>
                </c:pt>
                <c:pt idx="4" formatCode="0.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'доходы Д5'!$A$4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6681831968456174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231422505307886E-2"/>
                  <c:y val="-2.73897562311695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6681831968456174E-2"/>
                  <c:y val="-1.6433853738701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5165301789505613E-2"/>
                  <c:y val="-8.21692686935086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8198362147406732E-2"/>
                  <c:y val="-1.643385373870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Д5'!$B$4:$F$4</c:f>
              <c:numCache>
                <c:formatCode>General</c:formatCode>
                <c:ptCount val="5"/>
                <c:pt idx="0" formatCode="0.0">
                  <c:v>257</c:v>
                </c:pt>
                <c:pt idx="1">
                  <c:v>255</c:v>
                </c:pt>
                <c:pt idx="2">
                  <c:v>98</c:v>
                </c:pt>
                <c:pt idx="3">
                  <c:v>35.700000000000003</c:v>
                </c:pt>
                <c:pt idx="4">
                  <c:v>28.9</c:v>
                </c:pt>
              </c:numCache>
            </c:numRef>
          </c:val>
        </c:ser>
        <c:ser>
          <c:idx val="2"/>
          <c:order val="2"/>
          <c:tx>
            <c:strRef>
              <c:f>'доходы Д5'!$A$5</c:f>
              <c:strCache>
                <c:ptCount val="1"/>
                <c:pt idx="0">
                  <c:v>Всего доходов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1562026084319076E-2"/>
                  <c:y val="-4.49419547862278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045495905368463E-2"/>
                  <c:y val="5.9948092525938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4309978768577492E-2"/>
                  <c:y val="-8.207578715907146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762814680012121E-2"/>
                  <c:y val="-7.99021831379196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6.3694267515923567E-2"/>
                  <c:y val="-1.0842585973996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 i="0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'доходы Д5'!$B$1:$F$2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'доходы Д5'!$B$5:$F$5</c:f>
              <c:numCache>
                <c:formatCode>General</c:formatCode>
                <c:ptCount val="5"/>
                <c:pt idx="0">
                  <c:v>363.3</c:v>
                </c:pt>
                <c:pt idx="1">
                  <c:v>365.6</c:v>
                </c:pt>
                <c:pt idx="2">
                  <c:v>215</c:v>
                </c:pt>
                <c:pt idx="3">
                  <c:v>156.60000000000002</c:v>
                </c:pt>
                <c:pt idx="4">
                  <c:v>152.9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69575888"/>
        <c:axId val="269576280"/>
        <c:axId val="0"/>
      </c:bar3DChart>
      <c:catAx>
        <c:axId val="26957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576280"/>
        <c:crosses val="autoZero"/>
        <c:auto val="1"/>
        <c:lblAlgn val="ctr"/>
        <c:lblOffset val="100"/>
        <c:noMultiLvlLbl val="0"/>
      </c:catAx>
      <c:valAx>
        <c:axId val="269576280"/>
        <c:scaling>
          <c:orientation val="minMax"/>
          <c:max val="3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575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258911929923724"/>
          <c:y val="0.35627289169382109"/>
          <c:w val="0.22741088070076271"/>
          <c:h val="0.35090881232976556"/>
        </c:manualLayout>
      </c:layout>
      <c:overlay val="0"/>
      <c:txPr>
        <a:bodyPr/>
        <a:lstStyle/>
        <a:p>
          <a:pPr>
            <a:defRPr sz="1800" b="1" i="0" baseline="0"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40"/>
      <c:depthPercent val="100"/>
      <c:rAngAx val="0"/>
    </c:view3D>
    <c:floor>
      <c:thickness val="0"/>
    </c:floor>
    <c:side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sideWall>
    <c:backWall>
      <c:thickness val="0"/>
      <c:spPr>
        <a:noFill/>
        <a:effectLst>
          <a:outerShdw blurRad="50800" dist="50800" dir="5400000" algn="ctr" rotWithShape="0">
            <a:schemeClr val="bg2"/>
          </a:outerShdw>
        </a:effectLst>
      </c:spPr>
    </c:backWall>
    <c:plotArea>
      <c:layout>
        <c:manualLayout>
          <c:layoutTarget val="inner"/>
          <c:xMode val="edge"/>
          <c:yMode val="edge"/>
          <c:x val="5.3287067546237479E-2"/>
          <c:y val="0.1514619903344073"/>
          <c:w val="0.94671293245376253"/>
          <c:h val="0.711040051918392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5.4114384656129399E-3"/>
                  <c:y val="-1.1910593876828075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5777037904179444E-2"/>
                  <c:y val="1.9979767324228631E-3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776350324630474E-2"/>
                  <c:y val="-1.9063579493877818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1031457564784556E-2"/>
                  <c:y val="-2.6071741032370952E-2"/>
                </c:manualLayout>
              </c:layout>
              <c:spPr/>
              <c:txPr>
                <a:bodyPr/>
                <a:lstStyle/>
                <a:p>
                  <a:pPr>
                    <a:defRPr sz="18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13 Всего расходов 2019-2022'!$B$1:$E$1</c:f>
              <c:strCache>
                <c:ptCount val="4"/>
                <c:pt idx="0">
                  <c:v>2023г оценка</c:v>
                </c:pt>
                <c:pt idx="1">
                  <c:v>2024 г    проект</c:v>
                </c:pt>
                <c:pt idx="2">
                  <c:v>2025г проект</c:v>
                </c:pt>
                <c:pt idx="3">
                  <c:v>2026г проект</c:v>
                </c:pt>
              </c:strCache>
            </c:strRef>
          </c:cat>
          <c:val>
            <c:numRef>
              <c:f>'Д 13 Всего расходов 2019-2022'!$B$2:$E$2</c:f>
              <c:numCache>
                <c:formatCode>General</c:formatCode>
                <c:ptCount val="4"/>
                <c:pt idx="0">
                  <c:v>367.5</c:v>
                </c:pt>
                <c:pt idx="1">
                  <c:v>226.7</c:v>
                </c:pt>
                <c:pt idx="2">
                  <c:v>160.6</c:v>
                </c:pt>
                <c:pt idx="3">
                  <c:v>152.69999999999999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6696056"/>
        <c:axId val="326694880"/>
        <c:axId val="0"/>
      </c:bar3DChart>
      <c:catAx>
        <c:axId val="326696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chemeClr val="bg1"/>
                </a:solidFill>
              </a:defRPr>
            </a:pPr>
            <a:endParaRPr lang="ru-RU"/>
          </a:p>
        </c:txPr>
        <c:crossAx val="326694880"/>
        <c:crosses val="autoZero"/>
        <c:auto val="1"/>
        <c:lblAlgn val="ctr"/>
        <c:lblOffset val="100"/>
        <c:noMultiLvlLbl val="0"/>
      </c:catAx>
      <c:valAx>
        <c:axId val="3266948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6696056"/>
        <c:crosses val="autoZero"/>
        <c:crossBetween val="between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'Д 15 Доля МЦП'!$B$2</c:f>
              <c:strCache>
                <c:ptCount val="1"/>
                <c:pt idx="0">
                  <c:v>2024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explosion val="25"/>
          <c:dPt>
            <c:idx val="0"/>
            <c:bubble3D val="0"/>
            <c:explosion val="6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0"/>
              <c:layout>
                <c:manualLayout>
                  <c:x val="-1.1207278714825636E-2"/>
                  <c:y val="-0.56874288273525164"/>
                </c:manualLayout>
              </c:layout>
              <c:spPr/>
              <c:txPr>
                <a:bodyPr/>
                <a:lstStyle/>
                <a:p>
                  <a:pPr>
                    <a:defRPr sz="18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8.811180773985022E-3"/>
                  <c:y val="-6.057608182424179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873100983020553E-2"/>
                  <c:y val="0.29119056215976002"/>
                </c:manualLayout>
              </c:layout>
              <c:tx>
                <c:rich>
                  <a:bodyPr/>
                  <a:lstStyle/>
                  <a:p>
                    <a:pPr>
                      <a:defRPr sz="14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dirty="0" smtClean="0"/>
                      <a:t>Городской Формирование </a:t>
                    </a:r>
                    <a:r>
                      <a:rPr lang="ru-RU" dirty="0"/>
                      <a:t>комфорной среды и обеспечение  качественным жильем граждан
12%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404825737265416E-2"/>
                  <c:y val="-3.5101308187979116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7.2045602208571119E-2"/>
                  <c:y val="-3.8244882513054107E-2"/>
                </c:manualLayout>
              </c:layout>
              <c:spPr/>
              <c:txPr>
                <a:bodyPr/>
                <a:lstStyle/>
                <a:p>
                  <a:pPr>
                    <a:defRPr sz="14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5832541709766171"/>
                  <c:y val="4.3499913511719501E-2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8.4336994738928417E-2"/>
                  <c:y val="-6.3449349509688852E-3"/>
                </c:manualLayout>
              </c:layout>
              <c:tx>
                <c:rich>
                  <a:bodyPr/>
                  <a:lstStyle/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Непрограммные </a:t>
                    </a:r>
                  </a:p>
                  <a:p>
                    <a:pPr>
                      <a:defRPr sz="1600" b="1" i="1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1" baseline="0">
                        <a:solidFill>
                          <a:schemeClr val="bg1"/>
                        </a:solidFill>
                      </a:rPr>
                      <a:t>расходы
10%</a:t>
                    </a:r>
                  </a:p>
                </c:rich>
              </c:tx>
              <c:spPr/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0.17952942809920885"/>
                  <c:y val="0.12679866629574529"/>
                </c:manualLayout>
              </c:layout>
              <c:spPr/>
              <c:txPr>
                <a:bodyPr/>
                <a:lstStyle/>
                <a:p>
                  <a:pPr>
                    <a:defRPr sz="1600" b="1" i="1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'Д 15 Доля МЦП'!$A$3:$A$9</c:f>
              <c:strCache>
                <c:ptCount val="7"/>
                <c:pt idx="0">
                  <c:v>Развитие автомобильных дорог</c:v>
                </c:pt>
                <c:pt idx="1">
                  <c:v>Развитие культуры</c:v>
                </c:pt>
                <c:pt idx="2">
                  <c:v>Формирование комфорной среды и обеспечение  качественным жильем граждан</c:v>
                </c:pt>
                <c:pt idx="3">
                  <c:v>Обеспечение устойчивого функционирования и развития коммунальной и инженерной инфраструктуры и повышение энергоэффективности </c:v>
                </c:pt>
                <c:pt idx="4">
                  <c:v>Благоустройство городских территорий </c:v>
                </c:pt>
                <c:pt idx="5">
                  <c:v>Устойчивое общественное развитие</c:v>
                </c:pt>
                <c:pt idx="6">
                  <c:v>Непрограммные расходы</c:v>
                </c:pt>
              </c:strCache>
            </c:strRef>
          </c:cat>
          <c:val>
            <c:numRef>
              <c:f>'Д 15 Доля МЦП'!$B$3:$B$9</c:f>
              <c:numCache>
                <c:formatCode>General</c:formatCode>
                <c:ptCount val="7"/>
                <c:pt idx="0">
                  <c:v>50.5</c:v>
                </c:pt>
                <c:pt idx="1">
                  <c:v>69.8</c:v>
                </c:pt>
                <c:pt idx="2">
                  <c:v>32.9</c:v>
                </c:pt>
                <c:pt idx="3">
                  <c:v>4.4000000000000004</c:v>
                </c:pt>
                <c:pt idx="4">
                  <c:v>50.1</c:v>
                </c:pt>
                <c:pt idx="5">
                  <c:v>2.6</c:v>
                </c:pt>
                <c:pt idx="6">
                  <c:v>16.399999999999999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chemeClr val="accent3">
            <a:lumMod val="40000"/>
            <a:lumOff val="60000"/>
          </a:schemeClr>
        </a:solidFill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30"/>
      <c:depthPercent val="100"/>
      <c:rAngAx val="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  <a:alpha val="83000"/>
          </a:schemeClr>
        </a:solidFill>
      </c:spPr>
    </c:backWall>
    <c:plotArea>
      <c:layout>
        <c:manualLayout>
          <c:layoutTarget val="inner"/>
          <c:xMode val="edge"/>
          <c:yMode val="edge"/>
          <c:x val="8.0178563008965198E-2"/>
          <c:y val="0.15989562193901019"/>
          <c:w val="0.73071315187397978"/>
          <c:h val="0.6750282422815704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'Д 14 мун.програмы и непр.'!$A$2</c:f>
              <c:strCache>
                <c:ptCount val="1"/>
                <c:pt idx="0">
                  <c:v>на муниц. программы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</c:spPr>
          <c:invertIfNegative val="0"/>
          <c:dLbls>
            <c:dLbl>
              <c:idx val="1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534359851725121E-2"/>
                  <c:y val="-8.5910652920962206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5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5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непр.'!$B$2:$E$2</c:f>
              <c:numCache>
                <c:formatCode>General</c:formatCode>
                <c:ptCount val="4"/>
                <c:pt idx="0">
                  <c:v>367.5</c:v>
                </c:pt>
                <c:pt idx="1">
                  <c:v>210.3</c:v>
                </c:pt>
                <c:pt idx="2">
                  <c:v>147.5</c:v>
                </c:pt>
                <c:pt idx="3">
                  <c:v>139.19999999999999</c:v>
                </c:pt>
              </c:numCache>
            </c:numRef>
          </c:val>
        </c:ser>
        <c:ser>
          <c:idx val="1"/>
          <c:order val="1"/>
          <c:tx>
            <c:strRef>
              <c:f>'Д 14 мун.програмы и непр.'!$A$3</c:f>
              <c:strCache>
                <c:ptCount val="1"/>
                <c:pt idx="0">
                  <c:v>непрограммные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08639863130909E-2"/>
                  <c:y val="-3.2216494845360821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7108639863130881E-2"/>
                  <c:y val="-2.147766323024055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9.9800399201596807E-3"/>
                  <c:y val="-2.3625429553264604E-2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2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непр.'!$B$3:$E$3</c:f>
              <c:numCache>
                <c:formatCode>General</c:formatCode>
                <c:ptCount val="4"/>
                <c:pt idx="0">
                  <c:v>13.4</c:v>
                </c:pt>
                <c:pt idx="1">
                  <c:v>16.399999999999999</c:v>
                </c:pt>
                <c:pt idx="2">
                  <c:v>13.1</c:v>
                </c:pt>
                <c:pt idx="3">
                  <c:v>13.5</c:v>
                </c:pt>
              </c:numCache>
            </c:numRef>
          </c:val>
        </c:ser>
        <c:ser>
          <c:idx val="2"/>
          <c:order val="2"/>
          <c:tx>
            <c:strRef>
              <c:f>'Д 14 мун.програмы и непр.'!$A$4</c:f>
              <c:strCache>
                <c:ptCount val="1"/>
                <c:pt idx="0">
                  <c:v>Всего расходов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40119760479042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996007984031936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1385799828913601E-2"/>
                  <c:y val="0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960079840319361E-2"/>
                  <c:y val="2.1477663230240552E-3"/>
                </c:manualLayout>
              </c:layout>
              <c:spPr/>
              <c:txPr>
                <a:bodyPr/>
                <a:lstStyle/>
                <a:p>
                  <a:pPr>
                    <a:defRPr sz="1600" b="1" baseline="0">
                      <a:solidFill>
                        <a:schemeClr val="accent3">
                          <a:lumMod val="75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 baseline="0">
                    <a:solidFill>
                      <a:schemeClr val="accent3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'Д 14 мун.програмы и непр.'!$B$1:$E$1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2025год</c:v>
                </c:pt>
                <c:pt idx="3">
                  <c:v>2026 год</c:v>
                </c:pt>
              </c:strCache>
            </c:strRef>
          </c:cat>
          <c:val>
            <c:numRef>
              <c:f>'Д 14 мун.програмы и непр.'!$B$4:$E$4</c:f>
              <c:numCache>
                <c:formatCode>General</c:formatCode>
                <c:ptCount val="4"/>
                <c:pt idx="0">
                  <c:v>380.9</c:v>
                </c:pt>
                <c:pt idx="1">
                  <c:v>226.70000000000002</c:v>
                </c:pt>
                <c:pt idx="2">
                  <c:v>160.6</c:v>
                </c:pt>
                <c:pt idx="3">
                  <c:v>152.69999999999999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8209344"/>
        <c:axId val="328209736"/>
        <c:axId val="326862104"/>
      </c:bar3DChart>
      <c:catAx>
        <c:axId val="328209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328209736"/>
        <c:crosses val="autoZero"/>
        <c:auto val="1"/>
        <c:lblAlgn val="ctr"/>
        <c:lblOffset val="100"/>
        <c:noMultiLvlLbl val="0"/>
      </c:catAx>
      <c:valAx>
        <c:axId val="328209736"/>
        <c:scaling>
          <c:orientation val="minMax"/>
        </c:scaling>
        <c:delete val="0"/>
        <c:axPos val="l"/>
        <c:majorGridlines>
          <c:spPr>
            <a:ln>
              <a:solidFill>
                <a:schemeClr val="accent3">
                  <a:lumMod val="20000"/>
                  <a:lumOff val="80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8209344"/>
        <c:crosses val="autoZero"/>
        <c:crossBetween val="between"/>
      </c:valAx>
      <c:serAx>
        <c:axId val="326862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328209736"/>
        <c:crosses val="autoZero"/>
        <c:tickLblSkip val="1"/>
        <c:tickMarkSkip val="1"/>
      </c:ser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effectLst>
      <a:outerShdw blurRad="50800" dist="50800" dir="5400000" algn="ctr" rotWithShape="0">
        <a:schemeClr val="bg2">
          <a:lumMod val="75000"/>
        </a:schemeClr>
      </a:outerShdw>
    </a:effectLst>
  </c:sp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12816850274668"/>
          <c:y val="0.19129500802690927"/>
          <c:w val="0.79123041167473118"/>
          <c:h val="0.73179012817572564"/>
        </c:manualLayout>
      </c:layout>
      <c:lineChart>
        <c:grouping val="stacked"/>
        <c:varyColors val="0"/>
        <c:ser>
          <c:idx val="0"/>
          <c:order val="0"/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4013605442176909E-2"/>
                  <c:y val="-4.854368932038834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6137566137566134E-2"/>
                  <c:y val="-6.1488673139158609E-2"/>
                </c:manualLayout>
              </c:layout>
              <c:spPr/>
              <c:txPr>
                <a:bodyPr/>
                <a:lstStyle/>
                <a:p>
                  <a:pPr>
                    <a:defRPr sz="1800" b="1" i="0" baseline="0">
                      <a:solidFill>
                        <a:schemeClr val="bg1"/>
                      </a:solidFill>
                    </a:defRPr>
                  </a:pPr>
                  <a:endParaRPr lang="ru-RU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'Д 16 РВ'!$A$1:$E$1</c:f>
              <c:strCache>
                <c:ptCount val="5"/>
                <c:pt idx="0">
                  <c:v>1.01.2021г.</c:v>
                </c:pt>
                <c:pt idx="1">
                  <c:v>1.01.2022г.</c:v>
                </c:pt>
                <c:pt idx="2">
                  <c:v>1.09.2022г.</c:v>
                </c:pt>
                <c:pt idx="3">
                  <c:v>01.09.2023г</c:v>
                </c:pt>
                <c:pt idx="4">
                  <c:v>01.01.2024</c:v>
                </c:pt>
              </c:strCache>
            </c:strRef>
          </c:cat>
          <c:val>
            <c:numRef>
              <c:f>'Д 16 РВ'!$A$2:$E$2</c:f>
              <c:numCache>
                <c:formatCode>General</c:formatCode>
                <c:ptCount val="5"/>
                <c:pt idx="0">
                  <c:v>9940</c:v>
                </c:pt>
                <c:pt idx="1">
                  <c:v>10340</c:v>
                </c:pt>
                <c:pt idx="2">
                  <c:v>10755</c:v>
                </c:pt>
                <c:pt idx="3">
                  <c:v>11725</c:v>
                </c:pt>
                <c:pt idx="4">
                  <c:v>12265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8210128"/>
        <c:axId val="328211304"/>
      </c:lineChart>
      <c:catAx>
        <c:axId val="328210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bg1"/>
                </a:solidFill>
              </a:defRPr>
            </a:pPr>
            <a:endParaRPr lang="ru-RU"/>
          </a:p>
        </c:txPr>
        <c:crossAx val="328211304"/>
        <c:crosses val="autoZero"/>
        <c:auto val="1"/>
        <c:lblAlgn val="ctr"/>
        <c:lblOffset val="100"/>
        <c:noMultiLvlLbl val="0"/>
      </c:catAx>
      <c:valAx>
        <c:axId val="328211304"/>
        <c:scaling>
          <c:orientation val="minMax"/>
          <c:max val="12300"/>
          <c:min val="9900"/>
        </c:scaling>
        <c:delete val="0"/>
        <c:axPos val="l"/>
        <c:majorGridlines>
          <c:spPr>
            <a:ln>
              <a:solidFill>
                <a:schemeClr val="accent2">
                  <a:lumMod val="40000"/>
                  <a:lumOff val="6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300" baseline="0">
                    <a:solidFill>
                      <a:schemeClr val="bg1"/>
                    </a:solidFill>
                  </a:defRPr>
                </a:pPr>
                <a:r>
                  <a:rPr lang="ru-RU" sz="1300" baseline="0">
                    <a:solidFill>
                      <a:schemeClr val="bg1"/>
                    </a:solidFill>
                  </a:rPr>
                  <a:t>Расчетная веливина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8210128"/>
        <c:crosses val="autoZero"/>
        <c:crossBetween val="between"/>
      </c:valAx>
      <c:spPr>
        <a:solidFill>
          <a:schemeClr val="accent1">
            <a:lumMod val="20000"/>
            <a:lumOff val="80000"/>
          </a:schemeClr>
        </a:solidFill>
        <a:ln>
          <a:solidFill>
            <a:schemeClr val="accent3">
              <a:lumMod val="75000"/>
            </a:schemeClr>
          </a:solidFill>
        </a:ln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574527238321422E-2"/>
          <c:y val="0.27694288241783049"/>
          <c:w val="0.9141394135549008"/>
          <c:h val="0.66286729766043739"/>
        </c:manualLayout>
      </c:layout>
      <c:lineChart>
        <c:grouping val="standard"/>
        <c:varyColors val="0"/>
        <c:ser>
          <c:idx val="0"/>
          <c:order val="0"/>
          <c:tx>
            <c:strRef>
              <c:f>' рост нал. и ненал. Д6'!$A$2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3.8854805725971372E-2"/>
                  <c:y val="-6.053726825576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8854805725971379E-2"/>
                  <c:y val="-5.29701097237987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6.9529652351738247E-2"/>
                  <c:y val="-4.1619371925841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112474437627812E-2"/>
                  <c:y val="-4.9186530457813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4.0899795501022499E-3"/>
                  <c:y val="-4.1619371925841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 рост нал. и ненал. Д6'!$B$1:$F$1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 рост нал. и ненал. Д6'!$B$2:$F$2</c:f>
              <c:numCache>
                <c:formatCode>General</c:formatCode>
                <c:ptCount val="5"/>
                <c:pt idx="0">
                  <c:v>106301.7</c:v>
                </c:pt>
                <c:pt idx="1">
                  <c:v>110574.3</c:v>
                </c:pt>
                <c:pt idx="2">
                  <c:v>117038.9</c:v>
                </c:pt>
                <c:pt idx="3">
                  <c:v>120942.8</c:v>
                </c:pt>
                <c:pt idx="4" formatCode="0.0">
                  <c:v>123999.4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576672"/>
        <c:axId val="269577456"/>
      </c:lineChart>
      <c:catAx>
        <c:axId val="269576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577456"/>
        <c:crosses val="autoZero"/>
        <c:auto val="1"/>
        <c:lblAlgn val="ctr"/>
        <c:lblOffset val="100"/>
        <c:noMultiLvlLbl val="0"/>
      </c:catAx>
      <c:valAx>
        <c:axId val="269577456"/>
        <c:scaling>
          <c:orientation val="minMax"/>
          <c:max val="125000"/>
          <c:min val="100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576672"/>
        <c:crosses val="autoZero"/>
        <c:crossBetween val="between"/>
      </c:valAx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744682776721885"/>
          <c:y val="0.16886166411434406"/>
          <c:w val="0.52264055637847284"/>
          <c:h val="0.70712618614980827"/>
        </c:manualLayout>
      </c:layout>
      <c:pie3DChart>
        <c:varyColors val="1"/>
        <c:ser>
          <c:idx val="0"/>
          <c:order val="0"/>
          <c:dLbls>
            <c:dLbl>
              <c:idx val="0"/>
              <c:layout>
                <c:manualLayout>
                  <c:x val="1.1612169168509111E-2"/>
                  <c:y val="-8.7412025257945392E-2"/>
                </c:manualLayout>
              </c:layout>
              <c:tx>
                <c:rich>
                  <a:bodyPr/>
                  <a:lstStyle/>
                  <a:p>
                    <a:pPr>
                      <a:defRPr sz="1600" b="1" i="0" baseline="0">
                        <a:solidFill>
                          <a:schemeClr val="bg1"/>
                        </a:solidFill>
                      </a:defRPr>
                    </a:pPr>
                    <a:r>
                      <a:rPr lang="ru-RU" sz="1600" b="1" i="0" baseline="0" dirty="0" smtClean="0">
                        <a:solidFill>
                          <a:schemeClr val="bg1"/>
                        </a:solidFill>
                      </a:rPr>
                      <a:t>57,1% </a:t>
                    </a:r>
                    <a:r>
                      <a:rPr lang="ru-RU" sz="1600" b="1" i="0" baseline="0" dirty="0">
                        <a:solidFill>
                          <a:schemeClr val="bg1"/>
                        </a:solidFill>
                      </a:rPr>
                      <a:t>Налог на доходы физических лиц</a:t>
                    </a:r>
                  </a:p>
                </c:rich>
              </c:tx>
              <c:numFmt formatCode="0.0%" sourceLinked="0"/>
              <c:spPr>
                <a:ln>
                  <a:noFill/>
                </a:ln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117921779183005"/>
                  <c:y val="6.9177869125652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</a:t>
                    </a:r>
                    <a:r>
                      <a:rPr lang="ru-RU" baseline="0" dirty="0" smtClean="0"/>
                      <a:t> от реализации имущества 1,6%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1.0618128040418095E-2"/>
                  <c:y val="5.904806873310373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 </a:t>
                    </a:r>
                    <a:r>
                      <a:rPr lang="ru-RU" dirty="0" smtClean="0"/>
                      <a:t>Налог на совокупный доход</a:t>
                    </a:r>
                    <a:endParaRPr lang="ru-RU" dirty="0"/>
                  </a:p>
                  <a:p>
                    <a:r>
                      <a:rPr lang="ru-RU" dirty="0" smtClean="0"/>
                      <a:t>0,2%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9342509302245109E-2"/>
                  <c:y val="-5.8195015368662742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Доходы от использования имущества</a:t>
                    </a:r>
                  </a:p>
                  <a:p>
                    <a:r>
                      <a:rPr lang="ru-RU" dirty="0" smtClean="0"/>
                      <a:t>14,7%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661675911200754E-2"/>
                  <c:y val="-3.90485262849035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Налоги на имущество физических лиц</a:t>
                    </a:r>
                  </a:p>
                  <a:p>
                    <a:r>
                      <a:rPr lang="ru-RU" dirty="0" smtClean="0"/>
                      <a:t>22,6%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6.1916276151465867E-2"/>
                  <c:y val="-5.193348887160685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Акцизы 4,9%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0.18719459222199367"/>
                  <c:y val="9.62356034514683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Прочие поступления</a:t>
                    </a:r>
                    <a:endParaRPr lang="ru-RU" dirty="0"/>
                  </a:p>
                  <a:p>
                    <a:r>
                      <a:rPr lang="ru-RU" dirty="0" smtClean="0"/>
                      <a:t>0,1%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solidFill>
                    <a:schemeClr val="bg1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'доли доходов Д7'!$A$1:$A$7</c:f>
              <c:strCache>
                <c:ptCount val="7"/>
                <c:pt idx="0">
                  <c:v>Налог на доходы физических лиц</c:v>
                </c:pt>
                <c:pt idx="1">
                  <c:v>Акцизы</c:v>
                </c:pt>
                <c:pt idx="2">
                  <c:v>Налоги на совокупный доход</c:v>
                </c:pt>
                <c:pt idx="3">
                  <c:v>Доходы от использования имущества</c:v>
                </c:pt>
                <c:pt idx="4">
                  <c:v>Налоги на имущество </c:v>
                </c:pt>
                <c:pt idx="5">
                  <c:v>Доходы от реализации имущества</c:v>
                </c:pt>
                <c:pt idx="6">
                  <c:v>Прочие доходы</c:v>
                </c:pt>
              </c:strCache>
            </c:strRef>
          </c:cat>
          <c:val>
            <c:numRef>
              <c:f>'доли доходов Д7'!$B$1:$B$7</c:f>
              <c:numCache>
                <c:formatCode>0.0%</c:formatCode>
                <c:ptCount val="7"/>
                <c:pt idx="0">
                  <c:v>0.56699999999999995</c:v>
                </c:pt>
                <c:pt idx="1">
                  <c:v>4.8000000000000001E-2</c:v>
                </c:pt>
                <c:pt idx="2">
                  <c:v>3.0000000000000001E-3</c:v>
                </c:pt>
                <c:pt idx="3">
                  <c:v>0.13500000000000001</c:v>
                </c:pt>
                <c:pt idx="4">
                  <c:v>0.23400000000000001</c:v>
                </c:pt>
                <c:pt idx="5">
                  <c:v>1.4E-2</c:v>
                </c:pt>
                <c:pt idx="6">
                  <c:v>1E-3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spPr>
    <a:solidFill>
      <a:schemeClr val="accent3">
        <a:lumMod val="60000"/>
        <a:lumOff val="40000"/>
      </a:schemeClr>
    </a:solidFill>
  </c:sp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009327743183368E-2"/>
          <c:y val="0.11696716237878331"/>
          <c:w val="0.90414194800992342"/>
          <c:h val="0.76955299485607553"/>
        </c:manualLayout>
      </c:layout>
      <c:lineChart>
        <c:grouping val="stacked"/>
        <c:varyColors val="0"/>
        <c:ser>
          <c:idx val="0"/>
          <c:order val="0"/>
          <c:tx>
            <c:strRef>
              <c:f>'ндфл Д8'!$A$2</c:f>
              <c:strCache>
                <c:ptCount val="1"/>
                <c:pt idx="0">
                  <c:v>Налог на доходы физических лиц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5.0171298126404446E-2"/>
                  <c:y val="5.153629160840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14880144730891E-2"/>
                  <c:y val="3.11916501091569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5790980672870437E-3"/>
                  <c:y val="5.29985036917114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'ндфл Д8'!$B$1:$F$1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'ндфл Д8'!$B$2:$F$2</c:f>
              <c:numCache>
                <c:formatCode>0.0</c:formatCode>
                <c:ptCount val="5"/>
                <c:pt idx="0" formatCode="General">
                  <c:v>58158</c:v>
                </c:pt>
                <c:pt idx="1">
                  <c:v>63700</c:v>
                </c:pt>
                <c:pt idx="2" formatCode="General">
                  <c:v>66310</c:v>
                </c:pt>
                <c:pt idx="3" formatCode="General">
                  <c:v>69360</c:v>
                </c:pt>
                <c:pt idx="4" formatCode="General">
                  <c:v>72134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9578240"/>
        <c:axId val="269578632"/>
      </c:lineChart>
      <c:catAx>
        <c:axId val="2695782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269578632"/>
        <c:crosses val="autoZero"/>
        <c:auto val="1"/>
        <c:lblAlgn val="ctr"/>
        <c:lblOffset val="100"/>
        <c:noMultiLvlLbl val="0"/>
      </c:catAx>
      <c:valAx>
        <c:axId val="269578632"/>
        <c:scaling>
          <c:orientation val="minMax"/>
          <c:max val="75000"/>
          <c:min val="58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57824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46412435655305E-2"/>
          <c:y val="0.20091165393861229"/>
          <c:w val="0.89008637893073017"/>
          <c:h val="0.68921660834062393"/>
        </c:manualLayout>
      </c:layout>
      <c:lineChart>
        <c:grouping val="stacked"/>
        <c:varyColors val="0"/>
        <c:ser>
          <c:idx val="0"/>
          <c:order val="0"/>
          <c:tx>
            <c:strRef>
              <c:f>'нал.на сов.дох. Д9'!$A$2</c:f>
              <c:strCache>
                <c:ptCount val="1"/>
                <c:pt idx="0">
                  <c:v>Налоги на имущество</c:v>
                </c:pt>
              </c:strCache>
            </c:strRef>
          </c:tx>
          <c:dLbls>
            <c:dLbl>
              <c:idx val="1"/>
              <c:layout>
                <c:manualLayout>
                  <c:x val="-3.8130958705690492E-2"/>
                  <c:y val="-4.320074214861073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06781327560644E-2"/>
                  <c:y val="-3.68404380486921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3.8414703449077936E-2"/>
                  <c:y val="-3.9452768247229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018999135681932E-2"/>
                  <c:y val="-5.512674943845185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 b="1" i="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'нал.на сов.дох. Д9'!$B$1:$F$1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'нал.на сов.дох. Д9'!$B$2:$F$2</c:f>
              <c:numCache>
                <c:formatCode>General</c:formatCode>
                <c:ptCount val="5"/>
                <c:pt idx="0">
                  <c:v>21523.8</c:v>
                </c:pt>
                <c:pt idx="1">
                  <c:v>25523.8</c:v>
                </c:pt>
                <c:pt idx="2">
                  <c:v>27370</c:v>
                </c:pt>
                <c:pt idx="3">
                  <c:v>27950</c:v>
                </c:pt>
                <c:pt idx="4">
                  <c:v>28400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hiLowLines/>
        <c:marker val="1"/>
        <c:smooth val="0"/>
        <c:axId val="269086928"/>
        <c:axId val="326698408"/>
      </c:lineChart>
      <c:catAx>
        <c:axId val="269086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26698408"/>
        <c:crossesAt val="17000"/>
        <c:auto val="1"/>
        <c:lblAlgn val="ctr"/>
        <c:lblOffset val="100"/>
        <c:noMultiLvlLbl val="0"/>
      </c:catAx>
      <c:valAx>
        <c:axId val="326698408"/>
        <c:scaling>
          <c:orientation val="minMax"/>
          <c:max val="29000"/>
          <c:min val="21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269086928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051579703095554E-2"/>
          <c:y val="0.21368564533617218"/>
          <c:w val="0.91185332671524932"/>
          <c:h val="0.69781409186069177"/>
        </c:manualLayout>
      </c:layout>
      <c:lineChart>
        <c:grouping val="stacked"/>
        <c:varyColors val="0"/>
        <c:ser>
          <c:idx val="0"/>
          <c:order val="0"/>
          <c:tx>
            <c:strRef>
              <c:f>'аренда земли Д11'!$A$2</c:f>
              <c:strCache>
                <c:ptCount val="1"/>
                <c:pt idx="0">
                  <c:v>Аренда 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1"/>
              <c:layout>
                <c:manualLayout>
                  <c:x val="-4.1793893129770991E-2"/>
                  <c:y val="-5.9118129624378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9745547073791349E-2"/>
                  <c:y val="6.7074545044750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2709923664122136E-2"/>
                  <c:y val="5.47630645892255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'аренда земли Д11'!$B$1:$F$1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'аренда земли Д11'!$B$2:$F$2</c:f>
              <c:numCache>
                <c:formatCode>General</c:formatCode>
                <c:ptCount val="5"/>
                <c:pt idx="0">
                  <c:v>11618.4</c:v>
                </c:pt>
                <c:pt idx="1">
                  <c:v>12223.8</c:v>
                </c:pt>
                <c:pt idx="2">
                  <c:v>10313.5</c:v>
                </c:pt>
                <c:pt idx="3">
                  <c:v>9932</c:v>
                </c:pt>
                <c:pt idx="4" formatCode="0.0">
                  <c:v>9575.9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26696840"/>
        <c:axId val="326699584"/>
      </c:lineChart>
      <c:catAx>
        <c:axId val="326696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26699584"/>
        <c:crosses val="autoZero"/>
        <c:auto val="1"/>
        <c:lblAlgn val="ctr"/>
        <c:lblOffset val="100"/>
        <c:noMultiLvlLbl val="0"/>
      </c:catAx>
      <c:valAx>
        <c:axId val="326699584"/>
        <c:scaling>
          <c:orientation val="minMax"/>
          <c:max val="13000"/>
          <c:min val="90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6696840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88643120854706E-2"/>
          <c:y val="0.19371029564700643"/>
          <c:w val="0.90621207835694917"/>
          <c:h val="0.70661697287839031"/>
        </c:manualLayout>
      </c:layout>
      <c:lineChart>
        <c:grouping val="stacked"/>
        <c:varyColors val="0"/>
        <c:ser>
          <c:idx val="0"/>
          <c:order val="0"/>
          <c:tx>
            <c:strRef>
              <c:f>'продажа земли Д12'!$A$2</c:f>
              <c:strCache>
                <c:ptCount val="1"/>
                <c:pt idx="0">
                  <c:v>Продажаземли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2"/>
              <c:layout>
                <c:manualLayout>
                  <c:x val="6.3084697400376838E-4"/>
                  <c:y val="-4.8320705194869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'продажа земли Д12'!$B$1:$F$1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'продажа земли Д12'!$B$2:$F$2</c:f>
              <c:numCache>
                <c:formatCode>General</c:formatCode>
                <c:ptCount val="5"/>
                <c:pt idx="0" formatCode="0.0">
                  <c:v>1676.2</c:v>
                </c:pt>
                <c:pt idx="1">
                  <c:v>1700</c:v>
                </c:pt>
                <c:pt idx="2" formatCode="0.0">
                  <c:v>1645.1</c:v>
                </c:pt>
                <c:pt idx="3" formatCode="0.0">
                  <c:v>1696.2</c:v>
                </c:pt>
                <c:pt idx="4" formatCode="0.0">
                  <c:v>1658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696448"/>
        <c:axId val="326698800"/>
      </c:lineChart>
      <c:catAx>
        <c:axId val="32669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26698800"/>
        <c:crosses val="autoZero"/>
        <c:auto val="1"/>
        <c:lblAlgn val="ctr"/>
        <c:lblOffset val="100"/>
        <c:noMultiLvlLbl val="0"/>
      </c:catAx>
      <c:valAx>
        <c:axId val="326698800"/>
        <c:scaling>
          <c:orientation val="minMax"/>
          <c:max val="1700"/>
          <c:min val="163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6696448"/>
        <c:crosses val="autoZero"/>
        <c:crossBetween val="between"/>
      </c:valAx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088981391074064E-2"/>
          <c:y val="0.17959610568970238"/>
          <c:w val="0.90506970548279453"/>
          <c:h val="0.74394421604979788"/>
        </c:manualLayout>
      </c:layout>
      <c:lineChart>
        <c:grouping val="stacked"/>
        <c:varyColors val="0"/>
        <c:ser>
          <c:idx val="0"/>
          <c:order val="0"/>
          <c:tx>
            <c:strRef>
              <c:f>'ненал.дох. Д10'!$A$2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ln w="57150"/>
          </c:spPr>
          <c:marker>
            <c:spPr>
              <a:ln w="57150"/>
            </c:spPr>
          </c:marker>
          <c:dLbls>
            <c:dLbl>
              <c:idx val="0"/>
              <c:layout>
                <c:manualLayout>
                  <c:x val="-0.10275973041058312"/>
                  <c:y val="-3.6740316304527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833432253129113E-2"/>
                  <c:y val="5.1183138570052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808306624988457E-2"/>
                  <c:y val="5.37691225369520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2.9057887864519447E-2"/>
                  <c:y val="5.11831385700526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'ненал.дох. Д10'!$B$1:$F$1</c:f>
              <c:strCache>
                <c:ptCount val="5"/>
                <c:pt idx="0">
                  <c:v>Утв. план 2023</c:v>
                </c:pt>
                <c:pt idx="1">
                  <c:v>Оценка 2023</c:v>
                </c:pt>
                <c:pt idx="2">
                  <c:v>Прогноз 2024</c:v>
                </c:pt>
                <c:pt idx="3">
                  <c:v>Прогноз 2025</c:v>
                </c:pt>
                <c:pt idx="4">
                  <c:v>Прогноз 2026</c:v>
                </c:pt>
              </c:strCache>
            </c:strRef>
          </c:cat>
          <c:val>
            <c:numRef>
              <c:f>'ненал.дох. Д10'!$B$2:$F$2</c:f>
              <c:numCache>
                <c:formatCode>General</c:formatCode>
                <c:ptCount val="5"/>
                <c:pt idx="0" formatCode="0.0">
                  <c:v>5051</c:v>
                </c:pt>
                <c:pt idx="1">
                  <c:v>5051</c:v>
                </c:pt>
                <c:pt idx="2" formatCode="0.0">
                  <c:v>5428.5</c:v>
                </c:pt>
                <c:pt idx="3" formatCode="0.0">
                  <c:v>5645.7</c:v>
                </c:pt>
                <c:pt idx="4" formatCode="0.0">
                  <c:v>5871.5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6695664"/>
        <c:axId val="326699976"/>
      </c:lineChart>
      <c:catAx>
        <c:axId val="326695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i="0" baseline="0">
                <a:solidFill>
                  <a:schemeClr val="bg1"/>
                </a:solidFill>
              </a:defRPr>
            </a:pPr>
            <a:endParaRPr lang="ru-RU"/>
          </a:p>
        </c:txPr>
        <c:crossAx val="326699976"/>
        <c:crosses val="autoZero"/>
        <c:auto val="1"/>
        <c:lblAlgn val="ctr"/>
        <c:lblOffset val="100"/>
        <c:noMultiLvlLbl val="0"/>
      </c:catAx>
      <c:valAx>
        <c:axId val="326699976"/>
        <c:scaling>
          <c:orientation val="minMax"/>
          <c:max val="5900"/>
          <c:min val="5000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600" b="1" i="1" baseline="0">
                <a:solidFill>
                  <a:schemeClr val="bg1"/>
                </a:solidFill>
              </a:defRPr>
            </a:pPr>
            <a:endParaRPr lang="ru-RU"/>
          </a:p>
        </c:txPr>
        <c:crossAx val="326695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accent3">
        <a:lumMod val="40000"/>
        <a:lumOff val="60000"/>
      </a:schemeClr>
    </a:solidFill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2053388866958048E-2"/>
          <c:y val="0.12496412435655298"/>
          <c:w val="0.53852497476639716"/>
          <c:h val="0.79416407436210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Дотация бюджетам поселениям на выравнивание уровня бюджетной обеспеченности</c:v>
                </c:pt>
                <c:pt idx="1">
                  <c:v>Субсидии</c:v>
                </c:pt>
                <c:pt idx="2">
                  <c:v>МБТ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30460.799999999999</c:v>
                </c:pt>
                <c:pt idx="1">
                  <c:v>57521.2</c:v>
                </c:pt>
                <c:pt idx="2">
                  <c:v>10000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6570029452992221"/>
          <c:y val="6.3739156297448432E-2"/>
          <c:w val="0.33924451656671717"/>
          <c:h val="0.92891212319001593"/>
        </c:manualLayout>
      </c:layout>
      <c:overlay val="0"/>
      <c:txPr>
        <a:bodyPr/>
        <a:lstStyle/>
        <a:p>
          <a:pPr>
            <a:defRPr>
              <a:solidFill>
                <a:schemeClr val="bg1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0.29572</cdr:x>
      <cdr:y>0.06984</cdr:y>
    </cdr:from>
    <cdr:to>
      <cdr:x>0.40491</cdr:x>
      <cdr:y>0.26705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76500" y="3238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0.15469</cdr:x>
      <cdr:y>0.01397</cdr:y>
    </cdr:from>
    <cdr:to>
      <cdr:x>0.88262</cdr:x>
      <cdr:y>0.10764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5400" y="64770"/>
          <a:ext cx="6096000" cy="4343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0.7506</cdr:x>
      <cdr:y>0.19039</cdr:y>
    </cdr:from>
    <cdr:to>
      <cdr:x>1</cdr:x>
      <cdr:y>0.25632</cdr:y>
    </cdr:to>
    <cdr:sp macro="" textlink="">
      <cdr:nvSpPr>
        <cdr:cNvPr id="4" name="Овал 3"/>
        <cdr:cNvSpPr/>
      </cdr:nvSpPr>
      <cdr:spPr>
        <a:xfrm xmlns:a="http://schemas.openxmlformats.org/drawingml/2006/main">
          <a:off x="6783040" y="1247552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0.74197</cdr:x>
      <cdr:y>0</cdr:y>
    </cdr:from>
    <cdr:to>
      <cdr:x>0.98657</cdr:x>
      <cdr:y>0.11404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552728" y="-1556792"/>
          <a:ext cx="2160240" cy="599480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0.7506</cdr:x>
      <cdr:y>0</cdr:y>
    </cdr:from>
    <cdr:to>
      <cdr:x>0.99311</cdr:x>
      <cdr:y>0.08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6686138" y="-1268760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0.42623</cdr:x>
      <cdr:y>0.63333</cdr:y>
    </cdr:from>
    <cdr:to>
      <cdr:x>0.44585</cdr:x>
      <cdr:y>0.67419</cdr:y>
    </cdr:to>
    <cdr:sp macro="" textlink="">
      <cdr:nvSpPr>
        <cdr:cNvPr id="2" name="Равнобедренный треугольник 1"/>
        <cdr:cNvSpPr/>
      </cdr:nvSpPr>
      <cdr:spPr>
        <a:xfrm xmlns:a="http://schemas.openxmlformats.org/drawingml/2006/main">
          <a:off x="3744416" y="4104456"/>
          <a:ext cx="172361" cy="26480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0.41803</cdr:x>
      <cdr:y>0.67778</cdr:y>
    </cdr:from>
    <cdr:to>
      <cdr:x>0.64012</cdr:x>
      <cdr:y>0.8208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4392488"/>
          <a:ext cx="1951056" cy="9268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>
              <a:solidFill>
                <a:srgbClr val="00B050"/>
              </a:solidFill>
            </a:rPr>
            <a:t>4%</a:t>
          </a:r>
          <a:endParaRPr lang="ru-RU" sz="10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0.51534</cdr:x>
      <cdr:y>0.34166</cdr:y>
    </cdr:from>
    <cdr:to>
      <cdr:x>0.54356</cdr:x>
      <cdr:y>0.45516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200400" y="1146810"/>
          <a:ext cx="17526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0.44908</cdr:x>
      <cdr:y>0.35074</cdr:y>
    </cdr:from>
    <cdr:to>
      <cdr:x>0.53006</cdr:x>
      <cdr:y>0.4143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788920" y="1177290"/>
          <a:ext cx="502920" cy="2133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0.46626</cdr:x>
      <cdr:y>0.34166</cdr:y>
    </cdr:from>
    <cdr:to>
      <cdr:x>0.53006</cdr:x>
      <cdr:y>0.39841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95600" y="1146810"/>
          <a:ext cx="396240" cy="1905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0.29508</cdr:x>
      <cdr:y>0.71111</cdr:y>
    </cdr:from>
    <cdr:to>
      <cdr:x>0.38525</cdr:x>
      <cdr:y>0.84336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V="1">
          <a:off x="2592288" y="4608512"/>
          <a:ext cx="792088" cy="857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0.54918</cdr:x>
      <cdr:y>0.51111</cdr:y>
    </cdr:from>
    <cdr:to>
      <cdr:x>0.56758</cdr:x>
      <cdr:y>0.55424</cdr:y>
    </cdr:to>
    <cdr:sp macro="" textlink="">
      <cdr:nvSpPr>
        <cdr:cNvPr id="10" name="Равнобедренный треугольник 9"/>
        <cdr:cNvSpPr/>
      </cdr:nvSpPr>
      <cdr:spPr>
        <a:xfrm xmlns:a="http://schemas.openxmlformats.org/drawingml/2006/main">
          <a:off x="4824536" y="3312368"/>
          <a:ext cx="161643" cy="279513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0.53279</cdr:x>
      <cdr:y>0.56667</cdr:y>
    </cdr:from>
    <cdr:to>
      <cdr:x>0.61476</cdr:x>
      <cdr:y>0.62223</cdr:y>
    </cdr:to>
    <cdr:sp macro="" textlink="">
      <cdr:nvSpPr>
        <cdr:cNvPr id="11" name="TextBox 10"/>
        <cdr:cNvSpPr txBox="1"/>
      </cdr:nvSpPr>
      <cdr:spPr>
        <a:xfrm xmlns:a="http://schemas.openxmlformats.org/drawingml/2006/main" rot="10800000" flipV="1">
          <a:off x="4680520" y="3672408"/>
          <a:ext cx="720093" cy="3600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 smtClean="0">
              <a:solidFill>
                <a:srgbClr val="00B050"/>
              </a:solidFill>
            </a:rPr>
            <a:t>5,8</a:t>
          </a:r>
          <a:r>
            <a:rPr lang="ru-RU" sz="1100" dirty="0" smtClean="0">
              <a:solidFill>
                <a:srgbClr val="00B050"/>
              </a:solidFill>
            </a:rPr>
            <a:t>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0.41111</cdr:y>
    </cdr:from>
    <cdr:to>
      <cdr:x>0.74792</cdr:x>
      <cdr:y>0.45425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6408712" y="2664296"/>
          <a:ext cx="161731" cy="27957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0.83313</cdr:x>
      <cdr:y>0.43019</cdr:y>
    </cdr:from>
    <cdr:to>
      <cdr:x>0.84049</cdr:x>
      <cdr:y>0.44381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5173980" y="1443991"/>
          <a:ext cx="45719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0.47778</cdr:y>
    </cdr:from>
    <cdr:to>
      <cdr:x>0.76002</cdr:x>
      <cdr:y>0.5248</cdr:y>
    </cdr:to>
    <cdr:sp macro="" textlink="">
      <cdr:nvSpPr>
        <cdr:cNvPr id="14" name="TextBox 13"/>
        <cdr:cNvSpPr txBox="1"/>
      </cdr:nvSpPr>
      <cdr:spPr>
        <a:xfrm xmlns:a="http://schemas.openxmlformats.org/drawingml/2006/main" rot="10800000" flipV="1">
          <a:off x="6264696" y="3096344"/>
          <a:ext cx="412082" cy="304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rgbClr val="00B050"/>
              </a:solidFill>
            </a:rPr>
            <a:t>3,3%</a:t>
          </a:r>
          <a:endParaRPr lang="ru-RU" sz="1100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0.18282</cdr:x>
      <cdr:y>0.02611</cdr:y>
    </cdr:from>
    <cdr:to>
      <cdr:x>0.39877</cdr:x>
      <cdr:y>0.37117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135380" y="87630"/>
          <a:ext cx="1341120" cy="11582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0.89344</cdr:x>
      <cdr:y>0.33333</cdr:y>
    </cdr:from>
    <cdr:to>
      <cdr:x>0.90984</cdr:x>
      <cdr:y>0.37778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7848873" y="2160240"/>
          <a:ext cx="144016" cy="288032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0.58416</cdr:x>
      <cdr:y>0.58974</cdr:y>
    </cdr:from>
    <cdr:to>
      <cdr:x>0.74134</cdr:x>
      <cdr:y>0.87897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96640" y="2190750"/>
          <a:ext cx="967740" cy="1074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0.27869</cdr:x>
      <cdr:y>0.02667</cdr:y>
    </cdr:from>
    <cdr:to>
      <cdr:x>0.40381</cdr:x>
      <cdr:y>0.25484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144016"/>
          <a:ext cx="1099176" cy="123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</cdr:x>
      <cdr:y>0.51948</cdr:y>
    </cdr:from>
    <cdr:to>
      <cdr:x>0.59836</cdr:x>
      <cdr:y>0.66234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92488" y="2880320"/>
          <a:ext cx="86409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 smtClean="0">
            <a:solidFill>
              <a:srgbClr val="00B050"/>
            </a:solidFill>
          </a:endParaRPr>
        </a:p>
        <a:p xmlns:a="http://schemas.openxmlformats.org/drawingml/2006/main">
          <a:endParaRPr lang="ru-RU" sz="1400" b="1" dirty="0">
            <a:solidFill>
              <a:srgbClr val="00B050"/>
            </a:solidFill>
          </a:endParaRP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4,1%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0.30328</cdr:x>
      <cdr:y>0.77922</cdr:y>
    </cdr:from>
    <cdr:to>
      <cdr:x>0.39344</cdr:x>
      <cdr:y>0.87013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296" y="4320480"/>
          <a:ext cx="792053" cy="5040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    9,5</a:t>
          </a:r>
          <a:r>
            <a:rPr lang="ru-RU" b="1" dirty="0" smtClean="0">
              <a:solidFill>
                <a:srgbClr val="00B050"/>
              </a:solidFill>
            </a:rPr>
            <a:t>%</a:t>
          </a:r>
          <a:endParaRPr lang="ru-RU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0.72951</cdr:x>
      <cdr:y>0.4026</cdr:y>
    </cdr:from>
    <cdr:to>
      <cdr:x>0.74987</cdr:x>
      <cdr:y>0.43811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408712" y="2232248"/>
          <a:ext cx="178862" cy="196889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0.70137</cdr:x>
      <cdr:y>0.34295</cdr:y>
    </cdr:from>
    <cdr:to>
      <cdr:x>0.76712</cdr:x>
      <cdr:y>0.39856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3901440" y="1268730"/>
          <a:ext cx="365760" cy="2057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0.71311</cdr:x>
      <cdr:y>0.41558</cdr:y>
    </cdr:from>
    <cdr:to>
      <cdr:x>0.77869</cdr:x>
      <cdr:y>0.58442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264696" y="2304256"/>
          <a:ext cx="576064" cy="9361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   </a:t>
          </a:r>
        </a:p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4,1%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0.90984</cdr:x>
      <cdr:y>0.32468</cdr:y>
    </cdr:from>
    <cdr:to>
      <cdr:x>0.92946</cdr:x>
      <cdr:y>0.36102</cdr:y>
    </cdr:to>
    <cdr:sp macro="" textlink="">
      <cdr:nvSpPr>
        <cdr:cNvPr id="9" name="Равнобедренный треугольник 8"/>
        <cdr:cNvSpPr/>
      </cdr:nvSpPr>
      <cdr:spPr>
        <a:xfrm xmlns:a="http://schemas.openxmlformats.org/drawingml/2006/main">
          <a:off x="7992888" y="1800200"/>
          <a:ext cx="172361" cy="201491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0.89344</cdr:x>
      <cdr:y>0.37662</cdr:y>
    </cdr:from>
    <cdr:to>
      <cdr:x>0.94918</cdr:x>
      <cdr:y>0.42857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72" y="2088232"/>
          <a:ext cx="489654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 smtClean="0">
              <a:solidFill>
                <a:srgbClr val="00B050"/>
              </a:solidFill>
            </a:rPr>
            <a:t>4,6%</a:t>
          </a:r>
          <a:endParaRPr lang="ru-RU" sz="14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0.07734</cdr:x>
      <cdr:y>0.00748</cdr:y>
    </cdr:from>
    <cdr:to>
      <cdr:x>0.96336</cdr:x>
      <cdr:y>0.08972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4340" y="30480"/>
          <a:ext cx="497586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0.52459</cdr:x>
      <cdr:y>0.54545</cdr:y>
    </cdr:from>
    <cdr:to>
      <cdr:x>0.54514</cdr:x>
      <cdr:y>0.58252</cdr:y>
    </cdr:to>
    <cdr:sp macro="" textlink="">
      <cdr:nvSpPr>
        <cdr:cNvPr id="12" name="Равнобедренный треугольник 11"/>
        <cdr:cNvSpPr/>
      </cdr:nvSpPr>
      <cdr:spPr>
        <a:xfrm xmlns:a="http://schemas.openxmlformats.org/drawingml/2006/main">
          <a:off x="4608512" y="3024336"/>
          <a:ext cx="180531" cy="205538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0.35246</cdr:x>
      <cdr:y>0.74026</cdr:y>
    </cdr:from>
    <cdr:to>
      <cdr:x>0.37301</cdr:x>
      <cdr:y>0.77733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096344" y="4104456"/>
          <a:ext cx="180531" cy="205539"/>
        </a:xfrm>
        <a:prstGeom xmlns:a="http://schemas.openxmlformats.org/drawingml/2006/main" prst="triangle">
          <a:avLst>
            <a:gd name="adj" fmla="val 45622"/>
          </a:avLst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0.74469</cdr:x>
      <cdr:y>0.0366</cdr:y>
    </cdr:from>
    <cdr:to>
      <cdr:x>0.9906</cdr:x>
      <cdr:y>0.11452</cdr:y>
    </cdr:to>
    <cdr:sp macro="" textlink="">
      <cdr:nvSpPr>
        <cdr:cNvPr id="13" name="Овал 12"/>
        <cdr:cNvSpPr/>
      </cdr:nvSpPr>
      <cdr:spPr>
        <a:xfrm xmlns:a="http://schemas.openxmlformats.org/drawingml/2006/main">
          <a:off x="6542117" y="202938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0.34167</cdr:x>
      <cdr:y>0.57971</cdr:y>
    </cdr:from>
    <cdr:to>
      <cdr:x>0.41667</cdr:x>
      <cdr:y>0.63768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2880320"/>
          <a:ext cx="648072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8,5%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0.54167</cdr:x>
      <cdr:y>0.44928</cdr:y>
    </cdr:from>
    <cdr:to>
      <cdr:x>0.60833</cdr:x>
      <cdr:y>0.55072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680520" y="2232248"/>
          <a:ext cx="576006" cy="504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7,1% 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</cdr:x>
      <cdr:y>0.38194</cdr:y>
    </cdr:from>
    <cdr:to>
      <cdr:x>0.70667</cdr:x>
      <cdr:y>0.44028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857500" y="1047750"/>
          <a:ext cx="373380" cy="1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0.725</cdr:x>
      <cdr:y>0.4058</cdr:y>
    </cdr:from>
    <cdr:to>
      <cdr:x>0.78333</cdr:x>
      <cdr:y>0.46377</cdr:y>
    </cdr:to>
    <cdr:sp macro="" textlink="">
      <cdr:nvSpPr>
        <cdr:cNvPr id="8" name="TextBox 7"/>
        <cdr:cNvSpPr txBox="1"/>
      </cdr:nvSpPr>
      <cdr:spPr>
        <a:xfrm xmlns:a="http://schemas.openxmlformats.org/drawingml/2006/main" rot="10800000" flipV="1">
          <a:off x="6264694" y="2016225"/>
          <a:ext cx="50405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2,1%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0.90833</cdr:x>
      <cdr:y>0.37681</cdr:y>
    </cdr:from>
    <cdr:to>
      <cdr:x>0.98333</cdr:x>
      <cdr:y>0.43478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848843" y="1872209"/>
          <a:ext cx="648101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B050"/>
              </a:solidFill>
            </a:rPr>
            <a:t>1,6%</a:t>
          </a:r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0.43202</cdr:x>
      <cdr:y>0.55172</cdr:y>
    </cdr:from>
    <cdr:to>
      <cdr:x>0.57905</cdr:x>
      <cdr:y>0.62069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268980" y="2682240"/>
          <a:ext cx="1112520" cy="335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sz="1100"/>
        </a:p>
      </cdr:txBody>
    </cdr:sp>
  </cdr:relSizeAnchor>
  <cdr:relSizeAnchor xmlns:cdr="http://schemas.openxmlformats.org/drawingml/2006/chartDrawing">
    <cdr:from>
      <cdr:x>0.725</cdr:x>
      <cdr:y>0.44928</cdr:y>
    </cdr:from>
    <cdr:to>
      <cdr:x>0.73809</cdr:x>
      <cdr:y>0.48063</cdr:y>
    </cdr:to>
    <cdr:sp macro="" textlink="">
      <cdr:nvSpPr>
        <cdr:cNvPr id="6" name="Равнобедренный треугольник 5"/>
        <cdr:cNvSpPr/>
      </cdr:nvSpPr>
      <cdr:spPr>
        <a:xfrm xmlns:a="http://schemas.openxmlformats.org/drawingml/2006/main">
          <a:off x="6264696" y="2232248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0.15509</cdr:x>
      <cdr:y>0.05486</cdr:y>
    </cdr:from>
    <cdr:to>
      <cdr:x>0.27593</cdr:x>
      <cdr:y>0.24295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173480" y="266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0.36667</cdr:x>
      <cdr:y>0.53623</cdr:y>
    </cdr:from>
    <cdr:to>
      <cdr:x>0.38333</cdr:x>
      <cdr:y>0.56522</cdr:y>
    </cdr:to>
    <cdr:sp macro="" textlink="">
      <cdr:nvSpPr>
        <cdr:cNvPr id="14" name="Равнобедренный треугольник 13"/>
        <cdr:cNvSpPr/>
      </cdr:nvSpPr>
      <cdr:spPr>
        <a:xfrm xmlns:a="http://schemas.openxmlformats.org/drawingml/2006/main">
          <a:off x="3168352" y="2664296"/>
          <a:ext cx="144016" cy="144016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0.93333</cdr:x>
      <cdr:y>0.44928</cdr:y>
    </cdr:from>
    <cdr:to>
      <cdr:x>0.94676</cdr:x>
      <cdr:y>0.48115</cdr:y>
    </cdr:to>
    <cdr:sp macro="" textlink="">
      <cdr:nvSpPr>
        <cdr:cNvPr id="16" name="Равнобедренный треугольник 15"/>
        <cdr:cNvSpPr/>
      </cdr:nvSpPr>
      <cdr:spPr>
        <a:xfrm xmlns:a="http://schemas.openxmlformats.org/drawingml/2006/main">
          <a:off x="8064896" y="2232248"/>
          <a:ext cx="116048" cy="158348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0.55</cdr:x>
      <cdr:y>0.50725</cdr:y>
    </cdr:from>
    <cdr:to>
      <cdr:x>0.56309</cdr:x>
      <cdr:y>0.5386</cdr:y>
    </cdr:to>
    <cdr:sp macro="" textlink="">
      <cdr:nvSpPr>
        <cdr:cNvPr id="15" name="Равнобедренный треугольник 14"/>
        <cdr:cNvSpPr/>
      </cdr:nvSpPr>
      <cdr:spPr>
        <a:xfrm xmlns:a="http://schemas.openxmlformats.org/drawingml/2006/main">
          <a:off x="4752528" y="2520280"/>
          <a:ext cx="113110" cy="155764"/>
        </a:xfrm>
        <a:prstGeom xmlns:a="http://schemas.openxmlformats.org/drawingml/2006/main" prst="triangle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solidFill>
            <a:srgbClr val="00B05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0.5042</cdr:x>
      <cdr:y>0.4557</cdr:y>
    </cdr:from>
    <cdr:to>
      <cdr:x>0.57143</cdr:x>
      <cdr:y>0.5443</cdr:y>
    </cdr:to>
    <cdr:sp macro="" textlink="">
      <cdr:nvSpPr>
        <cdr:cNvPr id="3" name="TextBox 2"/>
        <cdr:cNvSpPr txBox="1"/>
      </cdr:nvSpPr>
      <cdr:spPr>
        <a:xfrm xmlns:a="http://schemas.openxmlformats.org/drawingml/2006/main" flipH="1">
          <a:off x="4320479" y="2592288"/>
          <a:ext cx="57606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0.27731</cdr:x>
      <cdr:y>0.55696</cdr:y>
    </cdr:from>
    <cdr:to>
      <cdr:x>0.42017</cdr:x>
      <cdr:y>0.63291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376264" y="3168352"/>
          <a:ext cx="122413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0.69748</cdr:x>
      <cdr:y>0.73418</cdr:y>
    </cdr:from>
    <cdr:to>
      <cdr:x>0.78151</cdr:x>
      <cdr:y>0.81013</cdr:y>
    </cdr:to>
    <cdr:sp macro="" textlink="">
      <cdr:nvSpPr>
        <cdr:cNvPr id="7" name="TextBox 6"/>
        <cdr:cNvSpPr txBox="1"/>
      </cdr:nvSpPr>
      <cdr:spPr>
        <a:xfrm xmlns:a="http://schemas.openxmlformats.org/drawingml/2006/main" flipH="1">
          <a:off x="5976664" y="4176464"/>
          <a:ext cx="72008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0.88857</cdr:x>
      <cdr:y>0.64557</cdr:y>
    </cdr:from>
    <cdr:to>
      <cdr:x>0.96639</cdr:x>
      <cdr:y>0.70886</cdr:y>
    </cdr:to>
    <cdr:sp macro="" textlink="">
      <cdr:nvSpPr>
        <cdr:cNvPr id="9" name="TextBox 8"/>
        <cdr:cNvSpPr txBox="1"/>
      </cdr:nvSpPr>
      <cdr:spPr>
        <a:xfrm xmlns:a="http://schemas.openxmlformats.org/drawingml/2006/main" rot="10800000" flipH="1" flipV="1">
          <a:off x="7614114" y="3672408"/>
          <a:ext cx="66680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0.27195</cdr:x>
      <cdr:y>0.06925</cdr:y>
    </cdr:from>
    <cdr:to>
      <cdr:x>0.30153</cdr:x>
      <cdr:y>0.29086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71700" y="285750"/>
          <a:ext cx="2362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0.21667</cdr:x>
      <cdr:y>0.24658</cdr:y>
    </cdr:from>
    <cdr:to>
      <cdr:x>0.33597</cdr:x>
      <cdr:y>0.54394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872208" y="1296144"/>
          <a:ext cx="1030867" cy="15630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0.62552</cdr:x>
      <cdr:y>0.71925</cdr:y>
    </cdr:from>
    <cdr:to>
      <cdr:x>0.69191</cdr:x>
      <cdr:y>0.78264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4594860" y="3630930"/>
          <a:ext cx="487680" cy="32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0.611</cdr:x>
      <cdr:y>0.54415</cdr:y>
    </cdr:from>
    <cdr:to>
      <cdr:x>0.73859</cdr:x>
      <cdr:y>0.79019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88180" y="2747010"/>
          <a:ext cx="937266" cy="12420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0.39167</cdr:x>
      <cdr:y>0.52055</cdr:y>
    </cdr:from>
    <cdr:to>
      <cdr:x>0.53793</cdr:x>
      <cdr:y>0.74395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384376" y="2736304"/>
          <a:ext cx="1263826" cy="11743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0.83299</cdr:x>
      <cdr:y>0.69962</cdr:y>
    </cdr:from>
    <cdr:to>
      <cdr:x>0.88693</cdr:x>
      <cdr:y>0.76151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6118860" y="3531870"/>
          <a:ext cx="396240" cy="3124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0.78942</cdr:x>
      <cdr:y>0.54415</cdr:y>
    </cdr:from>
    <cdr:to>
      <cdr:x>0.95124</cdr:x>
      <cdr:y>0.70717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5798827" y="2747010"/>
          <a:ext cx="1188678" cy="8229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0.23029</cdr:x>
      <cdr:y>0.04151</cdr:y>
    </cdr:from>
    <cdr:to>
      <cdr:x>0.35477</cdr:x>
      <cdr:y>0.22264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691640" y="20955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/>
        </a:p>
      </cdr:txBody>
    </cdr:sp>
  </cdr:relSizeAnchor>
  <cdr:relSizeAnchor xmlns:cdr="http://schemas.openxmlformats.org/drawingml/2006/chartDrawing">
    <cdr:from>
      <cdr:x>0.74167</cdr:x>
      <cdr:y>0</cdr:y>
    </cdr:from>
    <cdr:to>
      <cdr:x>0.99167</cdr:x>
      <cdr:y>0.08219</cdr:y>
    </cdr:to>
    <cdr:sp macro="" textlink="">
      <cdr:nvSpPr>
        <cdr:cNvPr id="10" name="Овал 9"/>
        <cdr:cNvSpPr/>
      </cdr:nvSpPr>
      <cdr:spPr>
        <a:xfrm xmlns:a="http://schemas.openxmlformats.org/drawingml/2006/main">
          <a:off x="6408712" y="-1340768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0.52456</cdr:x>
      <cdr:y>0.56467</cdr:y>
    </cdr:from>
    <cdr:to>
      <cdr:x>0.58476</cdr:x>
      <cdr:y>0.61588</cdr:y>
    </cdr:to>
    <cdr:sp macro="" textlink="">
      <cdr:nvSpPr>
        <cdr:cNvPr id="6" name="TextBox 5"/>
        <cdr:cNvSpPr txBox="1"/>
      </cdr:nvSpPr>
      <cdr:spPr>
        <a:xfrm xmlns:a="http://schemas.openxmlformats.org/drawingml/2006/main" flipH="1">
          <a:off x="4392488" y="3175625"/>
          <a:ext cx="504056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00B050"/>
            </a:solidFill>
          </a:endParaRPr>
        </a:p>
      </cdr:txBody>
    </cdr:sp>
  </cdr:relSizeAnchor>
  <cdr:relSizeAnchor xmlns:cdr="http://schemas.openxmlformats.org/drawingml/2006/chartDrawing">
    <cdr:from>
      <cdr:x>0.36281</cdr:x>
      <cdr:y>0.38402</cdr:y>
    </cdr:from>
    <cdr:to>
      <cdr:x>0.51558</cdr:x>
      <cdr:y>0.52987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750820" y="1885949"/>
          <a:ext cx="1158256" cy="7162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>
            <a:solidFill>
              <a:srgbClr val="C00000"/>
            </a:solidFill>
          </a:endParaRPr>
        </a:p>
      </cdr:txBody>
    </cdr:sp>
  </cdr:relSizeAnchor>
  <cdr:relSizeAnchor xmlns:cdr="http://schemas.openxmlformats.org/drawingml/2006/chartDrawing">
    <cdr:from>
      <cdr:x>0.17588</cdr:x>
      <cdr:y>0.0256</cdr:y>
    </cdr:from>
    <cdr:to>
      <cdr:x>0.29548</cdr:x>
      <cdr:y>0.23196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33500" y="125730"/>
          <a:ext cx="906780" cy="10134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2000" b="1"/>
        </a:p>
      </cdr:txBody>
    </cdr:sp>
  </cdr:relSizeAnchor>
  <cdr:relSizeAnchor xmlns:cdr="http://schemas.openxmlformats.org/drawingml/2006/chartDrawing">
    <cdr:from>
      <cdr:x>0.73684</cdr:x>
      <cdr:y>0</cdr:y>
    </cdr:from>
    <cdr:to>
      <cdr:x>1</cdr:x>
      <cdr:y>0.08108</cdr:y>
    </cdr:to>
    <cdr:sp macro="" textlink="">
      <cdr:nvSpPr>
        <cdr:cNvPr id="7" name="Овал 6"/>
        <cdr:cNvSpPr/>
      </cdr:nvSpPr>
      <cdr:spPr>
        <a:xfrm xmlns:a="http://schemas.openxmlformats.org/drawingml/2006/main">
          <a:off x="6048672" y="-1052736"/>
          <a:ext cx="2160240" cy="432048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dirty="0" smtClean="0">
              <a:solidFill>
                <a:schemeClr val="bg1"/>
              </a:solidFill>
            </a:rPr>
            <a:t>Проект</a:t>
          </a:r>
          <a:r>
            <a:rPr lang="ru-RU" sz="1200" b="1" dirty="0" smtClean="0">
              <a:solidFill>
                <a:schemeClr val="bg1"/>
              </a:solidFill>
            </a:rPr>
            <a:t> бюджета 2024-2026гг</a:t>
          </a:r>
          <a:endParaRPr lang="ru-RU" sz="1200" b="1" dirty="0">
            <a:solidFill>
              <a:schemeClr val="bg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0.67021</cdr:x>
      <cdr:y>0.6875</cdr:y>
    </cdr:from>
    <cdr:to>
      <cdr:x>0.69149</cdr:x>
      <cdr:y>0.72917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4536504" y="2376264"/>
          <a:ext cx="144016" cy="14401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3">
            <a:shade val="50000"/>
          </a:schemeClr>
        </a:lnRef>
        <a:fillRef xmlns:a="http://schemas.openxmlformats.org/drawingml/2006/main" idx="1">
          <a:schemeClr val="accent3"/>
        </a:fillRef>
        <a:effectRef xmlns:a="http://schemas.openxmlformats.org/drawingml/2006/main" idx="0">
          <a:schemeClr val="accent3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0.76596</cdr:x>
      <cdr:y>0.70833</cdr:y>
    </cdr:from>
    <cdr:to>
      <cdr:x>0.90105</cdr:x>
      <cdr:y>0.97289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184576" y="244827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0.70213</cdr:x>
      <cdr:y>0.66667</cdr:y>
    </cdr:from>
    <cdr:to>
      <cdr:x>0.83722</cdr:x>
      <cdr:y>0.93122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52528" y="230425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600" dirty="0" smtClean="0"/>
            <a:t>МБТ</a:t>
          </a:r>
          <a:endParaRPr lang="ru-RU" sz="16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25E5C-FC14-4961-8B17-95076AC335F7}" type="datetimeFigureOut">
              <a:rPr lang="ru-RU" smtClean="0"/>
              <a:pPr/>
              <a:t>17.05.2024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F7BF-44DE-4AA7-A91E-AFA053E8A57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088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00F7BF-44DE-4AA7-A91E-AFA053E8A57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563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2B2FC-6BC0-4402-A412-B370E53A4CA7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011AC-3125-4066-9681-EB8F705DD9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0C64B-AE26-4238-925A-ADFD45D950C3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0C8A75-05CB-48B1-A6BD-86751C706D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5DC71-EBB6-4011-9EA7-7532BCCA5D21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A3552-CC4F-4ECB-8C8A-573D173375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C99DB-8F61-4C02-9778-8F86B34AFF4A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D9EFD-9C4C-4E40-B8BD-FC1394DFAF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E72E0-0CEB-418E-8331-45A1C09A6553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64FEB-CFAB-4C26-9C25-E6923916A7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13C54-32AC-4A16-B8ED-5E5038E0D103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FB48-7600-4A3C-88B1-934EB6372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1758E-D82E-4C11-89BC-48BEEA143E64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2AC4A-106F-4111-AB2A-00EACB8D41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71B96-0BF7-4BC9-9D53-78F7244C28EE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F916-6E04-45F9-873E-CB00661EF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8D715-5F2E-4826-9632-089B0139E2F5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87524-8523-43D1-8526-E3566928F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72F00-7E9F-494E-A9B5-01FFA84B438B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2E50C-3A68-4F54-87EC-6BB8F8761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152CD-05C0-44F8-BE46-D873E7EDC65D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0E732-908C-49C6-B45F-DAA082FFE8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219190-2E33-44BF-9FD1-79947CE06476}" type="datetimeFigureOut">
              <a:rPr lang="ru-RU"/>
              <a:pPr>
                <a:defRPr/>
              </a:pPr>
              <a:t>17.05.2024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539D76E-7473-4356-B7C0-C302F51E79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3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fontAlgn="base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fontAlgn="base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260648"/>
            <a:ext cx="7772400" cy="936104"/>
          </a:xfrm>
          <a:prstGeom prst="rect">
            <a:avLst/>
          </a:prstGeom>
        </p:spPr>
        <p:txBody>
          <a:bodyPr vert="horz" tIns="0" bIns="0" anchor="t" anchorCtr="0">
            <a:normAutofit fontScale="25000" lnSpcReduction="2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1" algn="ctr" fontAlgn="auto">
              <a:lnSpc>
                <a:spcPct val="220000"/>
              </a:lnSpc>
              <a:spcAft>
                <a:spcPts val="0"/>
              </a:spcAft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8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FFC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124744"/>
            <a:ext cx="7712344" cy="1152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Проект бюджета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района Ленинградской области на 2024-2026 годы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530" y="2348880"/>
            <a:ext cx="7709406" cy="43204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99592" y="224644"/>
            <a:ext cx="7674871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БЮДЖЕТ ДЛЯ ГРАЖДАН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32" y="188640"/>
            <a:ext cx="8712968" cy="86409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СТРУКТУРА СОБСТВЕННЫХ ДОХОДОВ на 2024г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91622"/>
              </p:ext>
            </p:extLst>
          </p:nvPr>
        </p:nvGraphicFramePr>
        <p:xfrm>
          <a:off x="179512" y="1268760"/>
          <a:ext cx="878497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i="1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НАЛОГОВЫЕ </a:t>
            </a:r>
            <a:r>
              <a:rPr lang="ru-RU" sz="240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2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2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– </a:t>
            </a:r>
            <a:r>
              <a:rPr lang="ru-RU" sz="2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0721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 НА ДОХОДЫ ФИЗ. ЛИЦ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9040545"/>
              </p:ext>
            </p:extLst>
          </p:nvPr>
        </p:nvGraphicFramePr>
        <p:xfrm>
          <a:off x="190123" y="1209838"/>
          <a:ext cx="878497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НАЛОГИ НА ИМУЩЕСТВО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617607"/>
              </p:ext>
            </p:extLst>
          </p:nvPr>
        </p:nvGraphicFramePr>
        <p:xfrm>
          <a:off x="179512" y="1556792"/>
          <a:ext cx="864096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1400" dirty="0" smtClean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НЕНАЛОГОВЫЕ </a:t>
            </a:r>
            <a:r>
              <a:rPr lang="ru-RU" sz="140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</a:t>
            </a:r>
            <a:r>
              <a:rPr lang="ru-RU" sz="1400" b="0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– </a:t>
            </a:r>
            <a:r>
              <a:rPr lang="ru-RU" sz="1400" b="0" i="1" dirty="0">
                <a:ln>
                  <a:noFill/>
                </a:ln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</a:t>
            </a: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АРЕНДА ИМУЩЕСТВА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2460033"/>
              </p:ext>
            </p:extLst>
          </p:nvPr>
        </p:nvGraphicFramePr>
        <p:xfrm>
          <a:off x="395536" y="1988840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ПРОДАЖА ЗЕМЛИ</a:t>
            </a:r>
            <a:r>
              <a:rPr lang="ru-RU" sz="2400" dirty="0" smtClean="0">
                <a:solidFill>
                  <a:schemeClr val="bg1"/>
                </a:solidFill>
              </a:rPr>
              <a:t>, тыс.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3431673"/>
              </p:ext>
            </p:extLst>
          </p:nvPr>
        </p:nvGraphicFramePr>
        <p:xfrm>
          <a:off x="251520" y="1340768"/>
          <a:ext cx="8640960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9412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ПРОЧИЕ ДОХОДЫ </a:t>
            </a:r>
            <a:r>
              <a:rPr lang="ru-RU" sz="2400" dirty="0" smtClean="0">
                <a:solidFill>
                  <a:schemeClr val="bg1"/>
                </a:solidFill>
              </a:rPr>
              <a:t>от использования имущества,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447668"/>
              </p:ext>
            </p:extLst>
          </p:nvPr>
        </p:nvGraphicFramePr>
        <p:xfrm>
          <a:off x="395536" y="1052736"/>
          <a:ext cx="8208912" cy="5328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6864" cy="115212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>
                <a:solidFill>
                  <a:schemeClr val="bg1"/>
                </a:solidFill>
              </a:rPr>
              <a:t>Безвозмездные поступления </a:t>
            </a:r>
            <a:r>
              <a:rPr lang="ru-RU" sz="3600" dirty="0" smtClean="0">
                <a:solidFill>
                  <a:schemeClr val="bg1"/>
                </a:solidFill>
              </a:rPr>
              <a:t>2024г</a:t>
            </a:r>
            <a:r>
              <a:rPr lang="ru-RU" sz="3600" dirty="0">
                <a:solidFill>
                  <a:schemeClr val="bg1"/>
                </a:solidFill>
              </a:rPr>
              <a:t>, </a:t>
            </a:r>
            <a:r>
              <a:rPr lang="ru-RU" sz="3600" dirty="0" smtClean="0">
                <a:solidFill>
                  <a:schemeClr val="bg1"/>
                </a:solidFill>
              </a:rPr>
              <a:t>   97 982,0 тыс</a:t>
            </a:r>
            <a:r>
              <a:rPr lang="ru-RU" sz="3600" dirty="0">
                <a:solidFill>
                  <a:schemeClr val="bg1"/>
                </a:solidFill>
              </a:rPr>
              <a:t>. </a:t>
            </a:r>
            <a:r>
              <a:rPr lang="ru-RU" sz="3600" dirty="0" err="1">
                <a:solidFill>
                  <a:schemeClr val="bg1"/>
                </a:solidFill>
              </a:rPr>
              <a:t>руб</a:t>
            </a:r>
            <a:r>
              <a:rPr lang="ru-RU" sz="3600" dirty="0">
                <a:solidFill>
                  <a:schemeClr val="bg1"/>
                </a:solidFill>
              </a:rPr>
              <a:t/>
            </a:r>
            <a:br>
              <a:rPr lang="ru-RU" sz="3600" dirty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/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1600" b="0" dirty="0">
              <a:solidFill>
                <a:schemeClr val="bg1"/>
              </a:solidFill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06901345"/>
              </p:ext>
            </p:extLst>
          </p:nvPr>
        </p:nvGraphicFramePr>
        <p:xfrm>
          <a:off x="1403648" y="2420888"/>
          <a:ext cx="6768752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804248" y="343404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585770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 smtClean="0">
                <a:solidFill>
                  <a:prstClr val="black"/>
                </a:solidFill>
              </a:rPr>
              <a:t>БЕЗВОЗМЕЗДНЫЕ </a:t>
            </a:r>
            <a:r>
              <a:rPr lang="ru-RU" sz="1600" b="0" dirty="0">
                <a:solidFill>
                  <a:prstClr val="black"/>
                </a:solidFill>
              </a:rPr>
              <a:t>ПОСТУПЛЕНИЯ – </a:t>
            </a:r>
            <a:br>
              <a:rPr lang="ru-RU" sz="1600" b="0" dirty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>дотации, субсидии, субвенции и иные межбюджетные трансферты, полученные из других бюджетов бюджетной системы Российской </a:t>
            </a:r>
            <a:r>
              <a:rPr lang="ru-RU" sz="1800" b="0" dirty="0">
                <a:solidFill>
                  <a:prstClr val="black"/>
                </a:solidFill>
              </a:rPr>
              <a:t>Федерации; безвозмездные поступления от </a:t>
            </a:r>
            <a:r>
              <a:rPr lang="ru-RU" sz="1600" b="0" dirty="0">
                <a:solidFill>
                  <a:prstClr val="black"/>
                </a:solidFill>
              </a:rPr>
              <a:t>физических и юридических лиц, в том числе добровольные пожертвования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2758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на безвозмездной  и безвозвратной основе без установления направлений и (или) условий их использования</a:t>
            </a:r>
            <a:endParaRPr lang="ru-RU" sz="1600" dirty="0"/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4788024" y="2492896"/>
            <a:ext cx="3096344" cy="302433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СУБСИДИИ -</a:t>
            </a:r>
          </a:p>
          <a:p>
            <a:pPr lvl="0" algn="ctr"/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средства, предоставляемые бюджету другого уровня бюджетной системы в целях </a:t>
            </a:r>
            <a:r>
              <a:rPr lang="ru-RU" sz="1600" i="1" kern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600" i="1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расходных обязательств муниципальных образований.</a:t>
            </a:r>
          </a:p>
        </p:txBody>
      </p:sp>
    </p:spTree>
    <p:extLst>
      <p:ext uri="{BB962C8B-B14F-4D97-AF65-F5344CB8AC3E}">
        <p14:creationId xmlns:p14="http://schemas.microsoft.com/office/powerpoint/2010/main" val="36425954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0" dirty="0" smtClean="0">
                <a:solidFill>
                  <a:prstClr val="black"/>
                </a:solidFill>
              </a:rPr>
              <a:t/>
            </a:r>
            <a:br>
              <a:rPr lang="ru-RU" sz="1600" b="0" dirty="0" smtClean="0">
                <a:solidFill>
                  <a:prstClr val="black"/>
                </a:solidFill>
              </a:rPr>
            </a:br>
            <a:r>
              <a:rPr lang="ru-RU" sz="1600" b="0" dirty="0">
                <a:solidFill>
                  <a:prstClr val="black"/>
                </a:solidFill>
              </a:rPr>
              <a:t/>
            </a:r>
            <a:br>
              <a:rPr lang="ru-RU" sz="1600" b="0" dirty="0">
                <a:solidFill>
                  <a:prstClr val="black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spcBef>
                <a:spcPct val="0"/>
              </a:spcBef>
              <a:buClrTx/>
              <a:buSzTx/>
              <a:buNone/>
            </a:pPr>
            <a:r>
              <a:rPr lang="ru-RU" sz="1400" i="1" kern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с двумя вырезанными противолежащими углами 3"/>
          <p:cNvSpPr/>
          <p:nvPr/>
        </p:nvSpPr>
        <p:spPr>
          <a:xfrm>
            <a:off x="899592" y="4077072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ИНДЕКСАЦИЯ:</a:t>
            </a:r>
          </a:p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  <a:buFontTx/>
              <a:buChar char="-"/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должностных окладов работников муниципальных учреждений на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4,6%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01.01.2024.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вырезанными противолежащими углами 4"/>
          <p:cNvSpPr/>
          <p:nvPr/>
        </p:nvSpPr>
        <p:spPr>
          <a:xfrm>
            <a:off x="5076056" y="4042135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мероприятий по исполнению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Указа Президента РФ от 07.05.2018 №204 «О национальных целях и стратегических задачах развития Российской Федерации до 2024 года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(национальных проектов) 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anchor="ctr">
            <a:normAutofit fontScale="975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100" b="1" kern="120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b="0" dirty="0" smtClean="0">
                <a:solidFill>
                  <a:prstClr val="black"/>
                </a:solidFill>
              </a:rPr>
              <a:t>ПОДХОД К ФОРМИРОВАНИЮ РАСХОДОВ БЮДЖЕТА ПРИОЛЗЕРСКОГО ГОРОДСКОГО ПОСЕЛЕНИЯ</a:t>
            </a:r>
            <a:endParaRPr lang="ru-RU" dirty="0"/>
          </a:p>
        </p:txBody>
      </p:sp>
      <p:sp>
        <p:nvSpPr>
          <p:cNvPr id="7" name="Прямоугольник с двумя вырезанными противолежащими углами 6"/>
          <p:cNvSpPr/>
          <p:nvPr/>
        </p:nvSpPr>
        <p:spPr>
          <a:xfrm>
            <a:off x="755576" y="1700808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7112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Соблюдение уровня оплаты труда работников в соответствии с Указом Президента № 597 «О мероприятиях по реализации государственной социальной политики»</a:t>
            </a:r>
            <a:endParaRPr lang="ru-RU" sz="16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9" name="Прямоугольник с двумя вырезанными противолежащими углами 8"/>
          <p:cNvSpPr/>
          <p:nvPr/>
        </p:nvSpPr>
        <p:spPr>
          <a:xfrm>
            <a:off x="4909376" y="1700808"/>
            <a:ext cx="3096344" cy="2088232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066800" fontAlgn="auto">
              <a:lnSpc>
                <a:spcPct val="90000"/>
              </a:lnSpc>
              <a:spcAft>
                <a:spcPct val="3500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Включение расходов, по которым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 </a:t>
            </a:r>
            <a:r>
              <a:rPr lang="ru-RU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софинансирование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областного бюджета</a:t>
            </a:r>
          </a:p>
        </p:txBody>
      </p:sp>
    </p:spTree>
    <p:extLst>
      <p:ext uri="{BB962C8B-B14F-4D97-AF65-F5344CB8AC3E}">
        <p14:creationId xmlns:p14="http://schemas.microsoft.com/office/powerpoint/2010/main" val="3848632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cs typeface="Arial" pitchFamily="34" charset="0"/>
              </a:rPr>
              <a:t>ЧТО ТАКОЕ «БЮДЖЕТ ДЛЯ ГРАЖДАН»?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Бюджет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для граждан» – аналитический документ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 разрабатываемый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целях предоставления гражданам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актуальной информации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о проекте бюджета поселения в формате,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доступном для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широкого круга пользователей.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      </a:t>
            </a:r>
          </a:p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представленной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информации отражены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положения проекта бюджета поселения на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предстоящие три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года: 2024 год и 2025 -2026 годы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    «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Бюджет для граждан» нацелен на получение обратной связи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от граждан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по интересующим их вопросам. 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6665090"/>
              </p:ext>
            </p:extLst>
          </p:nvPr>
        </p:nvGraphicFramePr>
        <p:xfrm>
          <a:off x="179512" y="1556792"/>
          <a:ext cx="883158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СРАВНЕНИЕ РАСХОДОВ ЗА 2023-2026 ГОДЫ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РАСХОДЫ БЮДЖЕТА на 2024г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 rot="10800000" flipH="1">
            <a:off x="4333832" y="4228157"/>
            <a:ext cx="593725" cy="400050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gray">
          <a:xfrm rot="16200000" flipH="1">
            <a:off x="2943181" y="2783532"/>
            <a:ext cx="538163" cy="4397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12"/>
          <p:cNvSpPr>
            <a:spLocks noChangeArrowheads="1"/>
          </p:cNvSpPr>
          <p:nvPr/>
        </p:nvSpPr>
        <p:spPr bwMode="gray">
          <a:xfrm rot="5400000" flipH="1">
            <a:off x="5835607" y="2810519"/>
            <a:ext cx="571500" cy="414338"/>
          </a:xfrm>
          <a:prstGeom prst="upArrow">
            <a:avLst>
              <a:gd name="adj1" fmla="val 51676"/>
              <a:gd name="adj2" fmla="val 100000"/>
            </a:avLst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val 13"/>
          <p:cNvSpPr>
            <a:spLocks noChangeArrowheads="1"/>
          </p:cNvSpPr>
          <p:nvPr/>
        </p:nvSpPr>
        <p:spPr bwMode="gray">
          <a:xfrm>
            <a:off x="3378157" y="1699269"/>
            <a:ext cx="2563813" cy="2563813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28575" algn="ctr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val 14"/>
          <p:cNvSpPr>
            <a:spLocks noChangeArrowheads="1"/>
          </p:cNvSpPr>
          <p:nvPr/>
        </p:nvSpPr>
        <p:spPr bwMode="gray">
          <a:xfrm>
            <a:off x="3524207" y="1843732"/>
            <a:ext cx="2270125" cy="227012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Oval 16"/>
          <p:cNvSpPr>
            <a:spLocks noChangeArrowheads="1"/>
          </p:cNvSpPr>
          <p:nvPr/>
        </p:nvSpPr>
        <p:spPr bwMode="gray">
          <a:xfrm>
            <a:off x="3657557" y="1978669"/>
            <a:ext cx="2003425" cy="2006600"/>
          </a:xfrm>
          <a:prstGeom prst="ellipse">
            <a:avLst/>
          </a:prstGeom>
          <a:gradFill rotWithShape="1">
            <a:gsLst>
              <a:gs pos="0">
                <a:srgbClr val="FF9900">
                  <a:gamma/>
                  <a:shade val="0"/>
                  <a:invGamma/>
                </a:srgbClr>
              </a:gs>
              <a:gs pos="100000">
                <a:srgbClr val="FF9900"/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18"/>
          <p:cNvSpPr>
            <a:spLocks noChangeArrowheads="1"/>
          </p:cNvSpPr>
          <p:nvPr/>
        </p:nvSpPr>
        <p:spPr bwMode="gray">
          <a:xfrm>
            <a:off x="3789319" y="2110432"/>
            <a:ext cx="1739900" cy="1743075"/>
          </a:xfrm>
          <a:prstGeom prst="ellipse">
            <a:avLst/>
          </a:prstGeom>
          <a:gradFill rotWithShape="1">
            <a:gsLst>
              <a:gs pos="0">
                <a:srgbClr val="EEAD38"/>
              </a:gs>
              <a:gs pos="100000">
                <a:srgbClr val="EEAD38">
                  <a:gamma/>
                  <a:shade val="48627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gray">
          <a:xfrm>
            <a:off x="3768776" y="2238848"/>
            <a:ext cx="1861792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Всего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расходы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226,7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них:</a:t>
            </a:r>
            <a:endParaRPr lang="en-US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3275856" y="4650261"/>
            <a:ext cx="2836620" cy="1875083"/>
          </a:xfrm>
          <a:prstGeom prst="can">
            <a:avLst>
              <a:gd name="adj" fmla="val 25000"/>
            </a:avLst>
          </a:prstGeom>
          <a:solidFill>
            <a:srgbClr val="4472C4">
              <a:lumMod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gray">
          <a:xfrm>
            <a:off x="3843401" y="5049752"/>
            <a:ext cx="17007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Дорожный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</a:rPr>
              <a:t> 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фонд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76"/>
          <p:cNvSpPr txBox="1">
            <a:spLocks noChangeArrowheads="1"/>
          </p:cNvSpPr>
          <p:nvPr/>
        </p:nvSpPr>
        <p:spPr bwMode="auto">
          <a:xfrm>
            <a:off x="6660232" y="3017689"/>
            <a:ext cx="227761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12,8 (0,7%)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176"/>
          <p:cNvSpPr txBox="1">
            <a:spLocks noChangeArrowheads="1"/>
          </p:cNvSpPr>
          <p:nvPr/>
        </p:nvSpPr>
        <p:spPr bwMode="auto">
          <a:xfrm>
            <a:off x="3501081" y="5366952"/>
            <a:ext cx="249606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50,5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(22,3%)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744" y="2731938"/>
            <a:ext cx="2745969" cy="1381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64" y="2473384"/>
            <a:ext cx="2740873" cy="166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588224" y="3303438"/>
            <a:ext cx="21602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26,5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(11,7%)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88224" y="2852936"/>
            <a:ext cx="20162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Реализация Указа Президента №204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285293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</a:pPr>
            <a:r>
              <a:rPr lang="ru-RU" sz="16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Программные и непрограммные расходы</a:t>
            </a:r>
            <a:endParaRPr lang="en-US" sz="1600" b="1" dirty="0">
              <a:solidFill>
                <a:prstClr val="whit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47564" y="3145323"/>
            <a:ext cx="20162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2600" b="1" u="sng" dirty="0" smtClean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149,7 </a:t>
            </a:r>
            <a:r>
              <a:rPr lang="ru-RU" b="1" u="sng" dirty="0" err="1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млн.руб</a:t>
            </a:r>
            <a:r>
              <a:rPr lang="ru-RU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600" b="1" u="sng" dirty="0" smtClean="0">
                <a:solidFill>
                  <a:srgbClr val="FF9933"/>
                </a:solidFill>
                <a:latin typeface="Times New Roman" pitchFamily="18" charset="0"/>
                <a:cs typeface="Times New Roman" pitchFamily="18" charset="0"/>
              </a:rPr>
              <a:t> (66%)</a:t>
            </a:r>
            <a:endParaRPr lang="en-US" sz="2600" b="1" u="sng" dirty="0">
              <a:solidFill>
                <a:srgbClr val="FF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77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МУНИЦИПАЛЬНЫЕ ПРОГРАММЫ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832645"/>
              </p:ext>
            </p:extLst>
          </p:nvPr>
        </p:nvGraphicFramePr>
        <p:xfrm>
          <a:off x="308610" y="980728"/>
          <a:ext cx="8526780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660232" y="6165304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ПРОГРАММНЫЕ И НЕПРОГРАММНЫЕ РАСХОДЫ</a:t>
            </a:r>
            <a:r>
              <a:rPr lang="ru-RU" sz="2400" dirty="0" smtClean="0">
                <a:solidFill>
                  <a:schemeClr val="bg1"/>
                </a:solidFill>
              </a:rPr>
              <a:t>, млн. </a:t>
            </a:r>
            <a:r>
              <a:rPr lang="ru-RU" sz="2400" dirty="0" err="1" smtClean="0">
                <a:solidFill>
                  <a:schemeClr val="bg1"/>
                </a:solidFill>
              </a:rPr>
              <a:t>руб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4239976"/>
              </p:ext>
            </p:extLst>
          </p:nvPr>
        </p:nvGraphicFramePr>
        <p:xfrm>
          <a:off x="118110" y="1268760"/>
          <a:ext cx="890778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58240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8478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/>
                </a:solidFill>
              </a:rPr>
              <a:t>РАСХОДЫ БЮДЖЕТА по разделам, подразделам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046961"/>
              </p:ext>
            </p:extLst>
          </p:nvPr>
        </p:nvGraphicFramePr>
        <p:xfrm>
          <a:off x="179512" y="1412776"/>
          <a:ext cx="8352928" cy="5088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3240"/>
                <a:gridCol w="933184"/>
                <a:gridCol w="792088"/>
                <a:gridCol w="936104"/>
                <a:gridCol w="1008112"/>
                <a:gridCol w="792088"/>
                <a:gridCol w="1008112"/>
              </a:tblGrid>
              <a:tr h="468553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r>
                        <a:rPr lang="ru-RU" sz="1200" dirty="0" smtClean="0"/>
                        <a:t>Раздел, подраздел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2024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2025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2026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</a:tr>
              <a:tr h="655974">
                <a:tc vMerge="1"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smtClean="0"/>
                        <a:t>План, </a:t>
                      </a:r>
                      <a:r>
                        <a:rPr lang="ru-RU" sz="1200" dirty="0" err="1" smtClean="0"/>
                        <a:t>тыс.руб</a:t>
                      </a:r>
                      <a:r>
                        <a:rPr lang="ru-RU" sz="1200" dirty="0" smtClean="0"/>
                        <a:t>.</a:t>
                      </a:r>
                      <a:endParaRPr lang="ru-RU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</a:t>
                      </a:r>
                      <a:r>
                        <a:rPr lang="ru-RU" sz="1200" dirty="0" err="1" smtClean="0"/>
                        <a:t>тыс.руб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План, </a:t>
                      </a:r>
                      <a:r>
                        <a:rPr lang="ru-RU" sz="1200" dirty="0" err="1" smtClean="0"/>
                        <a:t>тыс.руб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Доля к </a:t>
                      </a:r>
                    </a:p>
                    <a:p>
                      <a:pPr algn="ctr"/>
                      <a:r>
                        <a:rPr lang="ru-RU" sz="1200" dirty="0" smtClean="0"/>
                        <a:t>расходам, %</a:t>
                      </a:r>
                      <a:endParaRPr lang="ru-RU" sz="1200" dirty="0"/>
                    </a:p>
                  </a:txBody>
                  <a:tcPr/>
                </a:tc>
              </a:tr>
              <a:tr h="422814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Общегосударственные расходы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7352,1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4461,0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7352,1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/>
                </a:tc>
              </a:tr>
              <a:tr h="396643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Национальная безопасность и правоохранительная деятельность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0,1</a:t>
                      </a:r>
                      <a:endParaRPr lang="ru-RU" sz="1400" b="1" dirty="0"/>
                    </a:p>
                  </a:txBody>
                  <a:tcPr/>
                </a:tc>
              </a:tr>
              <a:tr h="385435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Национальная экономика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51596,0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38278,0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51596,0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22,7</a:t>
                      </a:r>
                      <a:endParaRPr lang="ru-RU" sz="1400" b="1" dirty="0"/>
                    </a:p>
                  </a:txBody>
                  <a:tcPr/>
                </a:tc>
              </a:tr>
              <a:tr h="396643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Жилищно-коммунальное хозяйство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87873,7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76759,0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47,8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87873,7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38,7</a:t>
                      </a:r>
                      <a:endParaRPr lang="ru-RU" sz="1400" b="1" dirty="0"/>
                    </a:p>
                  </a:txBody>
                  <a:tcPr/>
                </a:tc>
              </a:tr>
              <a:tr h="345936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Охрана окружающей</a:t>
                      </a:r>
                      <a:r>
                        <a:rPr lang="ru-RU" sz="1400" b="1" i="1" baseline="0" dirty="0" smtClean="0"/>
                        <a:t> среды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7198,6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1500,0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7198,6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3,2</a:t>
                      </a:r>
                      <a:endParaRPr lang="ru-RU" sz="1400" b="1" dirty="0"/>
                    </a:p>
                  </a:txBody>
                  <a:tcPr/>
                </a:tc>
              </a:tr>
              <a:tr h="531027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Культура, кинематография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70126,5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38369,3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23,9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70126,5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30,9</a:t>
                      </a:r>
                      <a:endParaRPr lang="ru-RU" sz="1400" b="1" dirty="0"/>
                    </a:p>
                  </a:txBody>
                  <a:tcPr/>
                </a:tc>
              </a:tr>
              <a:tr h="51478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Социальная политика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0,4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1008,3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0,7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964,0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0,4</a:t>
                      </a:r>
                      <a:endParaRPr lang="ru-RU" sz="1400" b="1" dirty="0"/>
                    </a:p>
                  </a:txBody>
                  <a:tcPr/>
                </a:tc>
              </a:tr>
              <a:tr h="514788">
                <a:tc>
                  <a:txBody>
                    <a:bodyPr/>
                    <a:lstStyle/>
                    <a:p>
                      <a:pPr algn="l"/>
                      <a:r>
                        <a:rPr lang="ru-RU" sz="1400" b="1" i="1" dirty="0" smtClean="0"/>
                        <a:t>Физическая культура и спорт</a:t>
                      </a:r>
                      <a:endParaRPr lang="ru-RU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1560,0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/>
                        <a:t>0,8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876256" y="753140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0259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РАСЧЕТНАЯ ВЕЛИЧИНА ДЛЯ ОКЛАДОВ работников учреждений</a:t>
            </a:r>
            <a:r>
              <a:rPr lang="ru-RU" sz="2800" dirty="0" smtClean="0">
                <a:solidFill>
                  <a:schemeClr val="bg1"/>
                </a:solidFill>
              </a:rPr>
              <a:t>, руб.</a:t>
            </a:r>
            <a:endParaRPr lang="ru-RU" sz="2800" dirty="0">
              <a:solidFill>
                <a:schemeClr val="bg1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549920"/>
              </p:ext>
            </p:extLst>
          </p:nvPr>
        </p:nvGraphicFramePr>
        <p:xfrm>
          <a:off x="251520" y="1124744"/>
          <a:ext cx="8640960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527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>
                <a:solidFill>
                  <a:schemeClr val="bg1"/>
                </a:solidFill>
              </a:rPr>
              <a:t/>
            </a:r>
            <a:br>
              <a:rPr lang="ru-RU" sz="2800" dirty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Подходы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 формированию местного бюджета 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на </a:t>
            </a:r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2024-2026 годы</a:t>
            </a:r>
            <a:b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endParaRPr lang="ru-RU" sz="28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2636912"/>
            <a:ext cx="4320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Соблюдение уровня оплаты труда отдельных категорий работников бюджетной сферы в целях реализации Указа Президента Российской Федерации от 7 мая 2012 года № 597 «О мероприятиях по реализации государственной социальной политики»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4941168"/>
            <a:ext cx="48245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Индексация с 1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января 2024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 на </a:t>
            </a:r>
            <a:r>
              <a:rPr lang="ru-RU" sz="2000" i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4,6% </a:t>
            </a:r>
            <a:r>
              <a:rPr lang="ru-RU" sz="2000" i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расчетной величины, применяемой для расчета должностных окладов работников муниципальных учреждений </a:t>
            </a:r>
          </a:p>
        </p:txBody>
      </p:sp>
    </p:spTree>
    <p:extLst>
      <p:ext uri="{BB962C8B-B14F-4D97-AF65-F5344CB8AC3E}">
        <p14:creationId xmlns:p14="http://schemas.microsoft.com/office/powerpoint/2010/main" val="97411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043608" y="2276872"/>
            <a:ext cx="74888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  <p:pic>
        <p:nvPicPr>
          <p:cNvPr id="1026" name="Picture 2" descr="D:\5\Презентация бюджета 2020\19 спасибо за внима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640959" cy="6336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</a:rPr>
              <a:t>Административно-территориальное деление </a:t>
            </a:r>
            <a:r>
              <a:rPr lang="ru-RU" sz="2000" dirty="0" err="1" smtClean="0">
                <a:solidFill>
                  <a:schemeClr val="bg1"/>
                </a:solidFill>
                <a:latin typeface="+mn-lt"/>
              </a:rPr>
              <a:t>Приозерского</a:t>
            </a:r>
            <a:r>
              <a:rPr lang="ru-RU" sz="2000" dirty="0" smtClean="0">
                <a:solidFill>
                  <a:schemeClr val="bg1"/>
                </a:solidFill>
                <a:latin typeface="+mn-lt"/>
              </a:rPr>
              <a:t> городского поселения</a:t>
            </a:r>
            <a:endParaRPr lang="ru-RU" sz="2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155754" y="1844824"/>
            <a:ext cx="3740982" cy="4752528"/>
          </a:xfrm>
        </p:spPr>
        <p:txBody>
          <a:bodyPr/>
          <a:lstStyle/>
          <a:p>
            <a:pPr marL="136525" indent="0" algn="just">
              <a:buNone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В состав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района Ленинградской области входят 4 населенных пункта:</a:t>
            </a:r>
          </a:p>
          <a:p>
            <a:pPr marL="136525" indent="0" algn="just">
              <a:buNone/>
            </a:pP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.Приозерск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.Бригадное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600" b="1" dirty="0" err="1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.Бурнево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</a:p>
          <a:p>
            <a:pPr marL="136525" indent="0" algn="just">
              <a:buNone/>
            </a:pP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п.Сторожевое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pPr marL="136525" indent="0" algn="just"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136525" indent="0" algn="just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По состоянию на 01.01.2023г численность населения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составляла 18821 человек. </a:t>
            </a:r>
          </a:p>
          <a:p>
            <a:pPr marL="136525" indent="0" algn="just">
              <a:buNone/>
            </a:pP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  Административным центром </a:t>
            </a:r>
            <a:r>
              <a:rPr lang="ru-RU" sz="1600" b="1" dirty="0" err="1" smtClean="0">
                <a:solidFill>
                  <a:schemeClr val="accent3">
                    <a:lumMod val="50000"/>
                  </a:schemeClr>
                </a:solidFill>
              </a:rPr>
              <a:t>Приозерского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городского поселения является город Приозерск.</a:t>
            </a:r>
            <a:endParaRPr lang="ru-RU" sz="16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Проект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844824"/>
            <a:ext cx="50482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3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БЮДЖЕТНОЙ ПОЛИТИКИ: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328592"/>
          </a:xfrm>
        </p:spPr>
        <p:txBody>
          <a:bodyPr/>
          <a:lstStyle/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1. ВЫРАВНИВАНИЕ И СОХРАНЕНИЕ ТЕНДЕНЦИЙ УЛУЧШЕНИЯ ФИНАНСОВО-ЭКОНОМИЧЕСКОГО РАЗВИТИЯ ПОСЕЛЕНИЯ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2.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СТРАТЕГИЧЕСКАЯ ПРИОРИТИЗАЦИЯ РАСХОДОВ И ВНЕДРЕНИЕ ПРИНЦИПОВ ПРОЕКТНОГО УПРАВЛЕНИЯ 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3. ФОРМИРОВАНИЕ СИСТЕМЫ И УСЛОВИЙ ДЛЯ УСТОЙЧИВОГО ПОВЫШЕНИЯ ЭФФЕКТИВНОСТИ РАСХОДОВ БЮДЖЕТА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4. ИСПОЛНЕНИЕ МАЙСКИХ УКАЗОВ ПРЕЗИДЕНТА РОССИИ</a:t>
            </a:r>
          </a:p>
        </p:txBody>
      </p:sp>
      <p:sp>
        <p:nvSpPr>
          <p:cNvPr id="5" name="Овал 4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7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ГЛОССАРИЙ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07504" y="692696"/>
            <a:ext cx="8784976" cy="590465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Бюджет </a:t>
            </a:r>
            <a:r>
              <a:rPr lang="ru-RU" sz="1200" dirty="0">
                <a:solidFill>
                  <a:srgbClr val="262F38"/>
                </a:solidFill>
              </a:rPr>
              <a:t>— форма образования и расходования денежных средств, предназначенных для финансового обеспечения задач и функций государства и местного самоуправления. Представляет собой главный финансовый документ страны (региона, муниципалитета, поселения), утверждаемый органом законодательной власти соответствующего уровня управления.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Доходы бюджета</a:t>
            </a:r>
            <a:r>
              <a:rPr lang="ru-RU" sz="1200" dirty="0">
                <a:solidFill>
                  <a:srgbClr val="262F38"/>
                </a:solidFill>
              </a:rPr>
              <a:t> — поступающие в бюджет денежные средства (налоги юридических и физических лиц, штрафы, административные платежи и сборы), за исключением средств, являющихся источниками финансирования дефицита бюджета.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Расходы бюджета</a:t>
            </a:r>
            <a:r>
              <a:rPr lang="ru-RU" sz="1200" dirty="0">
                <a:solidFill>
                  <a:srgbClr val="262F38"/>
                </a:solidFill>
              </a:rPr>
              <a:t> — выплачиваемые из бюджета денежные средства, которые направляются на финансовое обеспечение задач и функций государственной власти (социальные выплаты населению, содержание муниципальных учреждений, капитальное строительство и другие), за исключением средств, являющихся источниками финансирования дефицита бюджета.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Источники финансирования дефицита бюджета</a:t>
            </a:r>
            <a:r>
              <a:rPr lang="ru-RU" sz="1200" dirty="0">
                <a:solidFill>
                  <a:srgbClr val="262F38"/>
                </a:solidFill>
              </a:rPr>
              <a:t> — средства, привлекаемые в бюджет для покрытия дефицита (кредиты банков, кредиты от других уровней бюджетов, ценные бумаги, иные источники).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Дефицит бюджета</a:t>
            </a:r>
            <a:r>
              <a:rPr lang="ru-RU" sz="1200" dirty="0">
                <a:solidFill>
                  <a:srgbClr val="262F38"/>
                </a:solidFill>
              </a:rPr>
              <a:t> — превышение расходов бюджета над доходами.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Профицит бюджета</a:t>
            </a:r>
            <a:r>
              <a:rPr lang="ru-RU" sz="1200" dirty="0">
                <a:solidFill>
                  <a:srgbClr val="262F38"/>
                </a:solidFill>
              </a:rPr>
              <a:t> — превышение доходов бюджета над расходами.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Сбалансированность бюджета по доходам и расходам</a:t>
            </a:r>
            <a:r>
              <a:rPr lang="ru-RU" sz="1200" dirty="0">
                <a:solidFill>
                  <a:srgbClr val="262F38"/>
                </a:solidFill>
              </a:rPr>
              <a:t> — один из основополагающих принципов формирования и исполнения бюджетов.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Межбюджетные трансферты</a:t>
            </a:r>
            <a:r>
              <a:rPr lang="ru-RU" sz="1200" dirty="0">
                <a:solidFill>
                  <a:srgbClr val="262F38"/>
                </a:solidFill>
              </a:rPr>
              <a:t> — средства, предоставляемые одним бюджетом бюджетной системы Российской Федерации другому бюджету бюджетной системы Российской Федерации.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Субсидии</a:t>
            </a:r>
            <a:r>
              <a:rPr lang="ru-RU" sz="1200" b="1" dirty="0">
                <a:solidFill>
                  <a:srgbClr val="262F38"/>
                </a:solidFill>
              </a:rPr>
              <a:t> —</a:t>
            </a:r>
            <a:r>
              <a:rPr lang="ru-RU" sz="1200" dirty="0">
                <a:solidFill>
                  <a:srgbClr val="262F38"/>
                </a:solidFill>
              </a:rPr>
              <a:t> форма межбюджетных трансфертов, предоставляемых на условиях долевого </a:t>
            </a:r>
            <a:r>
              <a:rPr lang="ru-RU" sz="1200" dirty="0" err="1">
                <a:solidFill>
                  <a:srgbClr val="262F38"/>
                </a:solidFill>
              </a:rPr>
              <a:t>софинансирования</a:t>
            </a:r>
            <a:r>
              <a:rPr lang="ru-RU" sz="1200" dirty="0">
                <a:solidFill>
                  <a:srgbClr val="262F38"/>
                </a:solidFill>
              </a:rPr>
              <a:t> расходов других бюджетов.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Субвенции </a:t>
            </a:r>
            <a:r>
              <a:rPr lang="ru-RU" sz="1200" dirty="0">
                <a:solidFill>
                  <a:srgbClr val="262F38"/>
                </a:solidFill>
              </a:rPr>
              <a:t>— форма межбюджетных трансфертов, предоставляемых на финансирование переданных другим публично-правовым образованиям полномочий.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Дотации - с</a:t>
            </a:r>
            <a:r>
              <a:rPr lang="ru-RU" sz="1200" dirty="0">
                <a:solidFill>
                  <a:srgbClr val="222222"/>
                </a:solidFill>
              </a:rPr>
              <a:t>редства, предоставляемые одним бюджетом бюджетной системы РФ другому бюджету на безвозмездной и безвозвратной основе без указания конкретных целей использования</a:t>
            </a:r>
            <a:r>
              <a:rPr lang="ru-RU" sz="1200" dirty="0"/>
              <a:t> </a:t>
            </a:r>
          </a:p>
          <a:p>
            <a:pPr algn="just"/>
            <a:r>
              <a:rPr lang="ru-RU" sz="1200" u="sng" dirty="0">
                <a:solidFill>
                  <a:srgbClr val="262F38"/>
                </a:solidFill>
              </a:rPr>
              <a:t>Бюджетный</a:t>
            </a:r>
            <a:r>
              <a:rPr lang="ru-RU" sz="1200" b="1" u="sng" dirty="0">
                <a:solidFill>
                  <a:srgbClr val="262F38"/>
                </a:solidFill>
              </a:rPr>
              <a:t> процесс</a:t>
            </a:r>
            <a:r>
              <a:rPr lang="ru-RU" sz="1200" b="1" dirty="0">
                <a:solidFill>
                  <a:srgbClr val="262F38"/>
                </a:solidFill>
              </a:rPr>
              <a:t> </a:t>
            </a:r>
            <a:r>
              <a:rPr lang="ru-RU" sz="1200" dirty="0">
                <a:solidFill>
                  <a:srgbClr val="262F38"/>
                </a:solidFill>
              </a:rPr>
              <a:t>— регламентируемая законодательством Российской Федерации деятельность органов государственной власти, органов местного самоуправления и иных участников бюджетного процесса по составлению и рассмотрению проектов бюджетов, утверждению и исполнению бюджетов, контролю за их исполнением, осуществлению бюджетного учета, составлению, внешней проверке, рассмотрению и утверждению бюджетной отчетности.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Текущий финансовый год</a:t>
            </a:r>
            <a:r>
              <a:rPr lang="ru-RU" sz="1200" dirty="0">
                <a:solidFill>
                  <a:srgbClr val="262F38"/>
                </a:solidFill>
              </a:rPr>
              <a:t> — год, в котором осуществляется исполнение бюджета, составление и рассмотрение проекта бюджета на очередной финансовый год (очередной финансовый год и плановый период).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Очередной финансовый год</a:t>
            </a:r>
            <a:r>
              <a:rPr lang="ru-RU" sz="1200" dirty="0">
                <a:solidFill>
                  <a:srgbClr val="262F38"/>
                </a:solidFill>
              </a:rPr>
              <a:t> — год, следующий за текущим финансовым годом.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Плановый период</a:t>
            </a:r>
            <a:r>
              <a:rPr lang="ru-RU" sz="1200" dirty="0">
                <a:solidFill>
                  <a:srgbClr val="262F38"/>
                </a:solidFill>
              </a:rPr>
              <a:t> — два финансовых года, следующие за очередным финансовым годом.</a:t>
            </a:r>
            <a:r>
              <a:rPr lang="ru-RU" sz="1200" dirty="0"/>
              <a:t> </a:t>
            </a:r>
          </a:p>
          <a:p>
            <a:pPr algn="just"/>
            <a:r>
              <a:rPr lang="ru-RU" sz="1200" b="1" u="sng" dirty="0">
                <a:solidFill>
                  <a:srgbClr val="262F38"/>
                </a:solidFill>
              </a:rPr>
              <a:t>Отчетный финансовый год</a:t>
            </a:r>
            <a:r>
              <a:rPr lang="ru-RU" sz="1200" u="sng" dirty="0">
                <a:solidFill>
                  <a:srgbClr val="262F38"/>
                </a:solidFill>
              </a:rPr>
              <a:t> </a:t>
            </a:r>
            <a:r>
              <a:rPr lang="ru-RU" sz="1200" dirty="0">
                <a:solidFill>
                  <a:srgbClr val="262F38"/>
                </a:solidFill>
              </a:rPr>
              <a:t>— год, предшествующий текущему финансовому году.</a:t>
            </a:r>
            <a:r>
              <a:rPr lang="ru-RU" sz="1200" dirty="0"/>
              <a:t> </a:t>
            </a:r>
          </a:p>
          <a:p>
            <a:pPr algn="just"/>
            <a:endParaRPr lang="ru-RU" sz="1200" b="1" dirty="0" smtClean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85920"/>
            <a:ext cx="1728192" cy="115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1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bg1"/>
                </a:solidFill>
              </a:rPr>
              <a:t>ОСНОВНЫЕ ПАРАМЕТРЫ БЮДЖЕТА ПРИОЗЕРСКОГО ГОРОДСКОГО ПОСЕЛЕНИЯ </a:t>
            </a:r>
            <a:r>
              <a:rPr lang="ru-RU" sz="1800" dirty="0" smtClean="0">
                <a:solidFill>
                  <a:schemeClr val="bg1"/>
                </a:solidFill>
              </a:rPr>
              <a:t>(тыс. РУБ.)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1430405"/>
              </p:ext>
            </p:extLst>
          </p:nvPr>
        </p:nvGraphicFramePr>
        <p:xfrm>
          <a:off x="457200" y="1600201"/>
          <a:ext cx="8229600" cy="4797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1368152"/>
                <a:gridCol w="1471032"/>
                <a:gridCol w="1481296"/>
                <a:gridCol w="1810544"/>
              </a:tblGrid>
              <a:tr h="7949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2023</a:t>
                      </a:r>
                    </a:p>
                    <a:p>
                      <a:pPr algn="ctr"/>
                      <a:r>
                        <a:rPr lang="ru-RU" sz="1400" baseline="0" dirty="0" smtClean="0">
                          <a:solidFill>
                            <a:schemeClr val="bg1"/>
                          </a:solidFill>
                        </a:rPr>
                        <a:t>(УТВ. ПЛАН)</a:t>
                      </a:r>
                      <a:endParaRPr lang="ru-RU" sz="1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2024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2025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aseline="0" dirty="0" smtClean="0">
                          <a:solidFill>
                            <a:schemeClr val="bg1"/>
                          </a:solidFill>
                        </a:rPr>
                        <a:t>2026</a:t>
                      </a:r>
                      <a:endParaRPr lang="ru-RU" sz="24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91725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ДОХОДЫ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363287,9</a:t>
                      </a:r>
                      <a:endParaRPr lang="ru-RU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215020,9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59,2%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156672,9</a:t>
                      </a:r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72,9%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152925,6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97,6%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1027056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РАСХОДЫ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accent4"/>
                          </a:solidFill>
                        </a:rPr>
                        <a:t>ТЕМП</a:t>
                      </a:r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 РОСТА</a:t>
                      </a:r>
                      <a:endParaRPr lang="ru-RU" sz="1400" b="1" dirty="0">
                        <a:solidFill>
                          <a:schemeClr val="accent4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380874,1</a:t>
                      </a:r>
                    </a:p>
                    <a:p>
                      <a:pPr algn="ctr"/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226720,9</a:t>
                      </a:r>
                      <a:endParaRPr lang="ru-RU" sz="2400" dirty="0" smtClean="0"/>
                    </a:p>
                    <a:p>
                      <a:pPr algn="ctr"/>
                      <a:endParaRPr lang="ru-RU" sz="1400" b="1" baseline="0" dirty="0" smtClean="0">
                        <a:solidFill>
                          <a:schemeClr val="accent4"/>
                        </a:solidFill>
                      </a:endParaRP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59,5%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164693,1</a:t>
                      </a:r>
                      <a:endParaRPr lang="ru-RU" sz="2400" dirty="0" smtClean="0"/>
                    </a:p>
                    <a:p>
                      <a:pPr algn="ctr"/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(в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т.ч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 Условно-утвержденные-4117,5 </a:t>
                      </a:r>
                      <a:r>
                        <a:rPr lang="ru-RU" sz="1000" b="1" baseline="0" dirty="0" err="1" smtClean="0">
                          <a:solidFill>
                            <a:schemeClr val="accent4"/>
                          </a:solidFill>
                        </a:rPr>
                        <a:t>тыс.руб</a:t>
                      </a:r>
                      <a:r>
                        <a:rPr lang="ru-RU" sz="1000" b="1" baseline="0" dirty="0" smtClean="0">
                          <a:solidFill>
                            <a:schemeClr val="accent4"/>
                          </a:solidFill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72,6%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160739,9</a:t>
                      </a:r>
                      <a:endParaRPr lang="ru-RU" sz="2400" dirty="0" smtClean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(в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 Условно-утвержденные-8037,0 </a:t>
                      </a:r>
                      <a:r>
                        <a:rPr kumimoji="0" lang="ru-RU" sz="10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тыс.руб</a:t>
                      </a:r>
                      <a:r>
                        <a:rPr kumimoji="0" lang="ru-RU" sz="10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585C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.)</a:t>
                      </a:r>
                    </a:p>
                    <a:p>
                      <a:pPr algn="ctr"/>
                      <a:r>
                        <a:rPr lang="ru-RU" sz="1400" b="1" baseline="0" dirty="0" smtClean="0">
                          <a:solidFill>
                            <a:schemeClr val="accent4"/>
                          </a:solidFill>
                        </a:rPr>
                        <a:t>97,6%</a:t>
                      </a:r>
                    </a:p>
                  </a:txBody>
                  <a:tcPr/>
                </a:tc>
              </a:tr>
              <a:tr h="922069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ДЕФИЦИТ</a:t>
                      </a:r>
                    </a:p>
                    <a:p>
                      <a:pPr algn="ctr"/>
                      <a:r>
                        <a:rPr lang="ru-RU" sz="2400" b="0" dirty="0" smtClean="0"/>
                        <a:t>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</a:t>
                      </a:r>
                      <a:r>
                        <a:rPr lang="ru-RU" sz="2400" b="1" dirty="0" smtClean="0">
                          <a:effectLst/>
                          <a:latin typeface="+mn-lt"/>
                          <a:ea typeface="Times New Roman"/>
                        </a:rPr>
                        <a:t>17586,2</a:t>
                      </a:r>
                      <a:endParaRPr lang="ru-RU" sz="24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- 10323,8</a:t>
                      </a: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- 8021,2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- 7814,3</a:t>
                      </a:r>
                      <a:endParaRPr lang="ru-RU" sz="2400" b="1" dirty="0"/>
                    </a:p>
                  </a:txBody>
                  <a:tcPr/>
                </a:tc>
              </a:tr>
              <a:tr h="794909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/>
                        <a:t>%   </a:t>
                      </a:r>
                      <a:r>
                        <a:rPr lang="ru-RU" sz="1200" b="1" baseline="0" dirty="0" smtClean="0"/>
                        <a:t> ДЕФИЦИТА ОТ СОБСТВЕННЫХ ДОХОДОВ</a:t>
                      </a:r>
                      <a:endParaRPr lang="ru-RU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16,5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9,9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6,6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9,8</a:t>
                      </a:r>
                      <a:endParaRPr lang="ru-RU" sz="2000" b="1" i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6732240" y="1196752"/>
            <a:ext cx="2160240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</a:rPr>
              <a:t>Проект</a:t>
            </a:r>
            <a:r>
              <a:rPr lang="ru-RU" sz="1200" b="1" dirty="0" smtClean="0">
                <a:solidFill>
                  <a:schemeClr val="bg1"/>
                </a:solidFill>
              </a:rPr>
              <a:t> бюджета 2024-2026гг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5212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ОСНОВНЫЕ НАПРАВЛЕНИЯ НАЛОГОВОЙ ПОЛИТИКИ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79512" y="1772816"/>
            <a:ext cx="8712968" cy="4536504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ru-RU" sz="2600" b="1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1. ОПТИМИЗАЦИЯ НАЛОГОВЫХ ЛЬГОТ</a:t>
            </a:r>
            <a:endParaRPr lang="ru-RU" sz="26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2. УЛУЧШЕНИЕ АДМИНИСТРИРОВАНИЯ ДОХОДНЫХ ИСТОЧНИКОВ (РАБОТА ПО СОКРАЩЕНИЮ НЕДОИМКИ)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94512"/>
              </p:ext>
            </p:extLst>
          </p:nvPr>
        </p:nvGraphicFramePr>
        <p:xfrm>
          <a:off x="323528" y="305272"/>
          <a:ext cx="8661648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850106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bg1"/>
                </a:solidFill>
              </a:rPr>
              <a:t>СТРУКТУРА ДОХОДОВ БЮДЖЕТА   (млн. </a:t>
            </a:r>
            <a:r>
              <a:rPr lang="ru-RU" sz="2000" dirty="0" err="1" smtClean="0">
                <a:solidFill>
                  <a:schemeClr val="bg1"/>
                </a:solidFill>
              </a:rPr>
              <a:t>руб</a:t>
            </a:r>
            <a:r>
              <a:rPr lang="ru-RU" sz="2000" dirty="0" smtClean="0">
                <a:solidFill>
                  <a:schemeClr val="bg1"/>
                </a:solidFill>
              </a:rPr>
              <a:t>) </a:t>
            </a:r>
            <a:br>
              <a:rPr lang="ru-RU" sz="2000" dirty="0" smtClean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980624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4419148"/>
              </p:ext>
            </p:extLst>
          </p:nvPr>
        </p:nvGraphicFramePr>
        <p:xfrm>
          <a:off x="179512" y="188640"/>
          <a:ext cx="8784976" cy="6480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59024" y="620688"/>
            <a:ext cx="8784976" cy="10081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bg1"/>
                </a:solidFill>
              </a:rPr>
              <a:t>ПОСТУПЛЕНИЯ НАЛОГОВЫХ И НЕНАЛОГОВЫХ ДОХОДОВ </a:t>
            </a:r>
            <a:r>
              <a:rPr lang="ru-RU" sz="2400" dirty="0" smtClean="0">
                <a:solidFill>
                  <a:schemeClr val="bg1"/>
                </a:solidFill>
              </a:rPr>
              <a:t>, тыс. руб.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5516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4026</TotalTime>
  <Words>897</Words>
  <Application>Microsoft Office PowerPoint</Application>
  <PresentationFormat>Экран (4:3)</PresentationFormat>
  <Paragraphs>305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ЧТО ТАКОЕ «БЮДЖЕТ ДЛЯ ГРАЖДАН»?</vt:lpstr>
      <vt:lpstr>Административно-территориальное деление Приозерского городского поселения</vt:lpstr>
      <vt:lpstr>ОСНОВНЫЕ НАПРАВЛЕНИЯ БЮДЖЕТНОЙ ПОЛИТИКИ:</vt:lpstr>
      <vt:lpstr>ГЛОССАРИЙ</vt:lpstr>
      <vt:lpstr>ОСНОВНЫЕ ПАРАМЕТРЫ БЮДЖЕТА ПРИОЗЕРСКОГО ГОРОДСКОГО ПОСЕЛЕНИЯ (тыс. РУБ.)</vt:lpstr>
      <vt:lpstr>ОСНОВНЫЕ НАПРАВЛЕНИЯ НАЛОГОВОЙ ПОЛИТИКИ</vt:lpstr>
      <vt:lpstr>СТРУКТУРА ДОХОДОВ БЮДЖЕТА   (млн. руб)  </vt:lpstr>
      <vt:lpstr>ПОСТУПЛЕНИЯ НАЛОГОВЫХ И НЕНАЛОГОВЫХ ДОХОДОВ , тыс. руб.</vt:lpstr>
      <vt:lpstr>СТРУКТУРА СОБСТВЕННЫХ ДОХОДОВ на 2024г</vt:lpstr>
      <vt:lpstr>              НАЛОГОВЫЕ ДОХОДЫ – занимают центральное место в системе доходов любого бюджета бюджетной системы. К ним относятся предусмотренные налоговым законодательством Российской Федерации федеральные, региональные и местные налоги и сборы, а также пени и штрафы. Налоговые доходы разграничиваются между бюджетами различных уровней бюджетной системы в соответствии с налоговым и бюджетным законодательством. Налоговый кодекс Российской Федерации устанавливает федеральные, региональные и местные налоги и сборы, а также специальные налоговые режимы. Разграничение федеральных налогов между бюджетами различных уровней бюджетной системы производится на основе нормативов (процентных) отчислений. При этом данные нормативы закреплены в Бюджетном кодексе и являются едиными и постоянными для бюджетов различных уровней бюджетной системы Российской Федерации.</vt:lpstr>
      <vt:lpstr>НАЛОГ НА ДОХОДЫ ФИЗ. ЛИЦ, тыс. руб.</vt:lpstr>
      <vt:lpstr>НАЛОГИ НА ИМУЩЕСТВО, тыс. руб.</vt:lpstr>
      <vt:lpstr>  НЕНАЛОГОВЫЕ ДОХОДЫ – доходы от использования и продажи имущества, находящегося в государственной или муниципальной собственности; средства, полученные в результате применения мер гражданско-правовой, административной и уголовной ответственности, в т.ч. штрафы, конфискации, компенсации, а также средства, полученные в возмещение вреда, причиненного Российской Федерации, субъектам Российской Федерации, муниципальным образованиям, и иные суммы принудительного изъятия; иные неналоговые доходы АРЕНДА ИМУЩЕСТВА, тыс. руб.</vt:lpstr>
      <vt:lpstr>ПРОДАЖА ЗЕМЛИ, тыс. руб</vt:lpstr>
      <vt:lpstr>ПРОЧИЕ ДОХОДЫ от использования имущества, тыс. руб.</vt:lpstr>
      <vt:lpstr>         Безвозмездные поступления 2024г,    97 982,0 тыс. руб          </vt:lpstr>
      <vt:lpstr>  БЕЗВОЗМЕЗДНЫЕ ПОСТУПЛЕНИЯ –  дотации, субсидии, субвенции и иные межбюджетные трансферты, полученные из других бюджетов бюджетной системы Российской Федерации; безвозмездные поступления от физических и юридических лиц, в том числе добровольные пожертвования</vt:lpstr>
      <vt:lpstr>  </vt:lpstr>
      <vt:lpstr>СРАВНЕНИЕ РАСХОДОВ ЗА 2023-2026 ГОДЫ, млн. руб</vt:lpstr>
      <vt:lpstr>РАСХОДЫ БЮДЖЕТА на 2024г</vt:lpstr>
      <vt:lpstr>МУНИЦИПАЛЬНЫЕ ПРОГРАММЫ</vt:lpstr>
      <vt:lpstr>ПРОГРАММНЫЕ И НЕПРОГРАММНЫЕ РАСХОДЫ, млн. руб</vt:lpstr>
      <vt:lpstr>РАСХОДЫ БЮДЖЕТА по разделам, подразделам, тыс. руб.</vt:lpstr>
      <vt:lpstr>РАСЧЕТНАЯ ВЕЛИЧИНА ДЛЯ ОКЛАДОВ работников учреждений, руб.</vt:lpstr>
      <vt:lpstr>     Подходы к формированию местного бюджета  на 2024-2026 годы  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Исполнении бюджета  МО Приозерский муниципальный район за  2012 год</dc:title>
  <dc:creator>1</dc:creator>
  <cp:lastModifiedBy>Пользователь Windows</cp:lastModifiedBy>
  <cp:revision>610</cp:revision>
  <dcterms:created xsi:type="dcterms:W3CDTF">2013-04-21T18:28:50Z</dcterms:created>
  <dcterms:modified xsi:type="dcterms:W3CDTF">2024-05-17T11:51:44Z</dcterms:modified>
</cp:coreProperties>
</file>