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6"/>
  </p:notesMasterIdLst>
  <p:sldIdLst>
    <p:sldId id="256" r:id="rId3"/>
    <p:sldId id="300" r:id="rId4"/>
    <p:sldId id="299" r:id="rId5"/>
    <p:sldId id="275" r:id="rId6"/>
    <p:sldId id="284" r:id="rId7"/>
    <p:sldId id="276" r:id="rId8"/>
    <p:sldId id="295" r:id="rId9"/>
    <p:sldId id="285" r:id="rId10"/>
    <p:sldId id="261" r:id="rId11"/>
    <p:sldId id="279" r:id="rId12"/>
    <p:sldId id="283" r:id="rId13"/>
    <p:sldId id="294" r:id="rId14"/>
    <p:sldId id="269" r:id="rId15"/>
    <p:sldId id="301" r:id="rId16"/>
    <p:sldId id="290" r:id="rId17"/>
    <p:sldId id="291" r:id="rId18"/>
    <p:sldId id="280" r:id="rId19"/>
    <p:sldId id="292" r:id="rId20"/>
    <p:sldId id="286" r:id="rId21"/>
    <p:sldId id="298" r:id="rId22"/>
    <p:sldId id="289" r:id="rId23"/>
    <p:sldId id="296" r:id="rId24"/>
    <p:sldId id="288" r:id="rId25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93602" autoAdjust="0"/>
  </p:normalViewPr>
  <p:slideViewPr>
    <p:cSldViewPr>
      <p:cViewPr varScale="1">
        <p:scale>
          <a:sx n="105" d="100"/>
          <a:sy n="105" d="100"/>
        </p:scale>
        <p:origin x="6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660" y="-79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\&#1055;&#1088;&#1077;&#1079;&#1077;&#1085;&#1090;&#1072;&#1094;&#1080;&#1103;%20&#1080;&#1090;&#1086;&#1075;&#1080;%202019\3,%205,%206,%207%20&#1055;&#1088;&#1077;&#1079;&#1077;&#1085;&#1090;&#1072;&#1094;&#1080;&#1103;%20&#1080;&#1090;&#1086;&#1075;&#1080;%202019%20_%20&#1076;&#1086;&#1093;&#1086;&#1076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09643377001456"/>
          <c:y val="5.3971466648260337E-2"/>
          <c:w val="0.63927274715660543"/>
          <c:h val="0.851890560207283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128.9</c:v>
                </c:pt>
                <c:pt idx="1">
                  <c:v>113.2</c:v>
                </c:pt>
                <c:pt idx="2">
                  <c:v>103.2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278.60000000000002</c:v>
                </c:pt>
                <c:pt idx="1">
                  <c:v>232</c:v>
                </c:pt>
                <c:pt idx="2">
                  <c:v>84.2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gapDepth val="232"/>
        <c:shape val="box"/>
        <c:axId val="325039728"/>
        <c:axId val="325040120"/>
        <c:axId val="0"/>
      </c:bar3DChart>
      <c:catAx>
        <c:axId val="3250397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cap="small" baseline="0">
                <a:solidFill>
                  <a:srgbClr val="FF0000"/>
                </a:solidFill>
              </a:defRPr>
            </a:pPr>
            <a:endParaRPr lang="ru-RU"/>
          </a:p>
        </c:txPr>
        <c:crossAx val="325040120"/>
        <c:crosses val="autoZero"/>
        <c:auto val="1"/>
        <c:lblAlgn val="ctr"/>
        <c:lblOffset val="100"/>
        <c:tickLblSkip val="1"/>
        <c:noMultiLvlLbl val="0"/>
      </c:catAx>
      <c:valAx>
        <c:axId val="325040120"/>
        <c:scaling>
          <c:orientation val="minMax"/>
          <c:max val="405"/>
          <c:min val="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325039728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7613136826783118"/>
          <c:y val="0.36645871053036783"/>
          <c:w val="0.26519565744784085"/>
          <c:h val="0.412733074582804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128,9 </a:t>
            </a:r>
            <a:r>
              <a:rPr lang="ru-RU" dirty="0" err="1" smtClean="0"/>
              <a:t>млн.руб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06449672101546E-2"/>
          <c:y val="0.20048351377952756"/>
          <c:w val="0.58033782564225977"/>
          <c:h val="0.787967632468422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554419108356897E-3"/>
                  <c:y val="8.2339015576771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697310631129294E-3"/>
                  <c:y val="2.0046523742377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Аренда земли</c:v>
                </c:pt>
                <c:pt idx="3">
                  <c:v>Аренда имущества</c:v>
                </c:pt>
                <c:pt idx="4">
                  <c:v>Прочие поступления</c:v>
                </c:pt>
                <c:pt idx="5">
                  <c:v>Продажа земли</c:v>
                </c:pt>
                <c:pt idx="6">
                  <c:v>Часть прибыли от МУП</c:v>
                </c:pt>
                <c:pt idx="7">
                  <c:v>Налог на имущество физических лиц</c:v>
                </c:pt>
                <c:pt idx="8">
                  <c:v>Земельный налог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70.7</c:v>
                </c:pt>
                <c:pt idx="1">
                  <c:v>6.1</c:v>
                </c:pt>
                <c:pt idx="2">
                  <c:v>8.6</c:v>
                </c:pt>
                <c:pt idx="3">
                  <c:v>3.7</c:v>
                </c:pt>
                <c:pt idx="4">
                  <c:v>5.4</c:v>
                </c:pt>
                <c:pt idx="5">
                  <c:v>2.2000000000000002</c:v>
                </c:pt>
                <c:pt idx="6">
                  <c:v>0.7</c:v>
                </c:pt>
                <c:pt idx="7">
                  <c:v>12.3</c:v>
                </c:pt>
                <c:pt idx="8">
                  <c:v>18.8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41880753263943"/>
          <c:y val="0"/>
          <c:w val="0.34949160700318876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113,2 </a:t>
            </a:r>
            <a:r>
              <a:rPr lang="ru-RU" dirty="0" err="1" smtClean="0"/>
              <a:t>млн.руб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06449672101546E-2"/>
          <c:y val="0.20048351377952756"/>
          <c:w val="0.58033782564225977"/>
          <c:h val="0.787967632468422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504403551120582E-3"/>
                  <c:y val="-4.014776866897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422198038601772E-2"/>
                  <c:y val="-4.0066637332694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Аренда земли</c:v>
                </c:pt>
                <c:pt idx="3">
                  <c:v>Аренда имущества</c:v>
                </c:pt>
                <c:pt idx="4">
                  <c:v>Прочие поступления</c:v>
                </c:pt>
                <c:pt idx="5">
                  <c:v>Продажа земли</c:v>
                </c:pt>
                <c:pt idx="6">
                  <c:v>Прочие неналоговые доходы</c:v>
                </c:pt>
                <c:pt idx="7">
                  <c:v>Совокупный налог</c:v>
                </c:pt>
                <c:pt idx="8">
                  <c:v>Налог на имущество физических лиц</c:v>
                </c:pt>
                <c:pt idx="9">
                  <c:v>Земельный налог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63.9</c:v>
                </c:pt>
                <c:pt idx="1">
                  <c:v>5.8</c:v>
                </c:pt>
                <c:pt idx="2">
                  <c:v>9.6999999999999993</c:v>
                </c:pt>
                <c:pt idx="3">
                  <c:v>4.5999999999999996</c:v>
                </c:pt>
                <c:pt idx="4">
                  <c:v>4.7</c:v>
                </c:pt>
                <c:pt idx="5">
                  <c:v>2.7</c:v>
                </c:pt>
                <c:pt idx="6">
                  <c:v>0.3</c:v>
                </c:pt>
                <c:pt idx="7">
                  <c:v>0.3</c:v>
                </c:pt>
                <c:pt idx="8">
                  <c:v>5.7</c:v>
                </c:pt>
                <c:pt idx="9">
                  <c:v>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41880753263943"/>
          <c:y val="0"/>
          <c:w val="0.34949160700318876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122553148177353"/>
          <c:y val="0.10928158390290489"/>
          <c:w val="0.70068826707916831"/>
          <c:h val="0.571790715010642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Аренда земли</c:v>
                </c:pt>
                <c:pt idx="6">
                  <c:v>Аренда имущества</c:v>
                </c:pt>
                <c:pt idx="7">
                  <c:v>Прочие поступления от использования имущества</c:v>
                </c:pt>
                <c:pt idx="8">
                  <c:v>Доходы от перечисления части прибыли муниципальными предприятиями</c:v>
                </c:pt>
                <c:pt idx="9">
                  <c:v>Доходы от продажи активов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70.7</c:v>
                </c:pt>
                <c:pt idx="1">
                  <c:v>6.1</c:v>
                </c:pt>
                <c:pt idx="2">
                  <c:v>0.3</c:v>
                </c:pt>
                <c:pt idx="3">
                  <c:v>12.3</c:v>
                </c:pt>
                <c:pt idx="4">
                  <c:v>18.8</c:v>
                </c:pt>
                <c:pt idx="5">
                  <c:v>8.6</c:v>
                </c:pt>
                <c:pt idx="6">
                  <c:v>3.9</c:v>
                </c:pt>
                <c:pt idx="7">
                  <c:v>5.4</c:v>
                </c:pt>
                <c:pt idx="8">
                  <c:v>0.7</c:v>
                </c:pt>
                <c:pt idx="9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Аренда земли</c:v>
                </c:pt>
                <c:pt idx="6">
                  <c:v>Аренда имущества</c:v>
                </c:pt>
                <c:pt idx="7">
                  <c:v>Прочие поступления от использования имущества</c:v>
                </c:pt>
                <c:pt idx="8">
                  <c:v>Доходы от перечисления части прибыли муниципальными предприятиями</c:v>
                </c:pt>
                <c:pt idx="9">
                  <c:v>Доходы от продажи активов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63.9</c:v>
                </c:pt>
                <c:pt idx="1">
                  <c:v>5.8</c:v>
                </c:pt>
                <c:pt idx="2">
                  <c:v>0.3</c:v>
                </c:pt>
                <c:pt idx="3">
                  <c:v>5.7</c:v>
                </c:pt>
                <c:pt idx="4">
                  <c:v>15.4</c:v>
                </c:pt>
                <c:pt idx="5">
                  <c:v>9.6999999999999993</c:v>
                </c:pt>
                <c:pt idx="6">
                  <c:v>4.5999999999999996</c:v>
                </c:pt>
                <c:pt idx="7">
                  <c:v>4.8</c:v>
                </c:pt>
                <c:pt idx="8">
                  <c:v>0.2</c:v>
                </c:pt>
                <c:pt idx="9">
                  <c:v>2.6</c:v>
                </c:pt>
                <c:pt idx="10">
                  <c:v>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2021г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Аренда земли</c:v>
                </c:pt>
                <c:pt idx="6">
                  <c:v>Аренда имущества</c:v>
                </c:pt>
                <c:pt idx="7">
                  <c:v>Прочие поступления от использования имущества</c:v>
                </c:pt>
                <c:pt idx="8">
                  <c:v>Доходы от перечисления части прибыли муниципальными предприятиями</c:v>
                </c:pt>
                <c:pt idx="9">
                  <c:v>Доходы от продажи активов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57.4</c:v>
                </c:pt>
                <c:pt idx="1">
                  <c:v>4.8</c:v>
                </c:pt>
                <c:pt idx="2">
                  <c:v>0.2</c:v>
                </c:pt>
                <c:pt idx="3">
                  <c:v>4.5999999999999996</c:v>
                </c:pt>
                <c:pt idx="4">
                  <c:v>17.3</c:v>
                </c:pt>
                <c:pt idx="5">
                  <c:v>10.9</c:v>
                </c:pt>
                <c:pt idx="6">
                  <c:v>2.1</c:v>
                </c:pt>
                <c:pt idx="7">
                  <c:v>4.3</c:v>
                </c:pt>
                <c:pt idx="9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5036592"/>
        <c:axId val="325036984"/>
        <c:axId val="323247976"/>
      </c:bar3DChart>
      <c:catAx>
        <c:axId val="325036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25036984"/>
        <c:crosses val="autoZero"/>
        <c:auto val="1"/>
        <c:lblAlgn val="ctr"/>
        <c:lblOffset val="100"/>
        <c:noMultiLvlLbl val="0"/>
      </c:catAx>
      <c:valAx>
        <c:axId val="325036984"/>
        <c:scaling>
          <c:orientation val="minMax"/>
          <c:max val="73"/>
          <c:min val="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325036592"/>
        <c:crosses val="autoZero"/>
        <c:crossBetween val="between"/>
        <c:majorUnit val="10"/>
        <c:minorUnit val="10"/>
      </c:valAx>
      <c:serAx>
        <c:axId val="323247976"/>
        <c:scaling>
          <c:orientation val="minMax"/>
        </c:scaling>
        <c:delete val="1"/>
        <c:axPos val="b"/>
        <c:majorTickMark val="out"/>
        <c:minorTickMark val="none"/>
        <c:tickLblPos val="nextTo"/>
        <c:crossAx val="32503698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98080708661422"/>
          <c:y val="0.18124999999999999"/>
          <c:w val="0.43964695314547386"/>
          <c:h val="0.7058910892616868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выравние бюджетной обеспеченности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27.7</c:v>
                </c:pt>
                <c:pt idx="1">
                  <c:v>25.1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168.2</c:v>
                </c:pt>
                <c:pt idx="1">
                  <c:v>195.2</c:v>
                </c:pt>
                <c:pt idx="2">
                  <c:v>54.5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8461561449727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214686693976636E-2"/>
                  <c:y val="-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82.7</c:v>
                </c:pt>
                <c:pt idx="1">
                  <c:v>11.5</c:v>
                </c:pt>
                <c:pt idx="2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8964816"/>
        <c:axId val="268967560"/>
        <c:axId val="0"/>
      </c:bar3DChart>
      <c:catAx>
        <c:axId val="268964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68967560"/>
        <c:crosses val="autoZero"/>
        <c:auto val="1"/>
        <c:lblAlgn val="ctr"/>
        <c:lblOffset val="100"/>
        <c:noMultiLvlLbl val="0"/>
      </c:catAx>
      <c:valAx>
        <c:axId val="268967560"/>
        <c:scaling>
          <c:orientation val="minMax"/>
          <c:max val="30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268964816"/>
        <c:crosses val="autoZero"/>
        <c:crossBetween val="between"/>
        <c:majorUnit val="300"/>
        <c:minorUnit val="50"/>
      </c:valAx>
    </c:plotArea>
    <c:legend>
      <c:legendPos val="r"/>
      <c:layout>
        <c:manualLayout>
          <c:xMode val="edge"/>
          <c:yMode val="edge"/>
          <c:x val="0.6721720505004527"/>
          <c:y val="0.16555683627745066"/>
          <c:w val="0.31687982464609682"/>
          <c:h val="0.75217182658716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20287644807141"/>
          <c:y val="2.3742477802626796E-2"/>
          <c:w val="0.57088593691610023"/>
          <c:h val="0.6249710750157556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lt1"/>
              </a:solidFill>
              <a:prstDash val="solid"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Охрана окружающей среды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культура, спорт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3.7</c:v>
                </c:pt>
                <c:pt idx="1">
                  <c:v>37.799999999999997</c:v>
                </c:pt>
                <c:pt idx="2">
                  <c:v>92.9</c:v>
                </c:pt>
                <c:pt idx="4">
                  <c:v>36.200000000000003</c:v>
                </c:pt>
                <c:pt idx="5">
                  <c:v>0.7</c:v>
                </c:pt>
                <c:pt idx="6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Охрана окружающей среды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культура, спорт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2.5</c:v>
                </c:pt>
                <c:pt idx="1">
                  <c:v>56</c:v>
                </c:pt>
                <c:pt idx="2">
                  <c:v>270</c:v>
                </c:pt>
                <c:pt idx="4">
                  <c:v>33.799999999999997</c:v>
                </c:pt>
                <c:pt idx="5">
                  <c:v>4.2</c:v>
                </c:pt>
                <c:pt idx="6">
                  <c:v>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Охрана окружающей среды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культура, спорт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4.0999999999999996</c:v>
                </c:pt>
                <c:pt idx="1">
                  <c:v>131.1</c:v>
                </c:pt>
                <c:pt idx="2">
                  <c:v>152.69999999999999</c:v>
                </c:pt>
                <c:pt idx="3">
                  <c:v>1.2</c:v>
                </c:pt>
                <c:pt idx="4">
                  <c:v>85.1</c:v>
                </c:pt>
                <c:pt idx="5">
                  <c:v>1.5</c:v>
                </c:pt>
                <c:pt idx="6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9528064"/>
        <c:axId val="269524928"/>
        <c:axId val="323252216"/>
      </c:bar3DChart>
      <c:catAx>
        <c:axId val="26952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69524928"/>
        <c:crosses val="autoZero"/>
        <c:auto val="1"/>
        <c:lblAlgn val="ctr"/>
        <c:lblOffset val="100"/>
        <c:noMultiLvlLbl val="0"/>
      </c:catAx>
      <c:valAx>
        <c:axId val="269524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9528064"/>
        <c:crosses val="autoZero"/>
        <c:crossBetween val="between"/>
      </c:valAx>
      <c:serAx>
        <c:axId val="323252216"/>
        <c:scaling>
          <c:orientation val="minMax"/>
        </c:scaling>
        <c:delete val="1"/>
        <c:axPos val="b"/>
        <c:majorTickMark val="out"/>
        <c:minorTickMark val="none"/>
        <c:tickLblPos val="nextTo"/>
        <c:crossAx val="26952492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25E5C-FC14-4961-8B17-95076AC335F7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F7BF-44DE-4AA7-A91E-AFA053E8A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4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F7BF-44DE-4AA7-A91E-AFA053E8A57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0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F7BF-44DE-4AA7-A91E-AFA053E8A57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0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2B2FC-6BC0-4402-A412-B370E53A4CA7}" type="datetimeFigureOut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011AC-3125-4066-9681-EB8F705DD9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0C64B-AE26-4238-925A-ADFD45D950C3}" type="datetimeFigureOut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C8A75-05CB-48B1-A6BD-86751C706D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5DC71-EBB6-4011-9EA7-7532BCCA5D21}" type="datetimeFigureOut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3552-CC4F-4ECB-8C8A-573D173375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2B2FC-6BC0-4402-A412-B370E53A4CA7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011AC-3125-4066-9681-EB8F705DD9FC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6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C99DB-8F61-4C02-9778-8F86B34AFF4A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D9EFD-9C4C-4E40-B8BD-FC1394DFAF71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0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CE72E0-0CEB-418E-8331-45A1C09A6553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64FEB-CFAB-4C26-9C25-E6923916A74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82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13C54-32AC-4A16-B8ED-5E5038E0D103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5FB48-7600-4A3C-88B1-934EB63722C5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2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1758E-D82E-4C11-89BC-48BEEA143E64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2AC4A-106F-4111-AB2A-00EACB8D41B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8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71B96-0BF7-4BC9-9D53-78F7244C28EE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1F916-6E04-45F9-873E-CB00661EFA3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53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8D715-5F2E-4826-9632-089B0139E2F5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87524-8523-43D1-8526-E3566928F159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38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72F00-7E9F-494E-A9B5-01FFA84B438B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2E50C-3A68-4F54-87EC-6BB8F876132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C99DB-8F61-4C02-9778-8F86B34AFF4A}" type="datetimeFigureOut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D9EFD-9C4C-4E40-B8BD-FC1394DFAF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152CD-05C0-44F8-BE46-D873E7EDC65D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0E732-908C-49C6-B45F-DAA082FFE8D0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85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0C64B-AE26-4238-925A-ADFD45D950C3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C8A75-05CB-48B1-A6BD-86751C706D61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79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5DC71-EBB6-4011-9EA7-7532BCCA5D21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3552-CC4F-4ECB-8C8A-573D173375E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CE72E0-0CEB-418E-8331-45A1C09A6553}" type="datetimeFigureOut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64FEB-CFAB-4C26-9C25-E6923916A7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13C54-32AC-4A16-B8ED-5E5038E0D103}" type="datetimeFigureOut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5FB48-7600-4A3C-88B1-934EB63722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1758E-D82E-4C11-89BC-48BEEA143E64}" type="datetimeFigureOut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2AC4A-106F-4111-AB2A-00EACB8D41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71B96-0BF7-4BC9-9D53-78F7244C28EE}" type="datetimeFigureOut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1F916-6E04-45F9-873E-CB00661EFA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8D715-5F2E-4826-9632-089B0139E2F5}" type="datetimeFigureOut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87524-8523-43D1-8526-E3566928F1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72F00-7E9F-494E-A9B5-01FFA84B438B}" type="datetimeFigureOut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2E50C-3A68-4F54-87EC-6BB8F87613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152CD-05C0-44F8-BE46-D873E7EDC65D}" type="datetimeFigureOut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0E732-908C-49C6-B45F-DAA082FFE8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39D76E-7473-4356-B7C0-C302F51E79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39D76E-7473-4356-B7C0-C302F51E79E0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3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381328"/>
            <a:ext cx="6400800" cy="193675"/>
          </a:xfrm>
        </p:spPr>
        <p:txBody>
          <a:bodyPr>
            <a:normAutofit fontScale="40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1180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БЮДЖЕТ ДЛЯ ГРАЖДАН</a:t>
            </a:r>
            <a:endParaRPr lang="ru-RU" sz="3600" b="1" cap="all" dirty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Исполнение бюджета </a:t>
            </a:r>
            <a:r>
              <a:rPr lang="ru-RU" sz="36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sz="36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3600" b="1" cap="all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ПриозерскоГО</a:t>
            </a:r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  ГОРОДСКОГО </a:t>
            </a:r>
            <a:r>
              <a:rPr lang="ru-RU" sz="3600" b="1" cap="all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ПОСЕЛЕНИя</a:t>
            </a:r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 за 2023 год</a:t>
            </a:r>
            <a:endParaRPr lang="ru-RU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Межбюджетные трансферты, </a:t>
            </a:r>
            <a:r>
              <a:rPr lang="ru-RU" sz="3600" dirty="0" err="1" smtClean="0">
                <a:solidFill>
                  <a:schemeClr val="bg1"/>
                </a:solidFill>
              </a:rPr>
              <a:t>млн.руб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53571880"/>
              </p:ext>
            </p:extLst>
          </p:nvPr>
        </p:nvGraphicFramePr>
        <p:xfrm>
          <a:off x="467544" y="1484784"/>
          <a:ext cx="8352928" cy="5077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47882316"/>
              </p:ext>
            </p:extLst>
          </p:nvPr>
        </p:nvGraphicFramePr>
        <p:xfrm>
          <a:off x="827584" y="1340768"/>
          <a:ext cx="69600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1799"/>
              </p:ext>
            </p:extLst>
          </p:nvPr>
        </p:nvGraphicFramePr>
        <p:xfrm>
          <a:off x="457200" y="1340766"/>
          <a:ext cx="8229602" cy="448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/>
                <a:gridCol w="1872208"/>
                <a:gridCol w="1368152"/>
                <a:gridCol w="1738538"/>
              </a:tblGrid>
              <a:tr h="648074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Виды межбюджетных</a:t>
                      </a:r>
                      <a:r>
                        <a:rPr lang="ru-RU" sz="2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трансфертов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Исполнено</a:t>
                      </a:r>
                      <a:endParaRPr lang="ru-RU" sz="24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Отклонение в %</a:t>
                      </a:r>
                      <a:endParaRPr lang="ru-RU" sz="2000" dirty="0"/>
                    </a:p>
                  </a:txBody>
                  <a:tcPr/>
                </a:tc>
              </a:tr>
              <a:tr h="385694">
                <a:tc v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4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24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67982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Дотации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25,1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27,7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+10,4%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Субсидии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195,2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168,2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-13,8%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Иные МБТ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11,5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82,7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+619,1%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r"/>
                      <a:r>
                        <a:rPr lang="ru-RU" sz="2400" b="1" i="1" dirty="0" smtClean="0"/>
                        <a:t>ВСЕГО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232,0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278,6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+20,0%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Поступление межбюджетных трансфертов, </a:t>
            </a:r>
            <a:r>
              <a:rPr lang="ru-RU" sz="2000" dirty="0" smtClean="0"/>
              <a:t>млн. </a:t>
            </a:r>
            <a:r>
              <a:rPr lang="ru-RU" sz="2000" dirty="0" err="1" smtClean="0"/>
              <a:t>руб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Динамика расходов, </a:t>
            </a:r>
            <a:r>
              <a:rPr lang="ru-RU" sz="1800" dirty="0" smtClean="0">
                <a:solidFill>
                  <a:schemeClr val="bg1"/>
                </a:solidFill>
              </a:rPr>
              <a:t>млн. </a:t>
            </a:r>
            <a:r>
              <a:rPr lang="ru-RU" sz="1800" dirty="0" err="1" smtClean="0">
                <a:solidFill>
                  <a:schemeClr val="bg1"/>
                </a:solidFill>
              </a:rPr>
              <a:t>руб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58092301"/>
              </p:ext>
            </p:extLst>
          </p:nvPr>
        </p:nvGraphicFramePr>
        <p:xfrm>
          <a:off x="611560" y="980728"/>
          <a:ext cx="79208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5375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323654"/>
              </p:ext>
            </p:extLst>
          </p:nvPr>
        </p:nvGraphicFramePr>
        <p:xfrm>
          <a:off x="179512" y="1124744"/>
          <a:ext cx="8640960" cy="5269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696"/>
                <a:gridCol w="1001736"/>
                <a:gridCol w="936104"/>
                <a:gridCol w="864096"/>
                <a:gridCol w="936104"/>
                <a:gridCol w="648073"/>
                <a:gridCol w="1368151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Программа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Соотношение</a:t>
                      </a:r>
                    </a:p>
                    <a:p>
                      <a:pPr algn="ctr"/>
                      <a:r>
                        <a:rPr lang="ru-RU" sz="1200" dirty="0" smtClean="0"/>
                        <a:t>2023 </a:t>
                      </a:r>
                      <a:r>
                        <a:rPr lang="en-US" sz="1200" dirty="0" smtClean="0"/>
                        <a:t>/</a:t>
                      </a:r>
                      <a:r>
                        <a:rPr lang="ru-RU" sz="1200" dirty="0" smtClean="0"/>
                        <a:t> 2022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Доля к </a:t>
                      </a:r>
                    </a:p>
                    <a:p>
                      <a:pPr algn="ctr"/>
                      <a:r>
                        <a:rPr lang="ru-RU" sz="1200" dirty="0" smtClean="0"/>
                        <a:t>расходам,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Доля к </a:t>
                      </a:r>
                    </a:p>
                    <a:p>
                      <a:pPr algn="ctr"/>
                      <a:r>
                        <a:rPr lang="ru-RU" sz="1200" dirty="0" smtClean="0"/>
                        <a:t>расходам,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тыс.</a:t>
                      </a:r>
                    </a:p>
                    <a:p>
                      <a:pPr algn="ctr"/>
                      <a:r>
                        <a:rPr lang="ru-RU" sz="1200" dirty="0" err="1" smtClean="0"/>
                        <a:t>руб</a:t>
                      </a:r>
                      <a:endParaRPr lang="ru-RU" sz="1200" dirty="0"/>
                    </a:p>
                  </a:txBody>
                  <a:tcPr/>
                </a:tc>
              </a:tr>
              <a:tr h="412569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Благоустройство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57905,3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57236,9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98,8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-668,4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Развитие дорог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56010,3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128723,6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229,8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+21196,0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Формирование комфортной городской среды  и обеспечение качественным жильем граждан 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175472,2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74509,1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+72713,3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Развитие культуры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33610,4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84929,1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+51318,7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Развитие коммунальной инфраструктуры и повышение энергоэффективности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33784,5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24992,9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74,0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-8791,6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Устойчивое общественное развитие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2498,8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2310,0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92,4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-188,8</a:t>
                      </a:r>
                      <a:endParaRPr lang="ru-RU" sz="1400" b="1" dirty="0"/>
                    </a:p>
                  </a:txBody>
                  <a:tcPr/>
                </a:tc>
              </a:tr>
              <a:tr h="502315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Всего</a:t>
                      </a:r>
                      <a:r>
                        <a:rPr lang="ru-RU" sz="1400" b="1" i="1" baseline="0" dirty="0" smtClean="0"/>
                        <a:t> по программам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359281,5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97,1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372741,9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96,6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+13460,4</a:t>
                      </a:r>
                      <a:endParaRPr lang="ru-RU" sz="1400" b="1" dirty="0"/>
                    </a:p>
                  </a:txBody>
                  <a:tcPr/>
                </a:tc>
              </a:tr>
              <a:tr h="502315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Непрограммные расходы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10552,0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12923,8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+2371,8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Исполнение бюджета по расходам в разрезе муниципальных программ, тыс.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руб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138468"/>
              </p:ext>
            </p:extLst>
          </p:nvPr>
        </p:nvGraphicFramePr>
        <p:xfrm>
          <a:off x="179512" y="1124744"/>
          <a:ext cx="8640960" cy="4580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696"/>
                <a:gridCol w="1001736"/>
                <a:gridCol w="936104"/>
                <a:gridCol w="864096"/>
                <a:gridCol w="936104"/>
                <a:gridCol w="648073"/>
                <a:gridCol w="1368151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Раздел, подраздел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Соотношение</a:t>
                      </a:r>
                    </a:p>
                    <a:p>
                      <a:pPr algn="ctr"/>
                      <a:r>
                        <a:rPr lang="ru-RU" sz="1200" dirty="0" smtClean="0"/>
                        <a:t>2023 </a:t>
                      </a:r>
                      <a:r>
                        <a:rPr lang="en-US" sz="1200" dirty="0" smtClean="0"/>
                        <a:t>/</a:t>
                      </a:r>
                      <a:r>
                        <a:rPr lang="ru-RU" sz="1200" dirty="0" smtClean="0"/>
                        <a:t> 2022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Доля к </a:t>
                      </a:r>
                    </a:p>
                    <a:p>
                      <a:pPr algn="ctr"/>
                      <a:r>
                        <a:rPr lang="ru-RU" sz="1200" dirty="0" smtClean="0"/>
                        <a:t>расходам,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Доля к </a:t>
                      </a:r>
                    </a:p>
                    <a:p>
                      <a:pPr algn="ctr"/>
                      <a:r>
                        <a:rPr lang="ru-RU" sz="1200" dirty="0" smtClean="0"/>
                        <a:t>расходам,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тыс.</a:t>
                      </a:r>
                    </a:p>
                    <a:p>
                      <a:pPr algn="ctr"/>
                      <a:r>
                        <a:rPr lang="ru-RU" sz="1200" dirty="0" err="1" smtClean="0"/>
                        <a:t>руб</a:t>
                      </a:r>
                      <a:endParaRPr lang="ru-RU" sz="1200" dirty="0"/>
                    </a:p>
                  </a:txBody>
                  <a:tcPr/>
                </a:tc>
              </a:tr>
              <a:tr h="412569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Общегосударственные вопросы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2477,6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4127,1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166,6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+1649,5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Национальная экономика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56010,3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131073,6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234,0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+75063,6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Жилищно-коммунальное</a:t>
                      </a:r>
                      <a:r>
                        <a:rPr lang="ru-RU" sz="1400" b="1" i="1" baseline="0" dirty="0" smtClean="0"/>
                        <a:t> хозяйство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266375,4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152729,9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39,6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57,3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-113645,5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Охрана окружающей среды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6185,5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1202,8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-4982,7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Культура,</a:t>
                      </a:r>
                      <a:r>
                        <a:rPr lang="ru-RU" sz="1400" b="1" i="1" baseline="0" dirty="0" smtClean="0"/>
                        <a:t> кинематография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33610,4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85084,4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253,1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+51474,0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Социальная политика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4174,2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10528,0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252,2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+6353,8</a:t>
                      </a:r>
                      <a:endParaRPr lang="ru-RU" sz="1400" b="1" dirty="0"/>
                    </a:p>
                  </a:txBody>
                  <a:tcPr/>
                </a:tc>
              </a:tr>
              <a:tr h="502315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Физическая культура</a:t>
                      </a:r>
                      <a:r>
                        <a:rPr lang="ru-RU" sz="1400" b="1" i="1" baseline="0" dirty="0" smtClean="0"/>
                        <a:t> и спорт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920,0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920,0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</a:tr>
              <a:tr h="502315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Итого</a:t>
                      </a:r>
                      <a:r>
                        <a:rPr lang="ru-RU" sz="1400" b="1" i="1" baseline="0" dirty="0" smtClean="0"/>
                        <a:t> </a:t>
                      </a:r>
                      <a:r>
                        <a:rPr lang="ru-RU" sz="1400" b="1" i="1" dirty="0" smtClean="0"/>
                        <a:t>расходы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369893,5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385665,8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/>
                        <a:t>+15772,3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Исполнение бюджета по расходам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 разделам подразделам,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тыс.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руб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9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Развитие культуры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79B8E81-6DAF-41C1-B208-BC29B0CFDA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175235" cy="27827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DA2ED00-30E3-42DA-9E9F-4FD7901147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175235" cy="278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Развитие культуры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8" y="1689042"/>
            <a:ext cx="1807117" cy="2409489"/>
          </a:xfrm>
          <a:prstGeom prst="rect">
            <a:avLst/>
          </a:prstGeom>
          <a:ln>
            <a:solidFill>
              <a:srgbClr val="2864B4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9" y="4210804"/>
            <a:ext cx="1807118" cy="2409490"/>
          </a:xfrm>
          <a:prstGeom prst="rect">
            <a:avLst/>
          </a:prstGeom>
          <a:ln>
            <a:solidFill>
              <a:srgbClr val="2864B4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1783"/>
            <a:ext cx="3715122" cy="4953496"/>
          </a:xfrm>
          <a:prstGeom prst="rect">
            <a:avLst/>
          </a:prstGeom>
          <a:ln>
            <a:solidFill>
              <a:srgbClr val="2864B4"/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B620466-3400-4D56-9933-48E36596B27B}"/>
              </a:ext>
            </a:extLst>
          </p:cNvPr>
          <p:cNvSpPr/>
          <p:nvPr/>
        </p:nvSpPr>
        <p:spPr>
          <a:xfrm>
            <a:off x="6300192" y="1689042"/>
            <a:ext cx="2520280" cy="2739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2864B4"/>
                </a:solidFill>
              </a:rPr>
              <a:t>2023 год </a:t>
            </a:r>
            <a:r>
              <a:rPr lang="ru-RU" dirty="0">
                <a:solidFill>
                  <a:srgbClr val="2864B4"/>
                </a:solidFill>
              </a:rPr>
              <a:t>– на оснащение звуковым и светотехническим </a:t>
            </a:r>
            <a:r>
              <a:rPr lang="ru-RU" dirty="0" smtClean="0">
                <a:solidFill>
                  <a:srgbClr val="2864B4"/>
                </a:solidFill>
              </a:rPr>
              <a:t>оборудованием МКУК «ПКЦ «Карнавал» </a:t>
            </a:r>
            <a:r>
              <a:rPr lang="ru-RU" dirty="0">
                <a:solidFill>
                  <a:srgbClr val="2864B4"/>
                </a:solidFill>
              </a:rPr>
              <a:t>на сумму </a:t>
            </a:r>
            <a:r>
              <a:rPr lang="ru-RU" sz="2000" b="1" dirty="0">
                <a:solidFill>
                  <a:srgbClr val="2864B4"/>
                </a:solidFill>
              </a:rPr>
              <a:t>50,3 </a:t>
            </a:r>
            <a:r>
              <a:rPr lang="ru-RU" sz="2400" b="1" dirty="0">
                <a:solidFill>
                  <a:srgbClr val="2864B4"/>
                </a:solidFill>
              </a:rPr>
              <a:t>млн</a:t>
            </a:r>
            <a:r>
              <a:rPr lang="ru-RU" sz="2000" b="1" dirty="0">
                <a:solidFill>
                  <a:srgbClr val="2864B4"/>
                </a:solidFill>
              </a:rPr>
              <a:t>. рублей </a:t>
            </a:r>
            <a:endParaRPr lang="ru-RU" b="1" dirty="0">
              <a:solidFill>
                <a:srgbClr val="2864B4"/>
              </a:solidFill>
            </a:endParaRPr>
          </a:p>
          <a:p>
            <a:pPr algn="just"/>
            <a:r>
              <a:rPr lang="ru-RU" dirty="0">
                <a:solidFill>
                  <a:srgbClr val="2864B4"/>
                </a:solidFill>
              </a:rPr>
              <a:t>(ОБ – 45,1 млн. рублей, МБ – 5,2 млн.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25744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Благоустройство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1329233"/>
            <a:ext cx="2592288" cy="743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Тематические конструкции для украшения города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81961"/>
            <a:ext cx="3451225" cy="3451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5331"/>
            <a:ext cx="352839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Благоустройство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1628800"/>
            <a:ext cx="2907695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Универсальная </a:t>
            </a:r>
            <a:r>
              <a:rPr lang="ru-RU" sz="1200" dirty="0">
                <a:solidFill>
                  <a:schemeClr val="tx1"/>
                </a:solidFill>
              </a:rPr>
              <a:t>спортивная площадка с </a:t>
            </a:r>
            <a:r>
              <a:rPr lang="ru-RU" sz="1200" dirty="0" err="1">
                <a:solidFill>
                  <a:schemeClr val="tx1"/>
                </a:solidFill>
              </a:rPr>
              <a:t>травмобезопасным</a:t>
            </a:r>
            <a:r>
              <a:rPr lang="ru-RU" sz="1200" dirty="0">
                <a:solidFill>
                  <a:schemeClr val="tx1"/>
                </a:solidFill>
              </a:rPr>
              <a:t> резиновым покрытием около Политехнического колледжа по </a:t>
            </a:r>
            <a:r>
              <a:rPr lang="ru-RU" sz="1200" dirty="0" err="1">
                <a:solidFill>
                  <a:schemeClr val="tx1"/>
                </a:solidFill>
              </a:rPr>
              <a:t>ул.Калинина</a:t>
            </a:r>
            <a:r>
              <a:rPr lang="ru-RU" sz="1200" dirty="0">
                <a:solidFill>
                  <a:schemeClr val="tx1"/>
                </a:solidFill>
              </a:rPr>
              <a:t> д.19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78488" y="1285892"/>
            <a:ext cx="28083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333A8B"/>
                </a:solidFill>
                <a:latin typeface="微软雅黑"/>
                <a:ea typeface="Microsoft YaHei UI"/>
              </a:rPr>
              <a:t>Устройство уличного освещения, </a:t>
            </a:r>
            <a:r>
              <a:rPr lang="ru-RU" sz="1200" dirty="0" err="1" smtClean="0">
                <a:solidFill>
                  <a:srgbClr val="333A8B"/>
                </a:solidFill>
                <a:latin typeface="微软雅黑"/>
                <a:ea typeface="Microsoft YaHei UI"/>
              </a:rPr>
              <a:t>ул.Героя</a:t>
            </a:r>
            <a:r>
              <a:rPr lang="ru-RU" sz="1200" dirty="0" smtClean="0">
                <a:solidFill>
                  <a:srgbClr val="333A8B"/>
                </a:solidFill>
                <a:latin typeface="微软雅黑"/>
                <a:ea typeface="Microsoft YaHei UI"/>
              </a:rPr>
              <a:t> Богданова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4601633" cy="3451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327" y="2240867"/>
            <a:ext cx="3074473" cy="409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ДОРОЖНОЕ ХОЗЯЙСТВО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00807"/>
            <a:ext cx="1656184" cy="970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627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schemeClr val="tx1"/>
                </a:solidFill>
              </a:rPr>
              <a:t>Приобретен </a:t>
            </a:r>
          </a:p>
          <a:p>
            <a:pPr lvl="0" algn="ctr" defTabSz="1219627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schemeClr val="tx1"/>
                </a:solidFill>
              </a:rPr>
              <a:t>прицеп</a:t>
            </a:r>
            <a:endParaRPr lang="ru-RU" altLang="zh-CN" sz="1200" dirty="0">
              <a:solidFill>
                <a:srgbClr val="333A8B"/>
              </a:solidFill>
              <a:latin typeface="微软雅黑"/>
              <a:ea typeface="Microsoft YaHei U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1584011"/>
            <a:ext cx="1944216" cy="79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Приобретен автогрейдер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6" y="2789313"/>
            <a:ext cx="4117278" cy="30879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91" y="2482237"/>
            <a:ext cx="3702109" cy="37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381328"/>
            <a:ext cx="6400800" cy="193675"/>
          </a:xfrm>
        </p:spPr>
        <p:txBody>
          <a:bodyPr>
            <a:normAutofit fontScale="40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1180"/>
            <a:ext cx="784887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БЮДЖЕТ ДЛЯ ГРАЖДАН</a:t>
            </a:r>
            <a:endParaRPr lang="ru-RU" b="1" cap="all" dirty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ГЛОССАРИЙ</a:t>
            </a:r>
            <a:endParaRPr lang="ru-RU" sz="32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just"/>
            <a:r>
              <a:rPr lang="ru-RU" sz="1100" b="1" u="sng" dirty="0">
                <a:solidFill>
                  <a:srgbClr val="262F38"/>
                </a:solidFill>
              </a:rPr>
              <a:t>Бюджет </a:t>
            </a:r>
            <a:r>
              <a:rPr lang="ru-RU" sz="1100" b="1" dirty="0">
                <a:solidFill>
                  <a:srgbClr val="262F38"/>
                </a:solidFill>
              </a:rPr>
              <a:t>— форма образования и расходования денежных средств, предназначенных для финансового обеспечения задач и функций государства и местного самоуправления.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</a:t>
            </a:r>
            <a:r>
              <a:rPr lang="ru-RU" sz="1100" b="1" dirty="0"/>
              <a:t> </a:t>
            </a:r>
          </a:p>
          <a:p>
            <a:pPr algn="just"/>
            <a:r>
              <a:rPr lang="ru-RU" sz="1100" b="1" u="sng" dirty="0">
                <a:solidFill>
                  <a:srgbClr val="262F38"/>
                </a:solidFill>
              </a:rPr>
              <a:t>Доходы бюджета</a:t>
            </a:r>
            <a:r>
              <a:rPr lang="ru-RU" sz="1100" b="1" dirty="0">
                <a:solidFill>
                  <a:srgbClr val="262F38"/>
                </a:solidFill>
              </a:rPr>
              <a:t> — поступающие в бюджет денежные средства (налоги юридических и физических лиц, штрафы, административные платежи и сборы), за исключением средств, являющихся источниками финансирования дефицита бюджета.</a:t>
            </a:r>
            <a:r>
              <a:rPr lang="ru-RU" sz="1100" b="1" dirty="0"/>
              <a:t> </a:t>
            </a:r>
          </a:p>
          <a:p>
            <a:pPr algn="just"/>
            <a:r>
              <a:rPr lang="ru-RU" sz="1100" b="1" u="sng" dirty="0">
                <a:solidFill>
                  <a:srgbClr val="262F38"/>
                </a:solidFill>
              </a:rPr>
              <a:t>Расходы бюджета</a:t>
            </a:r>
            <a:r>
              <a:rPr lang="ru-RU" sz="1100" b="1" dirty="0">
                <a:solidFill>
                  <a:srgbClr val="262F38"/>
                </a:solidFill>
              </a:rPr>
              <a:t> — выплачиваемые из бюджета денежные средства, которые направляются на финансовое обеспечение задач и функций государственной власти (социальные выплаты населению, содержание муниципальных учреждений, капитальное строительство и другие), за исключением средств, являющихся источниками финансирования дефицита бюджета.</a:t>
            </a:r>
            <a:r>
              <a:rPr lang="ru-RU" sz="1100" b="1" dirty="0"/>
              <a:t> </a:t>
            </a:r>
          </a:p>
          <a:p>
            <a:pPr algn="just"/>
            <a:r>
              <a:rPr lang="ru-RU" sz="1100" b="1" u="sng" dirty="0">
                <a:solidFill>
                  <a:srgbClr val="262F38"/>
                </a:solidFill>
              </a:rPr>
              <a:t>Источники финансирования дефицита бюджета</a:t>
            </a:r>
            <a:r>
              <a:rPr lang="ru-RU" sz="1100" b="1" dirty="0">
                <a:solidFill>
                  <a:srgbClr val="262F38"/>
                </a:solidFill>
              </a:rPr>
              <a:t> — средства, привлекаемые в бюджет для покрытия дефицита (кредиты банков, кредиты от других уровней бюджетов, ценные бумаги, иные источники).</a:t>
            </a:r>
            <a:r>
              <a:rPr lang="ru-RU" sz="1100" b="1" dirty="0"/>
              <a:t> </a:t>
            </a:r>
          </a:p>
          <a:p>
            <a:pPr algn="just"/>
            <a:r>
              <a:rPr lang="ru-RU" sz="1100" b="1" u="sng" dirty="0">
                <a:solidFill>
                  <a:srgbClr val="262F38"/>
                </a:solidFill>
              </a:rPr>
              <a:t>Дефицит бюджета</a:t>
            </a:r>
            <a:r>
              <a:rPr lang="ru-RU" sz="1100" b="1" dirty="0">
                <a:solidFill>
                  <a:srgbClr val="262F38"/>
                </a:solidFill>
              </a:rPr>
              <a:t> — превышение расходов бюджета над доходами.</a:t>
            </a:r>
            <a:r>
              <a:rPr lang="ru-RU" sz="1100" b="1" dirty="0"/>
              <a:t> </a:t>
            </a:r>
          </a:p>
          <a:p>
            <a:pPr algn="just"/>
            <a:r>
              <a:rPr lang="ru-RU" sz="1100" b="1" u="sng" dirty="0">
                <a:solidFill>
                  <a:srgbClr val="262F38"/>
                </a:solidFill>
              </a:rPr>
              <a:t>Профицит бюджета</a:t>
            </a:r>
            <a:r>
              <a:rPr lang="ru-RU" sz="1100" b="1" dirty="0">
                <a:solidFill>
                  <a:srgbClr val="262F38"/>
                </a:solidFill>
              </a:rPr>
              <a:t> — превышение доходов бюджета над расходами.</a:t>
            </a:r>
            <a:r>
              <a:rPr lang="ru-RU" sz="1100" b="1" dirty="0"/>
              <a:t> </a:t>
            </a:r>
          </a:p>
          <a:p>
            <a:pPr algn="just"/>
            <a:r>
              <a:rPr lang="ru-RU" sz="1100" b="1" u="sng" dirty="0">
                <a:solidFill>
                  <a:srgbClr val="262F38"/>
                </a:solidFill>
              </a:rPr>
              <a:t>Сбалансированность бюджета по доходам и расходам</a:t>
            </a:r>
            <a:r>
              <a:rPr lang="ru-RU" sz="1100" b="1" dirty="0">
                <a:solidFill>
                  <a:srgbClr val="262F38"/>
                </a:solidFill>
              </a:rPr>
              <a:t> — один из основополагающих принципов формирования и исполнения бюджетов.</a:t>
            </a:r>
            <a:r>
              <a:rPr lang="ru-RU" sz="1100" b="1" dirty="0"/>
              <a:t> </a:t>
            </a:r>
          </a:p>
          <a:p>
            <a:pPr algn="just"/>
            <a:r>
              <a:rPr lang="ru-RU" sz="1100" b="1" u="sng" dirty="0">
                <a:solidFill>
                  <a:srgbClr val="262F38"/>
                </a:solidFill>
              </a:rPr>
              <a:t>Межбюджетные трансферты</a:t>
            </a:r>
            <a:r>
              <a:rPr lang="ru-RU" sz="1100" b="1" dirty="0">
                <a:solidFill>
                  <a:srgbClr val="262F38"/>
                </a:solidFill>
              </a:rPr>
              <a:t> —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r>
              <a:rPr lang="ru-RU" sz="1100" b="1" dirty="0"/>
              <a:t> </a:t>
            </a:r>
          </a:p>
          <a:p>
            <a:pPr algn="just"/>
            <a:r>
              <a:rPr lang="ru-RU" sz="1100" b="1" u="sng" dirty="0">
                <a:solidFill>
                  <a:srgbClr val="262F38"/>
                </a:solidFill>
              </a:rPr>
              <a:t>Субсидии</a:t>
            </a:r>
            <a:r>
              <a:rPr lang="ru-RU" sz="1100" b="1" dirty="0">
                <a:solidFill>
                  <a:srgbClr val="262F38"/>
                </a:solidFill>
              </a:rPr>
              <a:t> — форма межбюджетных трансфертов, предоставляемых на условиях долевого </a:t>
            </a:r>
            <a:r>
              <a:rPr lang="ru-RU" sz="1100" b="1" dirty="0" err="1">
                <a:solidFill>
                  <a:srgbClr val="262F38"/>
                </a:solidFill>
              </a:rPr>
              <a:t>софинансирования</a:t>
            </a:r>
            <a:r>
              <a:rPr lang="ru-RU" sz="1100" b="1" dirty="0">
                <a:solidFill>
                  <a:srgbClr val="262F38"/>
                </a:solidFill>
              </a:rPr>
              <a:t> расходов других бюджетов.</a:t>
            </a:r>
            <a:r>
              <a:rPr lang="ru-RU" sz="1100" b="1" dirty="0"/>
              <a:t> </a:t>
            </a:r>
          </a:p>
          <a:p>
            <a:pPr algn="just"/>
            <a:r>
              <a:rPr lang="ru-RU" sz="1100" b="1" u="sng" dirty="0">
                <a:solidFill>
                  <a:srgbClr val="262F38"/>
                </a:solidFill>
              </a:rPr>
              <a:t>Субвенции </a:t>
            </a:r>
            <a:r>
              <a:rPr lang="ru-RU" sz="1100" b="1" dirty="0">
                <a:solidFill>
                  <a:srgbClr val="262F38"/>
                </a:solidFill>
              </a:rPr>
              <a:t>— форма межбюджетных трансфертов, предоставляемых на финансирование переданных другим публично-правовым образованиям полномочий.</a:t>
            </a:r>
            <a:r>
              <a:rPr lang="ru-RU" sz="1100" b="1" dirty="0"/>
              <a:t> </a:t>
            </a:r>
          </a:p>
          <a:p>
            <a:pPr algn="just"/>
            <a:r>
              <a:rPr lang="ru-RU" sz="1100" b="1" u="sng" dirty="0">
                <a:solidFill>
                  <a:srgbClr val="262F38"/>
                </a:solidFill>
              </a:rPr>
              <a:t>Дотации - с</a:t>
            </a:r>
            <a:r>
              <a:rPr lang="ru-RU" sz="1100" b="1" dirty="0">
                <a:solidFill>
                  <a:srgbClr val="222222"/>
                </a:solidFill>
              </a:rPr>
              <a:t>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</a:t>
            </a:r>
            <a:r>
              <a:rPr lang="ru-RU" sz="1100" b="1" dirty="0"/>
              <a:t> </a:t>
            </a:r>
          </a:p>
          <a:p>
            <a:pPr algn="just"/>
            <a:r>
              <a:rPr lang="ru-RU" sz="1100" b="1" u="sng" dirty="0">
                <a:solidFill>
                  <a:srgbClr val="262F38"/>
                </a:solidFill>
              </a:rPr>
              <a:t>Бюджетный процесс</a:t>
            </a:r>
            <a:r>
              <a:rPr lang="ru-RU" sz="1100" b="1" dirty="0">
                <a:solidFill>
                  <a:srgbClr val="262F38"/>
                </a:solidFill>
              </a:rPr>
              <a:t> — регламентируемая законодательством Российской Федерации деятельность органов государственной власти, органов местного самоуправления и иных участников бюджетного процесса по составлению и рассмотрению проектов бюджетов, утверждению и исполнению бюджетов, контролю за их исполнением, осуществлению бюджетного учета, составлению, внешней проверке, рассмотрению и утверждению бюджетной отчетности.</a:t>
            </a:r>
            <a:r>
              <a:rPr lang="ru-RU" sz="1100" b="1" dirty="0"/>
              <a:t> </a:t>
            </a:r>
          </a:p>
          <a:p>
            <a:pPr algn="just"/>
            <a:r>
              <a:rPr lang="ru-RU" sz="1100" b="1" u="sng" dirty="0">
                <a:solidFill>
                  <a:srgbClr val="262F38"/>
                </a:solidFill>
              </a:rPr>
              <a:t>Текущий финансовый год</a:t>
            </a:r>
            <a:r>
              <a:rPr lang="ru-RU" sz="1100" b="1" dirty="0">
                <a:solidFill>
                  <a:srgbClr val="262F38"/>
                </a:solidFill>
              </a:rPr>
              <a:t> — год, в котором осуществляется исполнение бюджета, составление и рассмотрение проекта бюджета на очередной финансовый год (очередной финансовый год и плановый период).</a:t>
            </a:r>
            <a:r>
              <a:rPr lang="ru-RU" sz="1100" b="1" dirty="0"/>
              <a:t> </a:t>
            </a:r>
          </a:p>
          <a:p>
            <a:pPr algn="just"/>
            <a:r>
              <a:rPr lang="ru-RU" sz="1100" b="1" u="sng" dirty="0">
                <a:solidFill>
                  <a:srgbClr val="262F38"/>
                </a:solidFill>
              </a:rPr>
              <a:t>Очередной финансовый год</a:t>
            </a:r>
            <a:r>
              <a:rPr lang="ru-RU" sz="1100" b="1" dirty="0">
                <a:solidFill>
                  <a:srgbClr val="262F38"/>
                </a:solidFill>
              </a:rPr>
              <a:t> — год, следующий за текущим финансовым годом.</a:t>
            </a:r>
            <a:r>
              <a:rPr lang="ru-RU" sz="1100" b="1" dirty="0"/>
              <a:t> </a:t>
            </a:r>
          </a:p>
          <a:p>
            <a:pPr algn="just"/>
            <a:r>
              <a:rPr lang="ru-RU" sz="1100" b="1" u="sng" dirty="0">
                <a:solidFill>
                  <a:srgbClr val="262F38"/>
                </a:solidFill>
              </a:rPr>
              <a:t>Плановый период</a:t>
            </a:r>
            <a:r>
              <a:rPr lang="ru-RU" sz="1100" b="1" dirty="0">
                <a:solidFill>
                  <a:srgbClr val="262F38"/>
                </a:solidFill>
              </a:rPr>
              <a:t> — два финансовых года, следующие за очередным финансовым годом.</a:t>
            </a:r>
            <a:r>
              <a:rPr lang="ru-RU" sz="1100" b="1" dirty="0"/>
              <a:t> </a:t>
            </a:r>
          </a:p>
          <a:p>
            <a:pPr algn="just"/>
            <a:r>
              <a:rPr lang="ru-RU" sz="1100" b="1" u="sng" dirty="0">
                <a:solidFill>
                  <a:srgbClr val="262F38"/>
                </a:solidFill>
              </a:rPr>
              <a:t>Отчетный финансовый год </a:t>
            </a:r>
            <a:r>
              <a:rPr lang="ru-RU" sz="1100" b="1" dirty="0">
                <a:solidFill>
                  <a:srgbClr val="262F38"/>
                </a:solidFill>
              </a:rPr>
              <a:t>— год, предшествующий текущему финансовому году.</a:t>
            </a:r>
            <a:r>
              <a:rPr lang="ru-RU" sz="1100" b="1" dirty="0"/>
              <a:t> </a:t>
            </a:r>
          </a:p>
          <a:p>
            <a:pPr algn="ctr"/>
            <a:endParaRPr lang="ru-RU" sz="1100" b="1" cap="all" dirty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4624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РЕМОНТ  ДОРОГ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6922" y="1451671"/>
            <a:ext cx="2304256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9D90A0">
                    <a:lumMod val="50000"/>
                  </a:srgbClr>
                </a:solidFill>
                <a:latin typeface="微软雅黑"/>
                <a:ea typeface="Microsoft YaHei UI"/>
              </a:rPr>
              <a:t>ул. </a:t>
            </a:r>
            <a:r>
              <a:rPr lang="ru-RU" sz="1200" dirty="0" smtClean="0">
                <a:solidFill>
                  <a:srgbClr val="9D90A0">
                    <a:lumMod val="50000"/>
                  </a:srgbClr>
                </a:solidFill>
                <a:latin typeface="微软雅黑"/>
                <a:ea typeface="Microsoft YaHei UI"/>
              </a:rPr>
              <a:t>Чапаева</a:t>
            </a:r>
            <a:endParaRPr lang="ru-RU" sz="1200" dirty="0">
              <a:solidFill>
                <a:srgbClr val="9D90A0">
                  <a:lumMod val="50000"/>
                </a:srgbClr>
              </a:solidFill>
              <a:latin typeface="微软雅黑"/>
              <a:ea typeface="Microsoft YaHei U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52121" y="1778599"/>
            <a:ext cx="2088232" cy="49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9D90A0">
                    <a:lumMod val="50000"/>
                  </a:srgbClr>
                </a:solidFill>
                <a:latin typeface="微软雅黑"/>
                <a:ea typeface="Microsoft YaHei UI"/>
              </a:rPr>
              <a:t>ул. </a:t>
            </a:r>
            <a:r>
              <a:rPr lang="ru-RU" sz="1200" dirty="0" smtClean="0">
                <a:solidFill>
                  <a:srgbClr val="9D90A0">
                    <a:lumMod val="50000"/>
                  </a:srgbClr>
                </a:solidFill>
                <a:latin typeface="微软雅黑"/>
                <a:ea typeface="Microsoft YaHei UI"/>
              </a:rPr>
              <a:t>Ленина</a:t>
            </a:r>
            <a:endParaRPr lang="ru-RU" sz="1200" dirty="0">
              <a:solidFill>
                <a:srgbClr val="9D90A0">
                  <a:lumMod val="50000"/>
                </a:srgbClr>
              </a:solidFill>
              <a:latin typeface="微软雅黑"/>
              <a:ea typeface="Microsoft YaHei UI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85" y="2852936"/>
            <a:ext cx="4064615" cy="28803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0" y="2381230"/>
            <a:ext cx="2840962" cy="426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ФОРМИРОВАНИЕ КОМФОРТНОЙ ГОРОДСКОЙ СРЕДЫ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1844824"/>
            <a:ext cx="806489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Благоустройство </a:t>
            </a:r>
            <a:r>
              <a:rPr lang="ru-RU" sz="1200" dirty="0" smtClean="0">
                <a:solidFill>
                  <a:schemeClr val="tx1"/>
                </a:solidFill>
              </a:rPr>
              <a:t>общественно территории по </a:t>
            </a:r>
            <a:r>
              <a:rPr lang="ru-RU" sz="1200" dirty="0" err="1">
                <a:solidFill>
                  <a:schemeClr val="tx1"/>
                </a:solidFill>
              </a:rPr>
              <a:t>ул.Калинина</a:t>
            </a:r>
            <a:r>
              <a:rPr lang="ru-RU" sz="1200" dirty="0">
                <a:solidFill>
                  <a:schemeClr val="tx1"/>
                </a:solidFill>
              </a:rPr>
              <a:t> д.19 в районе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Политехнического колледжа, (1 этап</a:t>
            </a:r>
            <a:r>
              <a:rPr lang="ru-RU" sz="1200" dirty="0" smtClean="0">
                <a:solidFill>
                  <a:schemeClr val="tx1"/>
                </a:solidFill>
              </a:rPr>
              <a:t>.)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1105"/>
            <a:ext cx="4077757" cy="30583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43" y="2781106"/>
            <a:ext cx="4077757" cy="30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Коммунальное хозяйство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9792" y="1484784"/>
            <a:ext cx="3744416" cy="886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dirty="0">
                <a:solidFill>
                  <a:srgbClr val="333A8B"/>
                </a:solidFill>
                <a:latin typeface="微软雅黑"/>
                <a:ea typeface="Microsoft YaHei UI"/>
              </a:rPr>
              <a:t>Ремонт тепловых сетей в </a:t>
            </a:r>
            <a:r>
              <a:rPr lang="ru-RU" altLang="zh-CN" sz="1400" dirty="0" err="1">
                <a:solidFill>
                  <a:srgbClr val="333A8B"/>
                </a:solidFill>
                <a:latin typeface="微软雅黑"/>
                <a:ea typeface="Microsoft YaHei UI"/>
              </a:rPr>
              <a:t>г.Приозерске</a:t>
            </a:r>
            <a:r>
              <a:rPr lang="ru-RU" altLang="zh-CN" sz="1400" dirty="0">
                <a:solidFill>
                  <a:srgbClr val="333A8B"/>
                </a:solidFill>
                <a:latin typeface="微软雅黑"/>
                <a:ea typeface="Microsoft YaHei UI"/>
              </a:rPr>
              <a:t> по </a:t>
            </a:r>
            <a:r>
              <a:rPr lang="ru-RU" altLang="zh-CN" sz="1400" dirty="0" smtClean="0">
                <a:solidFill>
                  <a:srgbClr val="333A8B"/>
                </a:solidFill>
                <a:latin typeface="微软雅黑"/>
                <a:ea typeface="Microsoft YaHei UI"/>
              </a:rPr>
              <a:t>Ленинградская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37512"/>
            <a:ext cx="2805069" cy="37400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52936"/>
            <a:ext cx="2664296" cy="35523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80" y="2802088"/>
            <a:ext cx="2738685" cy="36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5" descr="Монеты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404664"/>
            <a:ext cx="7272808" cy="5976664"/>
          </a:xfrm>
        </p:spPr>
      </p:pic>
      <p:sp>
        <p:nvSpPr>
          <p:cNvPr id="8" name="TextBox 7"/>
          <p:cNvSpPr txBox="1"/>
          <p:nvPr/>
        </p:nvSpPr>
        <p:spPr>
          <a:xfrm>
            <a:off x="2483768" y="1844824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Спасибо за внимание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1628800"/>
            <a:ext cx="3528392" cy="4952749"/>
          </a:xfrm>
        </p:spPr>
        <p:txBody>
          <a:bodyPr>
            <a:noAutofit/>
          </a:bodyPr>
          <a:lstStyle/>
          <a:p>
            <a:pPr marL="136525" algn="just"/>
            <a:r>
              <a:rPr lang="ru-RU" sz="1600" b="1" dirty="0">
                <a:solidFill>
                  <a:schemeClr val="tx1"/>
                </a:solidFill>
              </a:rPr>
              <a:t>В состав </a:t>
            </a:r>
            <a:r>
              <a:rPr lang="ru-RU" sz="1600" b="1" dirty="0" err="1">
                <a:solidFill>
                  <a:schemeClr val="tx1"/>
                </a:solidFill>
              </a:rPr>
              <a:t>Приозерского</a:t>
            </a:r>
            <a:r>
              <a:rPr lang="ru-RU" sz="1600" b="1" dirty="0">
                <a:solidFill>
                  <a:schemeClr val="tx1"/>
                </a:solidFill>
              </a:rPr>
              <a:t> городского поселения </a:t>
            </a:r>
            <a:r>
              <a:rPr lang="ru-RU" sz="1600" b="1" dirty="0" err="1">
                <a:solidFill>
                  <a:schemeClr val="tx1"/>
                </a:solidFill>
              </a:rPr>
              <a:t>Приозерского</a:t>
            </a:r>
            <a:r>
              <a:rPr lang="ru-RU" sz="1600" b="1" dirty="0">
                <a:solidFill>
                  <a:schemeClr val="tx1"/>
                </a:solidFill>
              </a:rPr>
              <a:t> муниципального района Ленинградской области входят 4 населенных пункта:</a:t>
            </a:r>
          </a:p>
          <a:p>
            <a:pPr marL="136525" algn="just"/>
            <a:r>
              <a:rPr lang="ru-RU" sz="1600" b="1" dirty="0" err="1">
                <a:solidFill>
                  <a:schemeClr val="tx1"/>
                </a:solidFill>
              </a:rPr>
              <a:t>г.Приозерск</a:t>
            </a:r>
            <a:r>
              <a:rPr lang="ru-RU" sz="1600" b="1" dirty="0">
                <a:solidFill>
                  <a:schemeClr val="tx1"/>
                </a:solidFill>
              </a:rPr>
              <a:t>,</a:t>
            </a:r>
          </a:p>
          <a:p>
            <a:pPr marL="136525" algn="just"/>
            <a:r>
              <a:rPr lang="ru-RU" sz="1600" b="1" dirty="0" err="1">
                <a:solidFill>
                  <a:schemeClr val="tx1"/>
                </a:solidFill>
              </a:rPr>
              <a:t>п.Бригадное</a:t>
            </a:r>
            <a:r>
              <a:rPr lang="ru-RU" sz="1600" b="1" dirty="0">
                <a:solidFill>
                  <a:schemeClr val="tx1"/>
                </a:solidFill>
              </a:rPr>
              <a:t>,</a:t>
            </a:r>
          </a:p>
          <a:p>
            <a:pPr marL="136525" algn="just"/>
            <a:r>
              <a:rPr lang="ru-RU" sz="1600" b="1" dirty="0" err="1">
                <a:solidFill>
                  <a:schemeClr val="tx1"/>
                </a:solidFill>
              </a:rPr>
              <a:t>п.Бурнево</a:t>
            </a:r>
            <a:r>
              <a:rPr lang="ru-RU" sz="1600" b="1" dirty="0">
                <a:solidFill>
                  <a:schemeClr val="tx1"/>
                </a:solidFill>
              </a:rPr>
              <a:t>,</a:t>
            </a:r>
          </a:p>
          <a:p>
            <a:pPr marL="136525" algn="just"/>
            <a:r>
              <a:rPr lang="ru-RU" sz="1600" b="1" dirty="0" err="1">
                <a:solidFill>
                  <a:schemeClr val="tx1"/>
                </a:solidFill>
              </a:rPr>
              <a:t>п.Сторожевое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</a:p>
          <a:p>
            <a:pPr marL="136525" algn="just"/>
            <a:endParaRPr lang="ru-RU" sz="1600" b="1" dirty="0">
              <a:solidFill>
                <a:schemeClr val="tx1"/>
              </a:solidFill>
            </a:endParaRPr>
          </a:p>
          <a:p>
            <a:pPr marL="136525" algn="just"/>
            <a:r>
              <a:rPr lang="ru-RU" sz="1600" b="1" dirty="0">
                <a:solidFill>
                  <a:schemeClr val="tx1"/>
                </a:solidFill>
              </a:rPr>
              <a:t>   По состоянию на 01.01.2023г численность населения </a:t>
            </a:r>
            <a:r>
              <a:rPr lang="ru-RU" sz="1600" b="1" dirty="0" err="1">
                <a:solidFill>
                  <a:schemeClr val="tx1"/>
                </a:solidFill>
              </a:rPr>
              <a:t>Приозерского</a:t>
            </a:r>
            <a:r>
              <a:rPr lang="ru-RU" sz="1600" b="1" dirty="0">
                <a:solidFill>
                  <a:schemeClr val="tx1"/>
                </a:solidFill>
              </a:rPr>
              <a:t> городского поселения составляла 18821 человек. </a:t>
            </a:r>
          </a:p>
          <a:p>
            <a:pPr marL="136525" algn="just"/>
            <a:r>
              <a:rPr lang="ru-RU" sz="1600" b="1" dirty="0">
                <a:solidFill>
                  <a:schemeClr val="tx1"/>
                </a:solidFill>
              </a:rPr>
              <a:t>   Административным центром </a:t>
            </a:r>
            <a:r>
              <a:rPr lang="ru-RU" sz="1600" b="1" dirty="0" err="1">
                <a:solidFill>
                  <a:schemeClr val="tx1"/>
                </a:solidFill>
              </a:rPr>
              <a:t>Приозерского</a:t>
            </a:r>
            <a:r>
              <a:rPr lang="ru-RU" sz="1600" b="1" dirty="0">
                <a:solidFill>
                  <a:schemeClr val="tx1"/>
                </a:solidFill>
              </a:rPr>
              <a:t> городского поселения является город Приозерск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1180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r>
              <a:rPr lang="ru-RU" sz="20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БЮДЖЕТ ДЛЯ ГРАЖДАН</a:t>
            </a:r>
            <a:endParaRPr lang="ru-RU" sz="2000" b="1" cap="all" dirty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r>
              <a:rPr lang="ru-RU" sz="1600" b="1" dirty="0">
                <a:solidFill>
                  <a:srgbClr val="FFFF00"/>
                </a:solidFill>
              </a:rPr>
              <a:t>Административно-территориальное деление </a:t>
            </a:r>
            <a:r>
              <a:rPr lang="ru-RU" sz="1600" b="1" dirty="0" err="1">
                <a:solidFill>
                  <a:srgbClr val="FFFF00"/>
                </a:solidFill>
              </a:rPr>
              <a:t>Приозерского</a:t>
            </a:r>
            <a:r>
              <a:rPr lang="ru-RU" sz="1600" b="1" dirty="0">
                <a:solidFill>
                  <a:srgbClr val="FFFF00"/>
                </a:solidFill>
              </a:rPr>
              <a:t> городского поселения</a:t>
            </a:r>
            <a:endParaRPr lang="ru-RU" sz="1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5048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67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276619"/>
              </p:ext>
            </p:extLst>
          </p:nvPr>
        </p:nvGraphicFramePr>
        <p:xfrm>
          <a:off x="251521" y="1628800"/>
          <a:ext cx="8533456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000"/>
                <a:gridCol w="896223"/>
                <a:gridCol w="936104"/>
                <a:gridCol w="1224136"/>
                <a:gridCol w="1156947"/>
                <a:gridCol w="1066682"/>
                <a:gridCol w="1066682"/>
                <a:gridCol w="1066682"/>
              </a:tblGrid>
              <a:tr h="1092898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Исполнено, </a:t>
                      </a:r>
                      <a:r>
                        <a:rPr lang="ru-RU" sz="1600" baseline="0" dirty="0" err="1" smtClean="0"/>
                        <a:t>млн.руб</a:t>
                      </a:r>
                      <a:r>
                        <a:rPr lang="ru-RU" sz="1600" baseline="0" dirty="0" smtClean="0"/>
                        <a:t>. </a:t>
                      </a:r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2023 года, </a:t>
                      </a:r>
                      <a:r>
                        <a:rPr lang="ru-RU" sz="1600" baseline="0" dirty="0" err="1" smtClean="0"/>
                        <a:t>млн.руб</a:t>
                      </a:r>
                      <a:r>
                        <a:rPr lang="ru-RU" sz="1600" baseline="0" dirty="0" smtClean="0"/>
                        <a:t>.</a:t>
                      </a:r>
                      <a:endParaRPr lang="ru-RU" sz="1600" baseline="0" dirty="0"/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baseline="0" dirty="0" err="1" smtClean="0"/>
                        <a:t>Испол</a:t>
                      </a:r>
                      <a:r>
                        <a:rPr lang="ru-RU" sz="1600" b="1" baseline="0" dirty="0" smtClean="0"/>
                        <a:t>-</a:t>
                      </a:r>
                    </a:p>
                    <a:p>
                      <a:pPr algn="ctr"/>
                      <a:r>
                        <a:rPr lang="ru-RU" sz="1600" b="1" baseline="0" dirty="0" err="1" smtClean="0"/>
                        <a:t>нено</a:t>
                      </a:r>
                      <a:r>
                        <a:rPr lang="ru-RU" sz="1600" b="1" baseline="0" dirty="0" smtClean="0"/>
                        <a:t>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за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2023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год</a:t>
                      </a:r>
                      <a:endParaRPr lang="ru-RU" sz="1600" b="1" baseline="0" dirty="0"/>
                    </a:p>
                  </a:txBody>
                  <a:tcPr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% исполнения к плану</a:t>
                      </a:r>
                      <a:endParaRPr lang="ru-RU" sz="1600" baseline="0" dirty="0"/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93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2022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2021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err="1" smtClean="0"/>
                        <a:t>Утверж</a:t>
                      </a:r>
                      <a:endParaRPr lang="ru-RU" sz="1800" b="1" i="1" baseline="0" dirty="0" smtClean="0"/>
                    </a:p>
                    <a:p>
                      <a:pPr algn="ctr"/>
                      <a:r>
                        <a:rPr lang="ru-RU" sz="1800" b="1" i="1" baseline="0" dirty="0" smtClean="0"/>
                        <a:t>денный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Уточненный</a:t>
                      </a:r>
                      <a:endParaRPr lang="ru-RU" sz="1800" b="1" i="1" baseline="0" dirty="0"/>
                    </a:p>
                  </a:txBody>
                  <a:tcPr anchorCtr="1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err="1" smtClean="0"/>
                        <a:t>Утверж</a:t>
                      </a:r>
                      <a:endParaRPr lang="ru-RU" sz="1600" b="1" i="1" baseline="0" dirty="0" smtClean="0"/>
                    </a:p>
                    <a:p>
                      <a:pPr algn="ctr"/>
                      <a:r>
                        <a:rPr lang="ru-RU" sz="1600" b="1" i="1" baseline="0" dirty="0" smtClean="0"/>
                        <a:t>денному</a:t>
                      </a:r>
                      <a:endParaRPr lang="ru-RU" sz="16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/>
                        <a:t>Уточненному</a:t>
                      </a:r>
                      <a:endParaRPr lang="ru-RU" sz="1600" b="1" i="1" baseline="0" dirty="0"/>
                    </a:p>
                  </a:txBody>
                  <a:tcPr anchorCtr="1"/>
                </a:tc>
              </a:tr>
              <a:tr h="712160">
                <a:tc>
                  <a:txBody>
                    <a:bodyPr/>
                    <a:lstStyle/>
                    <a:p>
                      <a:r>
                        <a:rPr lang="ru-RU" sz="2000" b="1" baseline="0" dirty="0" smtClean="0"/>
                        <a:t>Доходы</a:t>
                      </a:r>
                      <a:endParaRPr lang="ru-RU" sz="20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345,2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187,4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191,8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401,9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407,5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223,8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101,4</a:t>
                      </a:r>
                      <a:endParaRPr lang="ru-RU" sz="2000" dirty="0"/>
                    </a:p>
                  </a:txBody>
                  <a:tcPr/>
                </a:tc>
              </a:tr>
              <a:tr h="561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369,9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171,9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202,1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403,9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385,7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190,8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95,5</a:t>
                      </a:r>
                      <a:endParaRPr lang="ru-RU" sz="2000" dirty="0"/>
                    </a:p>
                  </a:txBody>
                  <a:tcPr/>
                </a:tc>
              </a:tr>
              <a:tr h="1462822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Дефицит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 smtClean="0"/>
                    </a:p>
                    <a:p>
                      <a:r>
                        <a:rPr lang="ru-RU" sz="2000" b="0" dirty="0" smtClean="0"/>
                        <a:t>-24,7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 smtClean="0"/>
                    </a:p>
                    <a:p>
                      <a:r>
                        <a:rPr lang="ru-RU" sz="2000" b="0" dirty="0" smtClean="0"/>
                        <a:t>15,5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    -10,3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  -2,0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21,8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47248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Показатели исполнения бюджета</a:t>
            </a:r>
            <a:r>
              <a:rPr lang="ru-RU" sz="2400" dirty="0" smtClean="0"/>
              <a:t>, млн. </a:t>
            </a:r>
            <a:r>
              <a:rPr lang="ru-RU" sz="2400" dirty="0" err="1" smtClean="0"/>
              <a:t>руб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304375"/>
              </p:ext>
            </p:extLst>
          </p:nvPr>
        </p:nvGraphicFramePr>
        <p:xfrm>
          <a:off x="467544" y="1628800"/>
          <a:ext cx="82440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Доходы бюджета </a:t>
            </a:r>
            <a:r>
              <a:rPr lang="ru-RU" smtClean="0"/>
              <a:t>Приозерского городского поселения,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7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553687"/>
              </p:ext>
            </p:extLst>
          </p:nvPr>
        </p:nvGraphicFramePr>
        <p:xfrm>
          <a:off x="251520" y="1600200"/>
          <a:ext cx="8640960" cy="478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296144"/>
                <a:gridCol w="1224136"/>
                <a:gridCol w="1296144"/>
                <a:gridCol w="1296144"/>
                <a:gridCol w="1584176"/>
              </a:tblGrid>
              <a:tr h="1324744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Источник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Годовой</a:t>
                      </a:r>
                    </a:p>
                    <a:p>
                      <a:pPr algn="ctr"/>
                      <a:r>
                        <a:rPr lang="ru-RU" sz="2000" i="1" dirty="0" smtClean="0"/>
                        <a:t>план 2023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Поступило </a:t>
                      </a:r>
                    </a:p>
                    <a:p>
                      <a:pPr algn="ctr"/>
                      <a:r>
                        <a:rPr lang="ru-RU" sz="2000" i="1" dirty="0" smtClean="0"/>
                        <a:t>2023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% </a:t>
                      </a:r>
                      <a:r>
                        <a:rPr lang="ru-RU" sz="2000" i="1" dirty="0" err="1" smtClean="0"/>
                        <a:t>испол</a:t>
                      </a:r>
                      <a:r>
                        <a:rPr lang="ru-RU" sz="2000" i="1" dirty="0" smtClean="0"/>
                        <a:t>-</a:t>
                      </a:r>
                    </a:p>
                    <a:p>
                      <a:pPr algn="ctr"/>
                      <a:r>
                        <a:rPr lang="ru-RU" sz="2000" i="1" dirty="0" smtClean="0"/>
                        <a:t>нения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Поступило </a:t>
                      </a:r>
                    </a:p>
                    <a:p>
                      <a:pPr algn="ctr"/>
                      <a:r>
                        <a:rPr lang="ru-RU" sz="2000" i="1" dirty="0" smtClean="0"/>
                        <a:t>2022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Прирост (снижение) к 2022г,</a:t>
                      </a:r>
                    </a:p>
                    <a:p>
                      <a:pPr algn="ctr"/>
                      <a:r>
                        <a:rPr lang="ru-RU" sz="2000" i="1" dirty="0" smtClean="0"/>
                        <a:t>%</a:t>
                      </a:r>
                      <a:endParaRPr lang="ru-RU" sz="2000" i="1" dirty="0"/>
                    </a:p>
                  </a:txBody>
                  <a:tcPr/>
                </a:tc>
              </a:tr>
              <a:tr h="13909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Налоговые</a:t>
                      </a:r>
                    </a:p>
                    <a:p>
                      <a:pPr algn="ctr"/>
                      <a:r>
                        <a:rPr lang="ru-RU" b="1" dirty="0" smtClean="0"/>
                        <a:t>и</a:t>
                      </a:r>
                      <a:r>
                        <a:rPr lang="ru-RU" b="1" baseline="0" dirty="0" smtClean="0"/>
                        <a:t> </a:t>
                      </a:r>
                    </a:p>
                    <a:p>
                      <a:pPr algn="ctr"/>
                      <a:r>
                        <a:rPr lang="ru-RU" b="1" baseline="0" dirty="0" smtClean="0"/>
                        <a:t>неналоговые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111,9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128,9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115,2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113,2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+13,9</a:t>
                      </a:r>
                      <a:endParaRPr lang="ru-RU" b="1" i="1" dirty="0"/>
                    </a:p>
                  </a:txBody>
                  <a:tcPr/>
                </a:tc>
              </a:tr>
              <a:tr h="103462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Безвозмездные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290,0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278,6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96,1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232,0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+20,1</a:t>
                      </a:r>
                      <a:endParaRPr lang="ru-RU" b="1" i="1" dirty="0"/>
                    </a:p>
                  </a:txBody>
                  <a:tcPr/>
                </a:tc>
              </a:tr>
              <a:tr h="103462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ИТОГО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401,9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407,5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101,4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345,2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+18,0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ИСПОЛНЕНИЕ ПЛАНА ПО ДОХОДАМ, млн. </a:t>
            </a:r>
            <a:r>
              <a:rPr lang="ru-RU" sz="2400" dirty="0" err="1" smtClean="0"/>
              <a:t>руб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 собственных доходов в 2023г.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3370915"/>
              </p:ext>
            </p:extLst>
          </p:nvPr>
        </p:nvGraphicFramePr>
        <p:xfrm>
          <a:off x="971600" y="1397000"/>
          <a:ext cx="6648400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9988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 собственных доходов в 2022г.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38168052"/>
              </p:ext>
            </p:extLst>
          </p:nvPr>
        </p:nvGraphicFramePr>
        <p:xfrm>
          <a:off x="971600" y="1268760"/>
          <a:ext cx="792088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15059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Динамика собственных доходов, </a:t>
            </a:r>
            <a:r>
              <a:rPr lang="ru-RU" sz="1800" dirty="0" smtClean="0">
                <a:solidFill>
                  <a:schemeClr val="bg1"/>
                </a:solidFill>
              </a:rPr>
              <a:t>млн. </a:t>
            </a:r>
            <a:r>
              <a:rPr lang="ru-RU" sz="1800" dirty="0" err="1" smtClean="0">
                <a:solidFill>
                  <a:schemeClr val="bg1"/>
                </a:solidFill>
              </a:rPr>
              <a:t>руб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42881389"/>
              </p:ext>
            </p:extLst>
          </p:nvPr>
        </p:nvGraphicFramePr>
        <p:xfrm>
          <a:off x="467544" y="1397000"/>
          <a:ext cx="7152456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3008</TotalTime>
  <Words>623</Words>
  <Application>Microsoft Office PowerPoint</Application>
  <PresentationFormat>Экран (4:3)</PresentationFormat>
  <Paragraphs>335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微软雅黑</vt:lpstr>
      <vt:lpstr>Microsoft YaHei UI</vt:lpstr>
      <vt:lpstr>Arial</vt:lpstr>
      <vt:lpstr>Book Antiqua</vt:lpstr>
      <vt:lpstr>Calibri</vt:lpstr>
      <vt:lpstr>Candara</vt:lpstr>
      <vt:lpstr>Symbol</vt:lpstr>
      <vt:lpstr>Wingdings 2</vt:lpstr>
      <vt:lpstr>Волна</vt:lpstr>
      <vt:lpstr>1_Волна</vt:lpstr>
      <vt:lpstr>Презентация PowerPoint</vt:lpstr>
      <vt:lpstr>Презентация PowerPoint</vt:lpstr>
      <vt:lpstr>Презентация PowerPoint</vt:lpstr>
      <vt:lpstr>Показатели исполнения бюджета, млн. руб</vt:lpstr>
      <vt:lpstr>Доходы бюджета Приозерского городского поселения, млн.руб.</vt:lpstr>
      <vt:lpstr>ИСПОЛНЕНИЕ ПЛАНА ПО ДОХОДАМ, млн. руб</vt:lpstr>
      <vt:lpstr>Структура  собственных доходов в 2023г.</vt:lpstr>
      <vt:lpstr>Структура  собственных доходов в 2022г.</vt:lpstr>
      <vt:lpstr>Динамика собственных доходов, млн. руб</vt:lpstr>
      <vt:lpstr>Межбюджетные трансферты, млн.руб.</vt:lpstr>
      <vt:lpstr>Поступление межбюджетных трансфертов, млн. руб</vt:lpstr>
      <vt:lpstr>Динамика расходов, млн. руб</vt:lpstr>
      <vt:lpstr>Исполнение бюджета по расходам в разрезе муниципальных программ, тыс. руб</vt:lpstr>
      <vt:lpstr>Исполнение бюджета по расходам по разделам подразделам, тыс. руб</vt:lpstr>
      <vt:lpstr>Развитие культуры</vt:lpstr>
      <vt:lpstr>Развитие культуры</vt:lpstr>
      <vt:lpstr>Благоустройство</vt:lpstr>
      <vt:lpstr>Благоустройство</vt:lpstr>
      <vt:lpstr>ДОРОЖНОЕ ХОЗЯЙСТВО</vt:lpstr>
      <vt:lpstr>РЕМОНТ  ДОРОГ</vt:lpstr>
      <vt:lpstr>ФОРМИРОВАНИЕ КОМФОРТНОЙ ГОРОДСКОЙ СРЕДЫ</vt:lpstr>
      <vt:lpstr>Коммунальное хозяйство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Исполнении бюджета  МО Приозерский муниципальный район за  2012 год</dc:title>
  <dc:creator>1</dc:creator>
  <cp:lastModifiedBy>Пользователь Windows</cp:lastModifiedBy>
  <cp:revision>506</cp:revision>
  <cp:lastPrinted>2023-02-28T08:56:00Z</cp:lastPrinted>
  <dcterms:created xsi:type="dcterms:W3CDTF">2013-04-21T18:28:50Z</dcterms:created>
  <dcterms:modified xsi:type="dcterms:W3CDTF">2024-05-21T10:00:13Z</dcterms:modified>
</cp:coreProperties>
</file>