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72" r:id="rId3"/>
    <p:sldId id="315" r:id="rId4"/>
    <p:sldId id="317" r:id="rId5"/>
    <p:sldId id="316" r:id="rId6"/>
    <p:sldId id="310" r:id="rId7"/>
    <p:sldId id="312" r:id="rId8"/>
    <p:sldId id="289" r:id="rId9"/>
    <p:sldId id="290" r:id="rId10"/>
    <p:sldId id="292" r:id="rId11"/>
    <p:sldId id="314" r:id="rId12"/>
    <p:sldId id="294" r:id="rId13"/>
    <p:sldId id="293" r:id="rId14"/>
    <p:sldId id="295" r:id="rId15"/>
    <p:sldId id="313" r:id="rId16"/>
    <p:sldId id="303" r:id="rId17"/>
    <p:sldId id="306" r:id="rId18"/>
    <p:sldId id="298" r:id="rId19"/>
    <p:sldId id="300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9C9"/>
    <a:srgbClr val="66FFCC"/>
    <a:srgbClr val="FF9999"/>
    <a:srgbClr val="FFFF99"/>
    <a:srgbClr val="CCCCFF"/>
    <a:srgbClr val="CC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8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87939847012947E-2"/>
                  <c:y val="3.74972072700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80023755294633E-2"/>
                  <c:y val="3.796159401092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430360596505423E-2"/>
                  <c:y val="1.66422290075216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031659564092191E-2"/>
                  <c:y val="3.2147221737267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158297820460957E-3"/>
                  <c:y val="3.408534582848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123</c:v>
                </c:pt>
                <c:pt idx="1">
                  <c:v>127</c:v>
                </c:pt>
                <c:pt idx="2">
                  <c:v>131.4</c:v>
                </c:pt>
                <c:pt idx="3">
                  <c:v>137.30000000000001</c:v>
                </c:pt>
                <c:pt idx="4" formatCode="0.0">
                  <c:v>142.9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dLbls>
            <c:dLbl>
              <c:idx val="0"/>
              <c:layout>
                <c:manualLayout>
                  <c:x val="2.3792239075058233E-3"/>
                  <c:y val="0.26666023677466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413851959814488E-4"/>
                  <c:y val="0.27828898132197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857108023784852E-3"/>
                  <c:y val="7.27197893762718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294452972459745E-3"/>
                  <c:y val="3.05455987185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4009823534736119E-3"/>
                  <c:y val="3.589543164312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140.1</c:v>
                </c:pt>
                <c:pt idx="1">
                  <c:v>139.80000000000001</c:v>
                </c:pt>
                <c:pt idx="2">
                  <c:v>68.900000000000006</c:v>
                </c:pt>
                <c:pt idx="3">
                  <c:v>31.7</c:v>
                </c:pt>
                <c:pt idx="4">
                  <c:v>37.6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263.10000000000002</c:v>
                </c:pt>
                <c:pt idx="1">
                  <c:v>266.8</c:v>
                </c:pt>
                <c:pt idx="2">
                  <c:v>200.3</c:v>
                </c:pt>
                <c:pt idx="3">
                  <c:v>169</c:v>
                </c:pt>
                <c:pt idx="4">
                  <c:v>180.5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959840"/>
        <c:axId val="281960232"/>
        <c:axId val="0"/>
      </c:bar3DChart>
      <c:catAx>
        <c:axId val="28195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81960232"/>
        <c:crosses val="autoZero"/>
        <c:auto val="1"/>
        <c:lblAlgn val="ctr"/>
        <c:lblOffset val="100"/>
        <c:noMultiLvlLbl val="0"/>
      </c:catAx>
      <c:valAx>
        <c:axId val="281960232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819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32548355693974"/>
          <c:y val="0.36790158236386433"/>
          <c:w val="0.23767451644306026"/>
          <c:h val="0.54859746963402123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53388866958048E-2"/>
          <c:y val="0.12496412435655298"/>
          <c:w val="0.53852497476639716"/>
          <c:h val="0.7941640743621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бюджетам поселениям на выравнивание уровня бюджетной обеспеченности</c:v>
                </c:pt>
                <c:pt idx="1">
                  <c:v>Субсидии</c:v>
                </c:pt>
                <c:pt idx="2">
                  <c:v>МБТ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0.434</c:v>
                </c:pt>
                <c:pt idx="1">
                  <c:v>0.34799999999999998</c:v>
                </c:pt>
                <c:pt idx="2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6075550900327318"/>
          <c:y val="2.0099618560900641E-3"/>
          <c:w val="0.33924451656671717"/>
          <c:h val="0.9289121231900159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7573503268950742E-2"/>
          <c:y val="0.21708356605734827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2024г оценка</c:v>
                </c:pt>
                <c:pt idx="1">
                  <c:v>2025 г    проект</c:v>
                </c:pt>
                <c:pt idx="2">
                  <c:v>2026г (без УУ) проект</c:v>
                </c:pt>
                <c:pt idx="3">
                  <c:v>2027г (без УУ) проект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292.3</c:v>
                </c:pt>
                <c:pt idx="1">
                  <c:v>213.2</c:v>
                </c:pt>
                <c:pt idx="2">
                  <c:v>177.9</c:v>
                </c:pt>
                <c:pt idx="3">
                  <c:v>184.8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214024"/>
        <c:axId val="323208536"/>
        <c:axId val="0"/>
      </c:bar3DChart>
      <c:catAx>
        <c:axId val="32321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323208536"/>
        <c:crosses val="autoZero"/>
        <c:auto val="1"/>
        <c:lblAlgn val="ctr"/>
        <c:lblOffset val="100"/>
        <c:noMultiLvlLbl val="0"/>
      </c:catAx>
      <c:valAx>
        <c:axId val="323208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3214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</a:rPr>
              <a:t>ПРОГРАММНЫЕ РАСХОДЫ 2024-2027гг, </a:t>
            </a:r>
            <a:r>
              <a:rPr lang="ru-RU" sz="2400" b="1" dirty="0" err="1" smtClean="0">
                <a:solidFill>
                  <a:schemeClr val="bg1"/>
                </a:solidFill>
              </a:rPr>
              <a:t>млн.руб</a:t>
            </a:r>
            <a:r>
              <a:rPr lang="ru-RU" dirty="0" smtClean="0"/>
              <a:t>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57142135722296E-2"/>
          <c:y val="0.15364975052709498"/>
          <c:w val="0.92056392264954934"/>
          <c:h val="0.6727003803572386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МП "Устойчивое общественное развитие"</c:v>
                </c:pt>
                <c:pt idx="1">
                  <c:v>МП "Обеспечение уст.функ-ния и развитие коммунальной инфраструктуры"</c:v>
                </c:pt>
                <c:pt idx="2">
                  <c:v>МП "ФКГС и обеспечение качетвенным жильем граждан"</c:v>
                </c:pt>
                <c:pt idx="3">
                  <c:v>МП "Развитие автомобильных дорог"</c:v>
                </c:pt>
                <c:pt idx="4">
                  <c:v>МП Благоустройство"</c:v>
                </c:pt>
                <c:pt idx="5">
                  <c:v>МП "Развитие культуры"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2.6</c:v>
                </c:pt>
                <c:pt idx="1">
                  <c:v>5.2</c:v>
                </c:pt>
                <c:pt idx="2">
                  <c:v>48</c:v>
                </c:pt>
                <c:pt idx="3">
                  <c:v>47.1</c:v>
                </c:pt>
                <c:pt idx="4">
                  <c:v>87.1</c:v>
                </c:pt>
                <c:pt idx="5">
                  <c:v>70.599999999999994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МП "Устойчивое общественное развитие"</c:v>
                </c:pt>
                <c:pt idx="1">
                  <c:v>МП "Обеспечение уст.функ-ния и развитие коммунальной инфраструктуры"</c:v>
                </c:pt>
                <c:pt idx="2">
                  <c:v>МП "ФКГС и обеспечение качетвенным жильем граждан"</c:v>
                </c:pt>
                <c:pt idx="3">
                  <c:v>МП "Развитие автомобильных дорог"</c:v>
                </c:pt>
                <c:pt idx="4">
                  <c:v>МП Благоустройство"</c:v>
                </c:pt>
                <c:pt idx="5">
                  <c:v>МП "Развитие культуры"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4.2</c:v>
                </c:pt>
                <c:pt idx="2">
                  <c:v>23.1</c:v>
                </c:pt>
                <c:pt idx="3">
                  <c:v>48</c:v>
                </c:pt>
                <c:pt idx="4">
                  <c:v>68.099999999999994</c:v>
                </c:pt>
                <c:pt idx="5">
                  <c:v>48.8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МП "Устойчивое общественное развитие"</c:v>
                </c:pt>
                <c:pt idx="1">
                  <c:v>МП "Обеспечение уст.функ-ния и развитие коммунальной инфраструктуры"</c:v>
                </c:pt>
                <c:pt idx="2">
                  <c:v>МП "ФКГС и обеспечение качетвенным жильем граждан"</c:v>
                </c:pt>
                <c:pt idx="3">
                  <c:v>МП "Развитие автомобильных дорог"</c:v>
                </c:pt>
                <c:pt idx="4">
                  <c:v>МП Благоустройство"</c:v>
                </c:pt>
                <c:pt idx="5">
                  <c:v>МП "Развитие культуры"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4.4000000000000004</c:v>
                </c:pt>
                <c:pt idx="2">
                  <c:v>4.8</c:v>
                </c:pt>
                <c:pt idx="3">
                  <c:v>44.6</c:v>
                </c:pt>
                <c:pt idx="4">
                  <c:v>64.2</c:v>
                </c:pt>
                <c:pt idx="5">
                  <c:v>47.1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МП "Устойчивое общественное развитие"</c:v>
                </c:pt>
                <c:pt idx="1">
                  <c:v>МП "Обеспечение уст.функ-ния и развитие коммунальной инфраструктуры"</c:v>
                </c:pt>
                <c:pt idx="2">
                  <c:v>МП "ФКГС и обеспечение качетвенным жильем граждан"</c:v>
                </c:pt>
                <c:pt idx="3">
                  <c:v>МП "Развитие автомобильных дорог"</c:v>
                </c:pt>
                <c:pt idx="4">
                  <c:v>МП Благоустройство"</c:v>
                </c:pt>
                <c:pt idx="5">
                  <c:v>МП "Развитие культуры"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4.5999999999999996</c:v>
                </c:pt>
                <c:pt idx="2">
                  <c:v>4.8</c:v>
                </c:pt>
                <c:pt idx="3">
                  <c:v>53.9</c:v>
                </c:pt>
                <c:pt idx="4">
                  <c:v>61.3</c:v>
                </c:pt>
                <c:pt idx="5">
                  <c:v>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212456"/>
        <c:axId val="323208928"/>
        <c:axId val="320549888"/>
      </c:bar3DChart>
      <c:catAx>
        <c:axId val="32321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shade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08928"/>
        <c:crosses val="autoZero"/>
        <c:auto val="1"/>
        <c:lblAlgn val="ctr"/>
        <c:lblOffset val="100"/>
        <c:tickLblSkip val="1"/>
        <c:noMultiLvlLbl val="0"/>
      </c:catAx>
      <c:valAx>
        <c:axId val="323208928"/>
        <c:scaling>
          <c:orientation val="minMax"/>
          <c:max val="8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12456"/>
        <c:crosses val="max"/>
        <c:crossBetween val="between"/>
        <c:majorUnit val="20"/>
        <c:minorUnit val="10"/>
      </c:valAx>
      <c:serAx>
        <c:axId val="320549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089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FFC000"/>
                </a:solidFill>
              </a:ln>
            </c:spPr>
          </c:dPt>
          <c:dPt>
            <c:idx val="5"/>
            <c:bubble3D val="0"/>
            <c:spPr>
              <a:solidFill>
                <a:srgbClr val="66FFCC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tx>
                <c:rich>
                  <a:bodyPr/>
                  <a:lstStyle/>
                  <a:p>
                    <a:pPr>
                      <a:defRPr sz="1800" b="1" i="1" baseline="0">
                        <a:solidFill>
                          <a:schemeClr val="bg1"/>
                        </a:solidFill>
                      </a:defRPr>
                    </a:pPr>
                    <a:fld id="{1C68AB7D-9BB1-45DB-9BF7-6018D17283B5}" type="CATEGORYNAME">
                      <a:rPr lang="ru-RU" dirty="0"/>
                      <a:pPr>
                        <a:defRPr sz="1800" b="1" i="1" baseline="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22,5%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fld id="{AED767A5-8AE9-4BC5-9512-3FCF0D46ACBE}" type="CATEGORYNAME">
                      <a:rPr lang="ru-RU"/>
                      <a:pPr>
                        <a:defRPr sz="1400" b="1" i="1" baseline="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22,9%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Формирование </a:t>
                    </a:r>
                    <a:r>
                      <a:rPr lang="ru-RU" dirty="0"/>
                      <a:t>комфорной среды и обеспечение  качественным жильем граждан
</a:t>
                    </a:r>
                    <a:r>
                      <a:rPr lang="ru-RU" dirty="0" smtClean="0"/>
                      <a:t>10,8%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fld id="{519F27BE-05E1-476F-92E6-2D0EE0FE4CA9}" type="CATEGORYNAME">
                      <a:rPr lang="ru-RU" smtClean="0"/>
                      <a:pPr>
                        <a:defRPr sz="1400" b="1" i="1" baseline="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31,9%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fld id="{DCCA091F-8B59-439C-9C48-3BC3BD184FF7}" type="CATEGORYNAME">
                      <a:rPr lang="ru-RU"/>
                      <a:pPr>
                        <a:defRPr sz="1600" b="1" i="1" baseline="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8.4336994738928417E-2"/>
                  <c:y val="-6.3449349509688852E-3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 dirty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 dirty="0">
                        <a:solidFill>
                          <a:schemeClr val="bg1"/>
                        </a:solidFill>
                      </a:rPr>
                      <a:t>расходы
</a:t>
                    </a:r>
                    <a:r>
                      <a:rPr lang="ru-RU" sz="1600" b="1" i="1" baseline="0" dirty="0" smtClean="0">
                        <a:solidFill>
                          <a:schemeClr val="bg1"/>
                        </a:solidFill>
                      </a:rPr>
                      <a:t>8,8%</a:t>
                    </a:r>
                    <a:endParaRPr lang="ru-RU" sz="1600" b="1" i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МЦП'!$A$3:$A$9</c:f>
              <c:strCache>
                <c:ptCount val="7"/>
                <c:pt idx="0">
                  <c:v>Развитие автомобильных дорог</c:v>
                </c:pt>
                <c:pt idx="1">
                  <c:v>Развитие культуры</c:v>
                </c:pt>
                <c:pt idx="2">
                  <c:v>Формирование комфорной среды и обеспечение  качественным жильем граждан</c:v>
                </c:pt>
                <c:pt idx="3">
                  <c:v>Обеспечение устойчивого функционирования и развития коммунальной и инженерной инфраструктуры и повышение энергоэффективности </c:v>
                </c:pt>
                <c:pt idx="4">
                  <c:v>Благоустройство городских территорий </c:v>
                </c:pt>
                <c:pt idx="5">
                  <c:v>Устойчивое общественное развитие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'Д 15 Доля МЦП'!$B$3:$B$9</c:f>
              <c:numCache>
                <c:formatCode>General</c:formatCode>
                <c:ptCount val="7"/>
                <c:pt idx="0">
                  <c:v>22.5</c:v>
                </c:pt>
                <c:pt idx="1">
                  <c:v>22.9</c:v>
                </c:pt>
                <c:pt idx="2">
                  <c:v>10.8</c:v>
                </c:pt>
                <c:pt idx="3">
                  <c:v>2</c:v>
                </c:pt>
                <c:pt idx="4">
                  <c:v>31.9</c:v>
                </c:pt>
                <c:pt idx="5">
                  <c:v>1.1000000000000001</c:v>
                </c:pt>
                <c:pt idx="6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16 РВ'!$A$1:$E$1</c:f>
              <c:strCache>
                <c:ptCount val="5"/>
                <c:pt idx="0">
                  <c:v>1.01.2022г.</c:v>
                </c:pt>
                <c:pt idx="1">
                  <c:v>1.09.2022г.</c:v>
                </c:pt>
                <c:pt idx="2">
                  <c:v>01.09.2023г</c:v>
                </c:pt>
                <c:pt idx="3">
                  <c:v>01.01.2024</c:v>
                </c:pt>
                <c:pt idx="4">
                  <c:v>01.01.2025</c:v>
                </c:pt>
              </c:strCache>
            </c:strRef>
          </c:cat>
          <c:val>
            <c:numRef>
              <c:f>'Д 16 РВ'!$A$2:$E$2</c:f>
              <c:numCache>
                <c:formatCode>General</c:formatCode>
                <c:ptCount val="5"/>
                <c:pt idx="0">
                  <c:v>10340</c:v>
                </c:pt>
                <c:pt idx="1">
                  <c:v>10755</c:v>
                </c:pt>
                <c:pt idx="2">
                  <c:v>11725</c:v>
                </c:pt>
                <c:pt idx="3">
                  <c:v>12265</c:v>
                </c:pt>
                <c:pt idx="4">
                  <c:v>13335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840880"/>
        <c:axId val="321649376"/>
      </c:lineChart>
      <c:catAx>
        <c:axId val="31784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321649376"/>
        <c:crosses val="autoZero"/>
        <c:auto val="1"/>
        <c:lblAlgn val="ctr"/>
        <c:lblOffset val="100"/>
        <c:noMultiLvlLbl val="0"/>
      </c:catAx>
      <c:valAx>
        <c:axId val="321649376"/>
        <c:scaling>
          <c:orientation val="minMax"/>
          <c:max val="14000"/>
          <c:min val="10000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4088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4527238321422E-2"/>
          <c:y val="0.27694288241783049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3">
                  <a:lumMod val="75000"/>
                </a:schemeClr>
              </a:solidFill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123038.9</c:v>
                </c:pt>
                <c:pt idx="1">
                  <c:v>126999.7</c:v>
                </c:pt>
                <c:pt idx="2">
                  <c:v>131431.6</c:v>
                </c:pt>
                <c:pt idx="3">
                  <c:v>137288.4</c:v>
                </c:pt>
                <c:pt idx="4" formatCode="0.0">
                  <c:v>142873.79999999999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962192"/>
        <c:axId val="281955136"/>
      </c:lineChart>
      <c:catAx>
        <c:axId val="28196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81955136"/>
        <c:crosses val="autoZero"/>
        <c:auto val="1"/>
        <c:lblAlgn val="ctr"/>
        <c:lblOffset val="100"/>
        <c:noMultiLvlLbl val="0"/>
      </c:catAx>
      <c:valAx>
        <c:axId val="281955136"/>
        <c:scaling>
          <c:orientation val="minMax"/>
          <c:max val="150000"/>
          <c:min val="1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8196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66425952671924"/>
          <c:y val="0.17121319853349629"/>
          <c:w val="0.52264055637847284"/>
          <c:h val="0.707126186149808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rgbClr val="66FFCC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FF9999"/>
              </a:solidFill>
            </c:spPr>
          </c:dPt>
          <c:dPt>
            <c:idx val="6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 dirty="0" smtClean="0">
                        <a:solidFill>
                          <a:schemeClr val="bg1"/>
                        </a:solidFill>
                      </a:rPr>
                      <a:t>59,2% </a:t>
                    </a:r>
                    <a:r>
                      <a:rPr lang="ru-RU" sz="1600" b="1" i="0" baseline="0" dirty="0">
                        <a:solidFill>
                          <a:schemeClr val="bg1"/>
                        </a:solidFill>
                      </a:rPr>
                      <a:t>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17921779183005"/>
                  <c:y val="6.91778691256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реализации имущества 2,3%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748527030694218E-2"/>
                  <c:y val="2.61258008369440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Налог на совокупный доход</a:t>
                    </a:r>
                    <a:endParaRPr lang="ru-RU" dirty="0"/>
                  </a:p>
                  <a:p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342509302245109E-2"/>
                  <c:y val="-5.8195015368662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</a:t>
                    </a:r>
                  </a:p>
                  <a:p>
                    <a:r>
                      <a:rPr lang="ru-RU" dirty="0" smtClean="0"/>
                      <a:t>13,1%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Налоги на имущество</a:t>
                    </a:r>
                  </a:p>
                  <a:p>
                    <a:r>
                      <a:rPr lang="ru-RU" dirty="0" smtClean="0"/>
                      <a:t>20,1%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916276151465867E-2"/>
                  <c:y val="-5.1933488871606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4,9%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719459222199367"/>
                  <c:y val="9.62356034514683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поступления</a:t>
                    </a:r>
                    <a:endParaRPr lang="ru-RU" dirty="0"/>
                  </a:p>
                  <a:p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Налоги на имущество 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0.59199999999999997</c:v>
                </c:pt>
                <c:pt idx="1">
                  <c:v>4.9000000000000002E-2</c:v>
                </c:pt>
                <c:pt idx="2">
                  <c:v>3.0000000000000001E-3</c:v>
                </c:pt>
                <c:pt idx="3">
                  <c:v>0.13100000000000001</c:v>
                </c:pt>
                <c:pt idx="4">
                  <c:v>0.20100000000000001</c:v>
                </c:pt>
                <c:pt idx="5">
                  <c:v>2.3E-2</c:v>
                </c:pt>
                <c:pt idx="6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65827112105925E-2"/>
          <c:y val="0.11696716237878331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70710</c:v>
                </c:pt>
                <c:pt idx="1">
                  <c:v>72090</c:v>
                </c:pt>
                <c:pt idx="2" formatCode="General">
                  <c:v>77760</c:v>
                </c:pt>
                <c:pt idx="3" formatCode="General">
                  <c:v>82930</c:v>
                </c:pt>
                <c:pt idx="4" formatCode="General">
                  <c:v>87620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835784"/>
        <c:axId val="317836960"/>
      </c:lineChart>
      <c:catAx>
        <c:axId val="317835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36960"/>
        <c:crosses val="autoZero"/>
        <c:auto val="1"/>
        <c:lblAlgn val="ctr"/>
        <c:lblOffset val="100"/>
        <c:noMultiLvlLbl val="0"/>
      </c:catAx>
      <c:valAx>
        <c:axId val="317836960"/>
        <c:scaling>
          <c:orientation val="minMax"/>
          <c:max val="90000"/>
          <c:min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578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4101859052696E-2"/>
          <c:y val="0.14467796653833953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Д9'!$B$1:$E$1</c:f>
              <c:strCache>
                <c:ptCount val="4"/>
                <c:pt idx="0">
                  <c:v>Оценка 2024</c:v>
                </c:pt>
                <c:pt idx="1">
                  <c:v>Прогноз 2025</c:v>
                </c:pt>
                <c:pt idx="2">
                  <c:v>Прогноз 2026</c:v>
                </c:pt>
                <c:pt idx="3">
                  <c:v>Прогноз 2027</c:v>
                </c:pt>
              </c:strCache>
            </c:strRef>
          </c:cat>
          <c:val>
            <c:numRef>
              <c:f>'нал.на сов.дох. Д9'!$B$2:$E$2</c:f>
              <c:numCache>
                <c:formatCode>General</c:formatCode>
                <c:ptCount val="4"/>
                <c:pt idx="0">
                  <c:v>6467.1</c:v>
                </c:pt>
                <c:pt idx="1">
                  <c:v>6467.1</c:v>
                </c:pt>
                <c:pt idx="2">
                  <c:v>6758.1</c:v>
                </c:pt>
                <c:pt idx="3">
                  <c:v>7062.2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317836568"/>
        <c:axId val="317837744"/>
      </c:lineChart>
      <c:catAx>
        <c:axId val="317836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37744"/>
        <c:crossesAt val="17000"/>
        <c:auto val="1"/>
        <c:lblAlgn val="ctr"/>
        <c:lblOffset val="100"/>
        <c:noMultiLvlLbl val="0"/>
      </c:catAx>
      <c:valAx>
        <c:axId val="317837744"/>
        <c:scaling>
          <c:orientation val="minMax"/>
          <c:max val="7100"/>
          <c:min val="6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65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9483205569753E-2"/>
          <c:y val="0.20091165393861229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Д9'!$B$1:$E$1</c:f>
              <c:strCache>
                <c:ptCount val="4"/>
                <c:pt idx="0">
                  <c:v>Оценка 2024</c:v>
                </c:pt>
                <c:pt idx="1">
                  <c:v>Прогноз 2025</c:v>
                </c:pt>
                <c:pt idx="2">
                  <c:v>Прогноз 2026</c:v>
                </c:pt>
                <c:pt idx="3">
                  <c:v>Прогноз 2027</c:v>
                </c:pt>
              </c:strCache>
            </c:strRef>
          </c:cat>
          <c:val>
            <c:numRef>
              <c:f>'нал.на сов.дох. Д9'!$B$2:$E$2</c:f>
              <c:numCache>
                <c:formatCode>General</c:formatCode>
                <c:ptCount val="4"/>
                <c:pt idx="0">
                  <c:v>26400</c:v>
                </c:pt>
                <c:pt idx="1">
                  <c:v>26400</c:v>
                </c:pt>
                <c:pt idx="2">
                  <c:v>26650</c:v>
                </c:pt>
                <c:pt idx="3">
                  <c:v>26900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317837352"/>
        <c:axId val="317841272"/>
      </c:lineChart>
      <c:catAx>
        <c:axId val="317837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41272"/>
        <c:crossesAt val="17000"/>
        <c:auto val="1"/>
        <c:lblAlgn val="ctr"/>
        <c:lblOffset val="100"/>
        <c:noMultiLvlLbl val="0"/>
      </c:catAx>
      <c:valAx>
        <c:axId val="317841272"/>
        <c:scaling>
          <c:orientation val="minMax"/>
          <c:max val="27000"/>
          <c:min val="26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73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1579703095554E-2"/>
          <c:y val="0.21368564533617218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10313.5</c:v>
                </c:pt>
                <c:pt idx="1">
                  <c:v>11426.9</c:v>
                </c:pt>
                <c:pt idx="2">
                  <c:v>10767.7</c:v>
                </c:pt>
                <c:pt idx="3">
                  <c:v>10497.7</c:v>
                </c:pt>
                <c:pt idx="4" formatCode="0.0">
                  <c:v>10237.700000000001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7838136"/>
        <c:axId val="317838528"/>
      </c:lineChart>
      <c:catAx>
        <c:axId val="317838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38528"/>
        <c:crosses val="autoZero"/>
        <c:auto val="1"/>
        <c:lblAlgn val="ctr"/>
        <c:lblOffset val="100"/>
        <c:noMultiLvlLbl val="0"/>
      </c:catAx>
      <c:valAx>
        <c:axId val="317838528"/>
        <c:scaling>
          <c:orientation val="minMax"/>
          <c:max val="13000"/>
          <c:min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81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8981391074064E-2"/>
          <c:y val="0.17959610568970238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5428.5</c:v>
                </c:pt>
                <c:pt idx="1">
                  <c:v>5428.5</c:v>
                </c:pt>
                <c:pt idx="2" formatCode="0.0">
                  <c:v>6242.8</c:v>
                </c:pt>
                <c:pt idx="3" formatCode="0.0">
                  <c:v>6492.5</c:v>
                </c:pt>
                <c:pt idx="4" formatCode="0.0">
                  <c:v>6752.2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838920"/>
        <c:axId val="317841664"/>
      </c:lineChart>
      <c:catAx>
        <c:axId val="317838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41664"/>
        <c:crosses val="autoZero"/>
        <c:auto val="1"/>
        <c:lblAlgn val="ctr"/>
        <c:lblOffset val="100"/>
        <c:noMultiLvlLbl val="0"/>
      </c:catAx>
      <c:valAx>
        <c:axId val="317841664"/>
        <c:scaling>
          <c:orientation val="minMax"/>
          <c:max val="6800"/>
          <c:min val="54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8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28890821130065E-2"/>
          <c:y val="0.20433492736665926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2024</c:v>
                </c:pt>
                <c:pt idx="1">
                  <c:v>Оценка 2024</c:v>
                </c:pt>
                <c:pt idx="2">
                  <c:v>Прогноз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3245.1</c:v>
                </c:pt>
                <c:pt idx="1">
                  <c:v>4400</c:v>
                </c:pt>
                <c:pt idx="2" formatCode="0.0">
                  <c:v>3064.5</c:v>
                </c:pt>
                <c:pt idx="3" formatCode="0.0">
                  <c:v>3225.2</c:v>
                </c:pt>
                <c:pt idx="4" formatCode="0.0">
                  <c:v>3563.2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839704"/>
        <c:axId val="317835392"/>
      </c:lineChart>
      <c:catAx>
        <c:axId val="317839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17835392"/>
        <c:crosses val="autoZero"/>
        <c:auto val="1"/>
        <c:lblAlgn val="ctr"/>
        <c:lblOffset val="100"/>
        <c:noMultiLvlLbl val="0"/>
      </c:catAx>
      <c:valAx>
        <c:axId val="317835392"/>
        <c:scaling>
          <c:orientation val="minMax"/>
          <c:max val="4500"/>
          <c:min val="3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1783970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0.7506</cdr:x>
      <cdr:y>0.19039</cdr:y>
    </cdr:from>
    <cdr:to>
      <cdr:x>1</cdr:x>
      <cdr:y>0.25632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783040" y="124755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0.68269</cdr:x>
      <cdr:y>0.68333</cdr:y>
    </cdr:from>
    <cdr:to>
      <cdr:x>0.70192</cdr:x>
      <cdr:y>0.71667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12568" y="2952328"/>
          <a:ext cx="144016" cy="144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0.76596</cdr:x>
      <cdr:y>0.70833</cdr:y>
    </cdr:from>
    <cdr:to>
      <cdr:x>0.90105</cdr:x>
      <cdr:y>0.97289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0.70192</cdr:x>
      <cdr:y>0.66667</cdr:y>
    </cdr:from>
    <cdr:to>
      <cdr:x>0.90385</cdr:x>
      <cdr:y>0.93122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584" y="2880320"/>
          <a:ext cx="1512168" cy="1142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МБТ</a:t>
          </a:r>
          <a:endParaRPr lang="ru-RU" sz="16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0.75666</cdr:x>
      <cdr:y>0.20383</cdr:y>
    </cdr:from>
    <cdr:to>
      <cdr:x>0.99763</cdr:x>
      <cdr:y>0.27441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783040" y="124755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0.75207</cdr:x>
      <cdr:y>0.08989</cdr:y>
    </cdr:from>
    <cdr:to>
      <cdr:x>1</cdr:x>
      <cdr:y>0.1573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552728" y="576064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</cdr:x>
      <cdr:y>0.05263</cdr:y>
    </cdr:from>
    <cdr:to>
      <cdr:x>1</cdr:x>
      <cdr:y>0.13158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480720" y="28803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0.36885</cdr:x>
      <cdr:y>0.58889</cdr:y>
    </cdr:from>
    <cdr:to>
      <cdr:x>0.38847</cdr:x>
      <cdr:y>0.62975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240360" y="3816424"/>
          <a:ext cx="172362" cy="26480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0.35246</cdr:x>
      <cdr:y>0.66667</cdr:y>
    </cdr:from>
    <cdr:to>
      <cdr:x>0.40984</cdr:x>
      <cdr:y>0.72222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4320480"/>
          <a:ext cx="504080" cy="3600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B050"/>
              </a:solidFill>
            </a:rPr>
            <a:t>3,2%</a:t>
          </a:r>
          <a:endParaRPr lang="ru-RU" sz="1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0.29508</cdr:x>
      <cdr:y>0.71111</cdr:y>
    </cdr:from>
    <cdr:to>
      <cdr:x>0.38525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2592288" y="4608512"/>
          <a:ext cx="792088" cy="85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0.51123</cdr:x>
      <cdr:y>0.5</cdr:y>
    </cdr:from>
    <cdr:to>
      <cdr:x>0.52963</cdr:x>
      <cdr:y>0.54313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4491178" y="3240360"/>
          <a:ext cx="161644" cy="27951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0.56667</cdr:y>
    </cdr:from>
    <cdr:to>
      <cdr:x>0.58197</cdr:x>
      <cdr:y>0.62223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4392488" y="3672408"/>
          <a:ext cx="720105" cy="36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B050"/>
              </a:solidFill>
            </a:rPr>
            <a:t>3,5</a:t>
          </a:r>
          <a:r>
            <a:rPr lang="ru-RU" sz="1100" dirty="0" smtClean="0">
              <a:solidFill>
                <a:srgbClr val="00B050"/>
              </a:solidFill>
            </a:rPr>
            <a:t>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0.35556</cdr:y>
    </cdr:from>
    <cdr:to>
      <cdr:x>0.74792</cdr:x>
      <cdr:y>0.3987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6408712" y="2304256"/>
          <a:ext cx="161731" cy="27957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0.43333</cdr:y>
    </cdr:from>
    <cdr:to>
      <cdr:x>0.76002</cdr:x>
      <cdr:y>0.48035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6264695" y="2808312"/>
          <a:ext cx="412103" cy="30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4,5%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0.86885</cdr:x>
      <cdr:y>0.28889</cdr:y>
    </cdr:from>
    <cdr:to>
      <cdr:x>0.88525</cdr:x>
      <cdr:y>0.33334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7632848" y="1872208"/>
          <a:ext cx="144074" cy="28806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0.71311</cdr:x>
      <cdr:y>0.43333</cdr:y>
    </cdr:from>
    <cdr:to>
      <cdr:x>0.76002</cdr:x>
      <cdr:y>0.48035</cdr:y>
    </cdr:to>
    <cdr:sp macro="" textlink="">
      <cdr:nvSpPr>
        <cdr:cNvPr id="15" name="TextBox 14"/>
        <cdr:cNvSpPr txBox="1"/>
      </cdr:nvSpPr>
      <cdr:spPr>
        <a:xfrm xmlns:a="http://schemas.openxmlformats.org/drawingml/2006/main" rot="10800000" flipV="1">
          <a:off x="6264696" y="2808312"/>
          <a:ext cx="412103" cy="30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4,5%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0.83607</cdr:x>
      <cdr:y>0.34444</cdr:y>
    </cdr:from>
    <cdr:to>
      <cdr:x>0.89344</cdr:x>
      <cdr:y>0.38889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344816" y="2232248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B050"/>
              </a:solidFill>
            </a:rPr>
            <a:t>+4,1</a:t>
          </a:r>
          <a:r>
            <a:rPr lang="ru-RU" dirty="0" smtClean="0"/>
            <a:t>%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0.27869</cdr:x>
      <cdr:y>0.02667</cdr:y>
    </cdr:from>
    <cdr:to>
      <cdr:x>0.40381</cdr:x>
      <cdr:y>0.25484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144016"/>
          <a:ext cx="1099176" cy="123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0.45082</cdr:x>
      <cdr:y>0.44156</cdr:y>
    </cdr:from>
    <cdr:to>
      <cdr:x>0.53279</cdr:x>
      <cdr:y>0.66234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2448273"/>
          <a:ext cx="72008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7,9%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0.2623</cdr:x>
      <cdr:y>0.7013</cdr:y>
    </cdr:from>
    <cdr:to>
      <cdr:x>0.35246</cdr:x>
      <cdr:y>0.85714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3888432"/>
          <a:ext cx="792053" cy="864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2</a:t>
          </a:r>
          <a:r>
            <a:rPr lang="ru-RU" b="1" dirty="0" smtClean="0">
              <a:solidFill>
                <a:srgbClr val="00B050"/>
              </a:solidFill>
            </a:rPr>
            <a:t>%</a:t>
          </a:r>
          <a:endParaRPr lang="ru-RU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0.4026</cdr:y>
    </cdr:from>
    <cdr:to>
      <cdr:x>0.74987</cdr:x>
      <cdr:y>0.43811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408712" y="2232248"/>
          <a:ext cx="178862" cy="19688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0.41558</cdr:y>
    </cdr:from>
    <cdr:to>
      <cdr:x>0.77869</cdr:x>
      <cdr:y>0.58442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96" y="2304256"/>
          <a:ext cx="576064" cy="93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</a:t>
          </a: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6,6%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0.90984</cdr:x>
      <cdr:y>0.32468</cdr:y>
    </cdr:from>
    <cdr:to>
      <cdr:x>0.92946</cdr:x>
      <cdr:y>0.36102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7992888" y="1800200"/>
          <a:ext cx="172361" cy="201491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0.89344</cdr:x>
      <cdr:y>0.37662</cdr:y>
    </cdr:from>
    <cdr:to>
      <cdr:x>0.94918</cdr:x>
      <cdr:y>0.42857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72" y="2088232"/>
          <a:ext cx="48965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5,6%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0.50007</cdr:x>
      <cdr:y>0.48052</cdr:y>
    </cdr:from>
    <cdr:to>
      <cdr:x>0.52062</cdr:x>
      <cdr:y>0.51759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4393137" y="2664296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0.31967</cdr:x>
      <cdr:y>0.66234</cdr:y>
    </cdr:from>
    <cdr:to>
      <cdr:x>0.34022</cdr:x>
      <cdr:y>0.69941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2808312" y="3672408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0.75121</cdr:x>
      <cdr:y>0.03025</cdr:y>
    </cdr:from>
    <cdr:to>
      <cdr:x>0.99711</cdr:x>
      <cdr:y>0.10817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6599382" y="167707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0.44928</cdr:y>
    </cdr:from>
    <cdr:to>
      <cdr:x>0.60833</cdr:x>
      <cdr:y>0.55072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2232248"/>
          <a:ext cx="576006" cy="50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0.64167</cdr:x>
      <cdr:y>0.49275</cdr:y>
    </cdr:from>
    <cdr:to>
      <cdr:x>0.7</cdr:x>
      <cdr:y>0.55072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5544616" y="2448272"/>
          <a:ext cx="504027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4,5%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0.85</cdr:x>
      <cdr:y>0.2029</cdr:y>
    </cdr:from>
    <cdr:to>
      <cdr:x>0.925</cdr:x>
      <cdr:y>0.26087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344816" y="1008112"/>
          <a:ext cx="648072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4,5%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0.65833</cdr:x>
      <cdr:y>0.55072</cdr:y>
    </cdr:from>
    <cdr:to>
      <cdr:x>0.67142</cdr:x>
      <cdr:y>0.58207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5688632" y="2736304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0.875</cdr:x>
      <cdr:y>0.26087</cdr:y>
    </cdr:from>
    <cdr:to>
      <cdr:x>0.88843</cdr:x>
      <cdr:y>0.29274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7560840" y="1296144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</cdr:x>
      <cdr:y>0</cdr:y>
    </cdr:from>
    <cdr:to>
      <cdr:x>1</cdr:x>
      <cdr:y>0.08696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6480720" y="-155679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0.44928</cdr:y>
    </cdr:from>
    <cdr:to>
      <cdr:x>0.60833</cdr:x>
      <cdr:y>0.55072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2232248"/>
          <a:ext cx="576006" cy="50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0.65833</cdr:x>
      <cdr:y>0.52174</cdr:y>
    </cdr:from>
    <cdr:to>
      <cdr:x>0.71666</cdr:x>
      <cdr:y>0.57971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5688632" y="2592288"/>
          <a:ext cx="504027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0.85833</cdr:x>
      <cdr:y>0.30435</cdr:y>
    </cdr:from>
    <cdr:to>
      <cdr:x>0.93333</cdr:x>
      <cdr:y>0.36232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416824" y="1512168"/>
          <a:ext cx="648072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0.66667</cdr:x>
      <cdr:y>0.5942</cdr:y>
    </cdr:from>
    <cdr:to>
      <cdr:x>0.67976</cdr:x>
      <cdr:y>0.62555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5760640" y="2952328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0.86667</cdr:x>
      <cdr:y>0.36232</cdr:y>
    </cdr:from>
    <cdr:to>
      <cdr:x>0.8801</cdr:x>
      <cdr:y>0.39419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7488832" y="1800200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</cdr:x>
      <cdr:y>0</cdr:y>
    </cdr:from>
    <cdr:to>
      <cdr:x>1</cdr:x>
      <cdr:y>0.08696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6480720" y="-155679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0.5042</cdr:x>
      <cdr:y>0.4557</cdr:y>
    </cdr:from>
    <cdr:to>
      <cdr:x>0.57143</cdr:x>
      <cdr:y>0.5443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320479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0.27731</cdr:x>
      <cdr:y>0.55696</cdr:y>
    </cdr:from>
    <cdr:to>
      <cdr:x>0.42017</cdr:x>
      <cdr:y>0.63291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3168352"/>
          <a:ext cx="12241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0.69748</cdr:x>
      <cdr:y>0.73418</cdr:y>
    </cdr:from>
    <cdr:to>
      <cdr:x>0.78151</cdr:x>
      <cdr:y>0.81013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5976664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0.88857</cdr:x>
      <cdr:y>0.64557</cdr:y>
    </cdr:from>
    <cdr:to>
      <cdr:x>0.96639</cdr:x>
      <cdr:y>0.70886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H="1" flipV="1">
          <a:off x="7614114" y="3672408"/>
          <a:ext cx="6668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0.75</cdr:x>
      <cdr:y>0.07692</cdr:y>
    </cdr:from>
    <cdr:to>
      <cdr:x>1</cdr:x>
      <cdr:y>0.16923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6480720" y="360040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0.52456</cdr:x>
      <cdr:y>0.56467</cdr:y>
    </cdr:from>
    <cdr:to>
      <cdr:x>0.58476</cdr:x>
      <cdr:y>0.61588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392488" y="3175625"/>
          <a:ext cx="50405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0.73684</cdr:x>
      <cdr:y>0.02703</cdr:y>
    </cdr:from>
    <cdr:to>
      <cdr:x>1</cdr:x>
      <cdr:y>0.10811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6048672" y="144016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0.73288</cdr:x>
      <cdr:y>0.06667</cdr:y>
    </cdr:from>
    <cdr:to>
      <cdr:x>0.98712</cdr:x>
      <cdr:y>0.14667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6227278" y="360040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2025-2027гг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070506" y="605001"/>
            <a:ext cx="7556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района Ленинградской области на 2025-2027 годы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0" y="1844824"/>
            <a:ext cx="6912768" cy="4608512"/>
          </a:xfrm>
          <a:prstGeom prst="rect">
            <a:avLst/>
          </a:prstGeom>
        </p:spPr>
      </p:pic>
      <p:sp useBgFill="1">
        <p:nvSpPr>
          <p:cNvPr id="5" name="Прямоугольник 4"/>
          <p:cNvSpPr/>
          <p:nvPr/>
        </p:nvSpPr>
        <p:spPr>
          <a:xfrm>
            <a:off x="1236348" y="133128"/>
            <a:ext cx="72196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 ДЛЯ ГРАЖДАН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АКЦИЗЫ на нефтепродукты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413913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ИМУЩЕСТВО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745878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2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НЕНАЛОГОВЫЕ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– </a:t>
            </a:r>
            <a:r>
              <a:rPr lang="ru-RU" sz="1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</a:t>
            </a:r>
            <a:r>
              <a:rPr lang="ru-RU" sz="1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муниципальным </a:t>
            </a:r>
            <a:r>
              <a:rPr lang="ru-RU" sz="1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образованиям, и иные суммы принудительного изъятия; иные неналоговые доходы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АРЕНДА ИМУЩЕСТВА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59321"/>
              </p:ext>
            </p:extLst>
          </p:nvPr>
        </p:nvGraphicFramePr>
        <p:xfrm>
          <a:off x="395536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ПРОЧИЕ ДОХОДЫ </a:t>
            </a:r>
            <a:r>
              <a:rPr lang="ru-RU" sz="2400" dirty="0" smtClean="0">
                <a:solidFill>
                  <a:schemeClr val="bg1"/>
                </a:solidFill>
              </a:rPr>
              <a:t>от использования имущества,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570531"/>
              </p:ext>
            </p:extLst>
          </p:nvPr>
        </p:nvGraphicFramePr>
        <p:xfrm>
          <a:off x="395536" y="1052736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Продажа земельных участков, государственная собственность которых не разграничена и которые находятся в границах поселения, тыс.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775372"/>
              </p:ext>
            </p:extLst>
          </p:nvPr>
        </p:nvGraphicFramePr>
        <p:xfrm>
          <a:off x="395536" y="1196752"/>
          <a:ext cx="8496944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Безвозмездные поступления </a:t>
            </a:r>
            <a:r>
              <a:rPr lang="ru-RU" sz="3600" dirty="0" smtClean="0">
                <a:solidFill>
                  <a:schemeClr val="bg1"/>
                </a:solidFill>
              </a:rPr>
              <a:t>2025г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smtClean="0">
                <a:solidFill>
                  <a:schemeClr val="bg1"/>
                </a:solidFill>
              </a:rPr>
              <a:t>   68944,5тыс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руб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292570"/>
              </p:ext>
            </p:extLst>
          </p:nvPr>
        </p:nvGraphicFramePr>
        <p:xfrm>
          <a:off x="683568" y="2420888"/>
          <a:ext cx="74888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876256" y="454224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57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6425"/>
              </p:ext>
            </p:extLst>
          </p:nvPr>
        </p:nvGraphicFramePr>
        <p:xfrm>
          <a:off x="179512" y="692696"/>
          <a:ext cx="896448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ПРОГНОЗ РАСХОДОВ НА 2024-2027 ГОДЫ, млн.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руб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7867961"/>
              </p:ext>
            </p:extLst>
          </p:nvPr>
        </p:nvGraphicFramePr>
        <p:xfrm>
          <a:off x="251520" y="44624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УДЕЛЬНЫЙ ВЕС МУНИЦИПАЛЬНЫХ ПРОГРАММ на 2025г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747182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804248" y="5949280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 работников учреждений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4844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1224" cy="27404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Глоссарий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38634"/>
              </p:ext>
            </p:extLst>
          </p:nvPr>
        </p:nvGraphicFramePr>
        <p:xfrm>
          <a:off x="323528" y="404101"/>
          <a:ext cx="8363272" cy="6264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15"/>
                <a:gridCol w="2069684"/>
                <a:gridCol w="1170054"/>
                <a:gridCol w="1507251"/>
                <a:gridCol w="1842268"/>
              </a:tblGrid>
              <a:tr h="976419">
                <a:tc gridSpan="5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Бюджет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Каждое муниципальное образование имеет собственный бюджет (местный). Местный бюджет — форма образования и расходования денежных средств, предназначенных для финансового обеспечения задач и функций местного самоуправления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</a:tr>
              <a:tr h="16369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Поступающие в бюджет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денежные средства</a:t>
                      </a:r>
                      <a:r>
                        <a:rPr lang="ru-RU" sz="1400" b="0" dirty="0" smtClean="0">
                          <a:solidFill>
                            <a:schemeClr val="accent4"/>
                          </a:solidFill>
                        </a:rPr>
                        <a:t>.</a:t>
                      </a:r>
                      <a:endParaRPr lang="ru-RU" sz="1400" b="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sz="1200" b="0" dirty="0" smtClean="0"/>
                        <a:t>Выплачиваемые из бюджета</a:t>
                      </a:r>
                    </a:p>
                    <a:p>
                      <a:pPr algn="ctr"/>
                      <a:r>
                        <a:rPr lang="ru-RU" sz="1200" b="0" dirty="0" smtClean="0"/>
                        <a:t>денежные средства, которые</a:t>
                      </a:r>
                    </a:p>
                    <a:p>
                      <a:pPr algn="ctr"/>
                      <a:r>
                        <a:rPr lang="ru-RU" sz="1200" b="0" dirty="0" smtClean="0"/>
                        <a:t>направляются на финансовое</a:t>
                      </a:r>
                    </a:p>
                    <a:p>
                      <a:pPr algn="ctr"/>
                      <a:r>
                        <a:rPr lang="ru-RU" sz="1200" b="0" dirty="0" smtClean="0"/>
                        <a:t>обеспечение задач и функций.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Дефицит бюджета</a:t>
                      </a:r>
                    </a:p>
                    <a:p>
                      <a:r>
                        <a:rPr lang="ru-RU" sz="1200" dirty="0" smtClean="0"/>
                        <a:t>Превышение расходов бюджета</a:t>
                      </a:r>
                    </a:p>
                    <a:p>
                      <a:r>
                        <a:rPr lang="ru-RU" sz="1200" dirty="0" smtClean="0"/>
                        <a:t>над его доходами.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Профицит бюджета</a:t>
                      </a:r>
                    </a:p>
                    <a:p>
                      <a:r>
                        <a:rPr lang="ru-RU" sz="1200" dirty="0" smtClean="0"/>
                        <a:t>Превышение доходов бюджета</a:t>
                      </a:r>
                    </a:p>
                    <a:p>
                      <a:r>
                        <a:rPr lang="ru-RU" sz="1200" dirty="0" smtClean="0"/>
                        <a:t>над его расходами.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Бюджетные</a:t>
                      </a:r>
                    </a:p>
                    <a:p>
                      <a:r>
                        <a:rPr lang="ru-RU" sz="1200" b="1" dirty="0" smtClean="0"/>
                        <a:t>ассигнования</a:t>
                      </a:r>
                    </a:p>
                    <a:p>
                      <a:r>
                        <a:rPr lang="ru-RU" sz="1200" dirty="0" smtClean="0"/>
                        <a:t>Предельные объемы</a:t>
                      </a:r>
                    </a:p>
                    <a:p>
                      <a:r>
                        <a:rPr lang="ru-RU" sz="1200" dirty="0" smtClean="0"/>
                        <a:t>денежных средств,</a:t>
                      </a:r>
                    </a:p>
                    <a:p>
                      <a:r>
                        <a:rPr lang="ru-RU" sz="1200" dirty="0" smtClean="0"/>
                        <a:t>предусмотренных в</a:t>
                      </a:r>
                    </a:p>
                    <a:p>
                      <a:r>
                        <a:rPr lang="ru-RU" sz="1200" dirty="0" smtClean="0"/>
                        <a:t>соответствующем</a:t>
                      </a:r>
                    </a:p>
                    <a:p>
                      <a:r>
                        <a:rPr lang="ru-RU" sz="1200" dirty="0" smtClean="0"/>
                        <a:t>финансовом году для</a:t>
                      </a:r>
                    </a:p>
                    <a:p>
                      <a:r>
                        <a:rPr lang="ru-RU" sz="1200" dirty="0" smtClean="0"/>
                        <a:t>исполнения бюджетных обязательств</a:t>
                      </a:r>
                      <a:endParaRPr lang="ru-RU" sz="1200" dirty="0"/>
                    </a:p>
                  </a:txBody>
                  <a:tcPr/>
                </a:tc>
              </a:tr>
              <a:tr h="19815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Межбюджетные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трансферты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Средства, предоставляемые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одним бюджетом бюджетной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системы Российской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Федерации другому бюджету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бюджетной системы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Российской Федерации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Текущий финансовый год</a:t>
                      </a:r>
                    </a:p>
                    <a:p>
                      <a:pPr algn="ctr"/>
                      <a:r>
                        <a:rPr lang="ru-RU" sz="1200" dirty="0" smtClean="0"/>
                        <a:t>Год, в котором осуществляется</a:t>
                      </a:r>
                    </a:p>
                    <a:p>
                      <a:pPr algn="ctr"/>
                      <a:r>
                        <a:rPr lang="ru-RU" sz="1200" dirty="0" smtClean="0"/>
                        <a:t>исполнение бюджета, составление и</a:t>
                      </a:r>
                    </a:p>
                    <a:p>
                      <a:pPr algn="ctr"/>
                      <a:r>
                        <a:rPr lang="ru-RU" sz="1200" dirty="0" smtClean="0"/>
                        <a:t>рассмотрение проекта бюджета на</a:t>
                      </a:r>
                    </a:p>
                    <a:p>
                      <a:pPr algn="ctr"/>
                      <a:r>
                        <a:rPr lang="ru-RU" sz="1200" dirty="0" smtClean="0"/>
                        <a:t>очередной финансовый год</a:t>
                      </a:r>
                    </a:p>
                    <a:p>
                      <a:pPr algn="ctr"/>
                      <a:r>
                        <a:rPr lang="ru-RU" sz="1200" dirty="0" smtClean="0"/>
                        <a:t>(очередной финансовый год и</a:t>
                      </a:r>
                    </a:p>
                    <a:p>
                      <a:pPr algn="ctr"/>
                      <a:r>
                        <a:rPr lang="ru-RU" sz="1200" dirty="0" smtClean="0"/>
                        <a:t>плановый период).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Очередной финансовый год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Год, следующий за текущим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финансовым годом.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Очередной финансовый год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Год, следующий за текущим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финансовым годом.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Два финансовых года, следующие за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очередным финансовым годом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Отчетный финансовый год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Год, предшествующий текущему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финансовому году</a:t>
                      </a:r>
                      <a:r>
                        <a:rPr lang="ru-RU" sz="1400" b="0" baseline="0" dirty="0" smtClean="0">
                          <a:solidFill>
                            <a:schemeClr val="accent4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13878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Распорядитель бюджетных средств</a:t>
                      </a:r>
                    </a:p>
                    <a:p>
                      <a:pPr algn="ctr"/>
                      <a:r>
                        <a:rPr lang="ru-RU" sz="1200" b="0" dirty="0" smtClean="0"/>
                        <a:t>Органы государственной власти или местного</a:t>
                      </a:r>
                    </a:p>
                    <a:p>
                      <a:pPr algn="ctr"/>
                      <a:r>
                        <a:rPr lang="ru-RU" sz="1200" b="0" dirty="0" smtClean="0"/>
                        <a:t>самоуправления, имеющие право распределять</a:t>
                      </a:r>
                    </a:p>
                    <a:p>
                      <a:pPr algn="ctr"/>
                      <a:r>
                        <a:rPr lang="ru-RU" sz="1200" b="0" dirty="0" smtClean="0"/>
                        <a:t>бюджетные средства по подведомственным</a:t>
                      </a:r>
                    </a:p>
                    <a:p>
                      <a:pPr algn="ctr"/>
                      <a:r>
                        <a:rPr lang="ru-RU" sz="1200" b="0" dirty="0" smtClean="0"/>
                        <a:t>получателям бюджетных средств.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Главный распорядитель бюджетных средств местного</a:t>
                      </a:r>
                    </a:p>
                    <a:p>
                      <a:pPr algn="ctr"/>
                      <a:r>
                        <a:rPr lang="ru-RU" sz="1200" b="1" dirty="0" smtClean="0"/>
                        <a:t>бюджета</a:t>
                      </a:r>
                    </a:p>
                    <a:p>
                      <a:pPr algn="ctr"/>
                      <a:r>
                        <a:rPr lang="ru-RU" sz="1200" dirty="0" smtClean="0"/>
                        <a:t>Орган местного самоуправления, муниципальное</a:t>
                      </a:r>
                    </a:p>
                    <a:p>
                      <a:pPr algn="ctr"/>
                      <a:r>
                        <a:rPr lang="ru-RU" sz="1200" dirty="0" smtClean="0"/>
                        <a:t>учреждение, имеющие право распределять бюджетные</a:t>
                      </a:r>
                    </a:p>
                    <a:p>
                      <a:pPr algn="ctr"/>
                      <a:r>
                        <a:rPr lang="ru-RU" sz="1200" dirty="0" smtClean="0"/>
                        <a:t>средства по подведомственным распорядителям и</a:t>
                      </a:r>
                    </a:p>
                    <a:p>
                      <a:pPr algn="ctr"/>
                      <a:r>
                        <a:rPr lang="ru-RU" sz="1200" dirty="0" smtClean="0"/>
                        <a:t>получателям средств местного бюджета, определенные</a:t>
                      </a:r>
                    </a:p>
                    <a:p>
                      <a:pPr algn="ctr"/>
                      <a:r>
                        <a:rPr lang="ru-RU" sz="1200" dirty="0" smtClean="0"/>
                        <a:t>ведомственной структурой местного бюджета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240" y="174650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ЧТО ТАКОЕ «БЮДЖЕТ ДЛЯ ГРАЖДАН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»?</a:t>
            </a:r>
            <a:b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Бюджет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для граждан» – аналитический документ, разрабатываемый в целях предоставления гражданам актуальной информации о проекте бюджета поселения в формате, доступном для широкого круга пользователей.             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     В представленной информации отражены положения проекта бюджета поселения на предстоящие три года: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2025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год 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2026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2027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годы.</a:t>
            </a:r>
          </a:p>
          <a:p>
            <a:pPr algn="just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     «Бюджет для граждан» нацелен на получение обратной связи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от граждан по интересующим их вопросам.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Административно-территориальное деление </a:t>
            </a:r>
            <a:r>
              <a:rPr lang="ru-RU" sz="2400" dirty="0" err="1">
                <a:solidFill>
                  <a:schemeClr val="bg1"/>
                </a:solidFill>
              </a:rPr>
              <a:t>Приозерского</a:t>
            </a:r>
            <a:r>
              <a:rPr lang="ru-RU" sz="2400" dirty="0">
                <a:solidFill>
                  <a:schemeClr val="bg1"/>
                </a:solidFill>
              </a:rPr>
              <a:t> городского поселения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2190873"/>
            <a:ext cx="2962672" cy="3686399"/>
          </a:xfrm>
        </p:spPr>
        <p:txBody>
          <a:bodyPr/>
          <a:lstStyle/>
          <a:p>
            <a:pPr marL="136525" indent="0" algn="just">
              <a:buNone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состав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городского поселения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муниципального района Ленинградской области входят 4 населенных пункта:</a:t>
            </a:r>
          </a:p>
          <a:p>
            <a:pPr marL="136525" indent="0" algn="just">
              <a:buNone/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г.Приозерск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п.Бригадное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п.Бурнево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п.Сторожевое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136525" indent="0" algn="just">
              <a:buNone/>
            </a:pP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136525" indent="0" algn="just">
              <a:buNone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  По состоянию на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01.01.2024г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численность населения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городского поселения составляла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18529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человек. </a:t>
            </a:r>
          </a:p>
          <a:p>
            <a:pPr marL="136525" indent="0" algn="just">
              <a:buNone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  Административным центром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городского поселения является город Приозерск.</a:t>
            </a:r>
          </a:p>
          <a:p>
            <a:pPr algn="just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2299692"/>
            <a:ext cx="5366370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ОСНОВНЫЕ ПАРАМЕТРЫ БЮДЖЕТА ПРИОЗЕРСКОГО ГОРОДСКОГО ПОСЕЛЕНИЯ </a:t>
            </a:r>
            <a:r>
              <a:rPr lang="ru-RU" sz="1800" dirty="0" smtClean="0">
                <a:solidFill>
                  <a:schemeClr val="bg1"/>
                </a:solidFill>
              </a:rPr>
              <a:t>(тыс. РУБ.)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009051"/>
              </p:ext>
            </p:extLst>
          </p:nvPr>
        </p:nvGraphicFramePr>
        <p:xfrm>
          <a:off x="457200" y="1600200"/>
          <a:ext cx="8229600" cy="482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481296"/>
                <a:gridCol w="1810544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</a:rPr>
                        <a:t>проект</a:t>
                      </a:r>
                      <a:endParaRPr lang="ru-RU" sz="24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</a:rPr>
                        <a:t>проект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</a:rPr>
                        <a:t>проект</a:t>
                      </a:r>
                      <a:endParaRPr lang="ru-RU" sz="24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>
                        <a:alphaModFix amt="30000"/>
                      </a:blip>
                      <a:tile tx="0" ty="0" sx="100000" sy="100000" flip="none" algn="tl"/>
                    </a:blip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263089,0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200376,1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76,2%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168973,0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84,3%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180542,4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106,8%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296739,5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231231,3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182422,2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(в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т.ч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 Условно-утвержденные-4565,0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тыс.руб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78,9%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194497,6</a:t>
                      </a:r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Условно-утвержденные-9745,0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106,6%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33650,5</a:t>
                      </a:r>
                      <a:endParaRPr lang="ru-RU" sz="24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12855,2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13449,2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13955,2</a:t>
                      </a:r>
                      <a:endParaRPr lang="ru-RU" sz="24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27,3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01660"/>
              </p:ext>
            </p:extLst>
          </p:nvPr>
        </p:nvGraphicFramePr>
        <p:xfrm>
          <a:off x="323528" y="30527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СТРУКТУРА ДОХОДОВ БЮДЖЕТА   (млн. </a:t>
            </a:r>
            <a:r>
              <a:rPr lang="ru-RU" sz="2000" dirty="0" err="1" smtClean="0">
                <a:solidFill>
                  <a:schemeClr val="bg1"/>
                </a:solidFill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0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730543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СОБСТВЕННЫХ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77513" y="1412776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5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 на 2025г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43241"/>
              </p:ext>
            </p:extLst>
          </p:nvPr>
        </p:nvGraphicFramePr>
        <p:xfrm>
          <a:off x="-15347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2025-2027гг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105960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730</Words>
  <Application>Microsoft Office PowerPoint</Application>
  <PresentationFormat>Экран (4:3)</PresentationFormat>
  <Paragraphs>199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Глоссарий</vt:lpstr>
      <vt:lpstr>ЧТО ТАКОЕ «БЮДЖЕТ ДЛЯ ГРАЖДАН»? </vt:lpstr>
      <vt:lpstr>Административно-территориальное деление Приозерского городского поселения</vt:lpstr>
      <vt:lpstr>ОСНОВНЫЕ ПАРАМЕТРЫ БЮДЖЕТА ПРИОЗЕРСКОГО ГОРОДСКОГО ПОСЕЛЕНИЯ (тыс. РУБ.)</vt:lpstr>
      <vt:lpstr>СТРУКТУРА ДОХОДОВ БЮДЖЕТА   (млн. руб)  </vt:lpstr>
      <vt:lpstr>ПОСТУПЛЕНИЯ СОБСТВЕННЫХ ДОХОДОВ , тыс. руб.</vt:lpstr>
      <vt:lpstr>СТРУКТУРА СОБСТВЕННЫХ ДОХОДОВ на 2025г</vt:lpstr>
      <vt:lpstr>НАЛОГ НА ДОХОДЫ ФИЗ. ЛИЦ, тыс. руб.</vt:lpstr>
      <vt:lpstr>АКЦИЗЫ на нефтепродукты, тыс. руб.</vt:lpstr>
      <vt:lpstr>НАЛОГИ НА ИМУЩЕСТВО, тыс. руб.</vt:lpstr>
      <vt:lpstr>  НЕНАЛОГОВЫЕ ДОХОДЫ – 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муниципальным образованиям, и иные суммы принудительного изъятия; иные неналоговые доходы АРЕНДА ИМУЩЕСТВА, тыс. руб.</vt:lpstr>
      <vt:lpstr>ПРОЧИЕ ДОХОДЫ от использования имущества, тыс. руб.</vt:lpstr>
      <vt:lpstr>Продажа земельных участков, государственная собственность которых не разграничена и которые находятся в границах поселения, тыс. руб</vt:lpstr>
      <vt:lpstr>         Безвозмездные поступления 2025г,    68944,5тыс. руб          </vt:lpstr>
      <vt:lpstr>ПРОГНОЗ РАСХОДОВ НА 2024-2027 ГОДЫ, млн. руб</vt:lpstr>
      <vt:lpstr>Презентация PowerPoint</vt:lpstr>
      <vt:lpstr>УДЕЛЬНЫЙ ВЕС МУНИЦИПАЛЬНЫХ ПРОГРАММ на 2025г</vt:lpstr>
      <vt:lpstr>РАСЧЕТНАЯ ВЕЛИЧИНА ДЛЯ ОКЛАДОВ работников учреждений, руб.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649</cp:revision>
  <dcterms:created xsi:type="dcterms:W3CDTF">2013-04-21T18:28:50Z</dcterms:created>
  <dcterms:modified xsi:type="dcterms:W3CDTF">2024-11-28T12:25:19Z</dcterms:modified>
</cp:coreProperties>
</file>