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6"/>
  </p:notesMasterIdLst>
  <p:handoutMasterIdLst>
    <p:handoutMasterId r:id="rId27"/>
  </p:handoutMasterIdLst>
  <p:sldIdLst>
    <p:sldId id="257" r:id="rId8"/>
    <p:sldId id="256" r:id="rId9"/>
    <p:sldId id="333" r:id="rId10"/>
    <p:sldId id="263" r:id="rId11"/>
    <p:sldId id="334" r:id="rId12"/>
    <p:sldId id="335" r:id="rId13"/>
    <p:sldId id="336" r:id="rId14"/>
    <p:sldId id="337" r:id="rId15"/>
    <p:sldId id="260" r:id="rId16"/>
    <p:sldId id="262" r:id="rId17"/>
    <p:sldId id="267" r:id="rId18"/>
    <p:sldId id="270" r:id="rId19"/>
    <p:sldId id="265" r:id="rId20"/>
    <p:sldId id="338" r:id="rId21"/>
    <p:sldId id="339" r:id="rId22"/>
    <p:sldId id="340" r:id="rId23"/>
    <p:sldId id="341" r:id="rId24"/>
    <p:sldId id="332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39"/>
    <a:srgbClr val="53B838"/>
    <a:srgbClr val="007E39"/>
    <a:srgbClr val="21BECF"/>
    <a:srgbClr val="70B9DE"/>
    <a:srgbClr val="2FBB6E"/>
    <a:srgbClr val="82D26C"/>
    <a:srgbClr val="22CECE"/>
    <a:srgbClr val="1CC2BE"/>
    <a:srgbClr val="61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3637" autoAdjust="0"/>
  </p:normalViewPr>
  <p:slideViewPr>
    <p:cSldViewPr snapToGrid="0" showGuides="1">
      <p:cViewPr>
        <p:scale>
          <a:sx n="100" d="100"/>
          <a:sy n="100" d="100"/>
        </p:scale>
        <p:origin x="-121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EBCEF"/>
                </a:solidFill>
              </a:defRPr>
            </a:pPr>
            <a:r>
              <a:rPr lang="ru-RU" sz="1200" dirty="0" smtClean="0">
                <a:solidFill>
                  <a:srgbClr val="1EBCEF"/>
                </a:solidFill>
              </a:rPr>
              <a:t>СТРУКТУРА </a:t>
            </a:r>
            <a:r>
              <a:rPr lang="ru-RU" sz="1200" dirty="0">
                <a:solidFill>
                  <a:srgbClr val="1EBCEF"/>
                </a:solidFill>
              </a:rPr>
              <a:t>ВРП (%)</a:t>
            </a:r>
          </a:p>
        </c:rich>
      </c:tx>
      <c:layout>
        <c:manualLayout>
          <c:xMode val="edge"/>
          <c:yMode val="edge"/>
          <c:x val="0.59168948618177697"/>
          <c:y val="0.12697732236716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СТРКТУРА ВРП (%)</c:v>
                </c:pt>
              </c:strCache>
            </c:strRef>
          </c:tx>
          <c:dLbls>
            <c:dLbl>
              <c:idx val="0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</c:spPr>
            <c:txPr>
              <a:bodyPr rot="0" vert="horz" anchor="t" anchorCtr="1"/>
              <a:lstStyle/>
              <a:p>
                <a:pPr>
                  <a:defRPr sz="700"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Обрабатывающие пр-ва</c:v>
                </c:pt>
                <c:pt idx="1">
                  <c:v>Строительство</c:v>
                </c:pt>
                <c:pt idx="2">
                  <c:v>Транспорт и связь</c:v>
                </c:pt>
                <c:pt idx="3">
                  <c:v>Другие</c:v>
                </c:pt>
                <c:pt idx="4">
                  <c:v>Опт. и розн. торговля</c:v>
                </c:pt>
                <c:pt idx="5">
                  <c:v>Пр-во и распределение электроэнергии </c:v>
                </c:pt>
                <c:pt idx="6">
                  <c:v>Сельское хоз-во, охота</c:v>
                </c:pt>
                <c:pt idx="7">
                  <c:v>Операции с недвиж., аренда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23.8</c:v>
                </c:pt>
                <c:pt idx="1">
                  <c:v>23.3</c:v>
                </c:pt>
                <c:pt idx="2">
                  <c:v>11.9</c:v>
                </c:pt>
                <c:pt idx="3">
                  <c:v>11.3</c:v>
                </c:pt>
                <c:pt idx="4">
                  <c:v>10.199999999999999</c:v>
                </c:pt>
                <c:pt idx="5">
                  <c:v>6.8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legend>
      <c:legendPos val="r"/>
      <c:layout>
        <c:manualLayout>
          <c:xMode val="edge"/>
          <c:yMode val="edge"/>
          <c:x val="0.573938294723082"/>
          <c:y val="0.239353669586228"/>
          <c:w val="0.408224672382072"/>
          <c:h val="0.61572066852952601"/>
        </c:manualLayout>
      </c:layout>
      <c:overlay val="0"/>
      <c:txPr>
        <a:bodyPr/>
        <a:lstStyle/>
        <a:p>
          <a:pPr>
            <a:defRPr sz="7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812274368231042E-2"/>
          <c:y val="0.21406792040903144"/>
          <c:w val="0.81768953068592054"/>
          <c:h val="0.66361054451734669"/>
        </c:manualLayout>
      </c:layout>
      <c:bar3DChart>
        <c:barDir val="col"/>
        <c:grouping val="clustered"/>
        <c:varyColors val="0"/>
        <c:ser>
          <c:idx val="0"/>
          <c:order val="0"/>
          <c:tx>
            <c:v>ЛЕНИНГРАДСКАЯ ОБЛАСТЬ</c:v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195343813070298E-2"/>
                  <c:y val="-1.601451194747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43719264333836E-2"/>
                  <c:y val="-1.280358303835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9702853027857E-2"/>
                  <c:y val="-1.494409529084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ourier New" panose="02070309020205020404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strLit>
          </c:cat>
          <c:val>
            <c:numRef>
              <c:f>'рынок труда.2017'!$L$5:$L$7</c:f>
              <c:numCache>
                <c:formatCode>General</c:formatCode>
                <c:ptCount val="3"/>
                <c:pt idx="0">
                  <c:v>0.38</c:v>
                </c:pt>
                <c:pt idx="1">
                  <c:v>0.41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v>ПРИОЗЕРСКИЙ РАЙОН</c:v>
          </c:tx>
          <c:spPr>
            <a:solidFill>
              <a:srgbClr val="33CC33">
                <a:alpha val="99000"/>
              </a:srgb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911850820091572E-2"/>
                  <c:y val="-4.638509208055603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ndara" panose="020E0502030303020204" pitchFamily="34" charset="0"/>
                      <a:ea typeface="Candara"/>
                      <a:cs typeface="Courier New" panose="02070309020205020404" pitchFamily="49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32067426589727E-2"/>
                  <c:y val="-2.039057044474945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ndara" panose="020E0502030303020204" pitchFamily="34" charset="0"/>
                      <a:ea typeface="Candara"/>
                      <a:cs typeface="Courier New" panose="02070309020205020404" pitchFamily="49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564077053545204E-2"/>
                  <c:y val="-1.472994774735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ourier New" panose="02070309020205020404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strLit>
          </c:cat>
          <c:val>
            <c:numRef>
              <c:f>'рынок труда.2017'!$M$5:$M$7</c:f>
              <c:numCache>
                <c:formatCode>General</c:formatCode>
                <c:ptCount val="3"/>
                <c:pt idx="0">
                  <c:v>0.28999999999999998</c:v>
                </c:pt>
                <c:pt idx="1">
                  <c:v>0.26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032000"/>
        <c:axId val="174033536"/>
        <c:axId val="0"/>
      </c:bar3DChart>
      <c:catAx>
        <c:axId val="1740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</a:defRPr>
            </a:pPr>
            <a:endParaRPr lang="ru-RU"/>
          </a:p>
        </c:txPr>
        <c:crossAx val="174033536"/>
        <c:crosses val="autoZero"/>
        <c:auto val="1"/>
        <c:lblAlgn val="ctr"/>
        <c:lblOffset val="100"/>
        <c:noMultiLvlLbl val="0"/>
      </c:catAx>
      <c:valAx>
        <c:axId val="17403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032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ourier New" panose="02070309020205020404" pitchFamily="49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ourier New" panose="02070309020205020404" pitchFamily="49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1805054151624551E-2"/>
          <c:y val="5.6811384815430181E-2"/>
          <c:w val="0.92134777376654631"/>
          <c:h val="0.13204459534301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ourier New" panose="02070309020205020404" pitchFamily="49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31776848235225"/>
          <c:y val="0"/>
          <c:w val="0.58071162153312972"/>
          <c:h val="0.7750300148048238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00B0F0"/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5"/>
            <c:bubble3D val="0"/>
            <c:spPr>
              <a:solidFill>
                <a:srgbClr val="00B050"/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-4.5696393253634594E-2"/>
                  <c:y val="1.915751162516403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8,4%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40206624135081E-2"/>
                  <c:y val="-6.7504546180935487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4,4%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1793136035883E-2"/>
                  <c:y val="-2.5710639862021965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30,3%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553554918232103E-3"/>
                  <c:y val="-9.2110062380949584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4,4%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39052145526103E-2"/>
                  <c:y val="-3.65020012788825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1,9%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75212606378533E-2"/>
                  <c:y val="6.2768582221614688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19,8%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191262863250972E-2"/>
                  <c:y val="-1.8106891990676759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30,8%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10,9%</a:t>
                    </a:r>
                    <a:endParaRPr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000000"/>
                  </a:solidFill>
                  <a:prstDash val="solid"/>
                </a:ln>
              </c:spPr>
            </c:leaderLines>
          </c:dLbls>
          <c:cat>
            <c:strLit>
              <c:ptCount val="8"/>
              <c:pt idx="0">
                <c:v>прочие услуги</c:v>
              </c:pt>
              <c:pt idx="1">
                <c:v>строительство</c:v>
              </c:pt>
              <c:pt idx="2">
                <c:v>обрабатывающие производства</c:v>
              </c:pt>
              <c:pt idx="3">
                <c:v>обеcпечение э/э, газом, паром, водоснабжение и водоотведение</c:v>
              </c:pt>
              <c:pt idx="4">
                <c:v>транспортировка и хранение</c:v>
              </c:pt>
              <c:pt idx="5">
                <c:v>сельское, лесное хозяйство, охота, рыболовство и рыборазведение</c:v>
              </c:pt>
              <c:pt idx="6">
                <c:v>добыча полезных ископаемых</c:v>
              </c:pt>
            </c:strLit>
          </c:cat>
          <c:val>
            <c:numRef>
              <c:f>'№9структ. валовки2017ИНВ.ПАСП'!$J$4:$J$10</c:f>
              <c:numCache>
                <c:formatCode>General</c:formatCode>
                <c:ptCount val="7"/>
                <c:pt idx="0">
                  <c:v>8.4</c:v>
                </c:pt>
                <c:pt idx="1">
                  <c:v>4.4000000000000004</c:v>
                </c:pt>
                <c:pt idx="2">
                  <c:v>30.3</c:v>
                </c:pt>
                <c:pt idx="3">
                  <c:v>4.4000000000000004</c:v>
                </c:pt>
                <c:pt idx="4">
                  <c:v>1.9</c:v>
                </c:pt>
                <c:pt idx="5">
                  <c:v>19.8</c:v>
                </c:pt>
                <c:pt idx="6">
                  <c:v>30.8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9755007689670712E-2"/>
          <c:y val="0.59142385890960658"/>
          <c:w val="0.91731573642595732"/>
          <c:h val="0.40346894938029049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50" b="0" i="0" u="none" strike="noStrike" baseline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02693872114062"/>
          <c:y val="0.14044177967508964"/>
          <c:w val="0.67013089138476711"/>
          <c:h val="0.6105880814708850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explosion val="31"/>
            <c:spPr>
              <a:solidFill>
                <a:srgbClr val="53B838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19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18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explosion val="18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1798677449582717E-3"/>
                  <c:y val="-0.2215560953816943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мебели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10</a:t>
                    </a:r>
                    <a:r>
                      <a:rPr lang="en-US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,8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2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740752583592024E-2"/>
                  <c:y val="2.516055173954320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обработка древесины
</a:t>
                    </a:r>
                    <a:r>
                      <a:rPr lang="en-US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55,9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1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18323851650524"/>
                  <c:y val="-0.109929078014184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прочих </a:t>
                    </a:r>
                    <a:r>
                      <a:rPr lang="ru-RU" sz="1100" b="0" i="0" u="none" strike="noStrike" kern="1200" baseline="0" dirty="0" err="1" smtClean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неметалличес</a:t>
                    </a:r>
                    <a:r>
                      <a:rPr lang="ru-RU" sz="1100" b="0" i="0" u="none" strike="noStrike" kern="1200" baseline="0" dirty="0" smtClean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-ких </a:t>
                    </a:r>
                    <a:r>
                      <a:rPr lang="ru-RU" sz="11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минеральных изделий
</a:t>
                    </a:r>
                    <a:r>
                      <a:rPr lang="en-US" sz="1100" b="1" i="1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15,8</a:t>
                    </a:r>
                    <a:r>
                      <a:rPr lang="ru-RU" sz="1100" b="1" i="1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100" b="1" i="1" u="none" strike="noStrike" kern="1200" baseline="0" dirty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614870476215854"/>
                  <c:y val="5.9185793265203554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пищевых продукты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</a:t>
                    </a:r>
                    <a:r>
                      <a:rPr lang="en-US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,6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2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782738452109732E-2"/>
                  <c:y val="8.600351817724911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пластмассовых изделий
</a:t>
                    </a:r>
                    <a:r>
                      <a:rPr lang="en-US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</a:t>
                    </a: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100" b="0" i="0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816366228333134"/>
                  <c:y val="4.368487183782877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химических веществ</a:t>
                    </a:r>
                  </a:p>
                  <a:p>
                    <a:pPr algn="ctr" rtl="0">
                      <a:defRPr lang="en-US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en-US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6,9</a:t>
                    </a:r>
                    <a:r>
                      <a:rPr lang="en-US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en-US" sz="1100" b="0" i="0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andara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'№9структ. обр.пром.2016'!$J$4:$J$9</c:f>
              <c:numCache>
                <c:formatCode>General</c:formatCode>
                <c:ptCount val="6"/>
                <c:pt idx="0">
                  <c:v>10.8</c:v>
                </c:pt>
                <c:pt idx="1">
                  <c:v>55.9</c:v>
                </c:pt>
                <c:pt idx="2">
                  <c:v>15.8</c:v>
                </c:pt>
                <c:pt idx="3">
                  <c:v>5.6</c:v>
                </c:pt>
                <c:pt idx="4">
                  <c:v>5</c:v>
                </c:pt>
                <c:pt idx="5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71220733169943E-2"/>
          <c:y val="4.2081886738221129E-2"/>
          <c:w val="0.92668039839390937"/>
          <c:h val="0.79993547854661673"/>
        </c:manualLayout>
      </c:layout>
      <c:lineChart>
        <c:grouping val="standard"/>
        <c:varyColors val="0"/>
        <c:ser>
          <c:idx val="0"/>
          <c:order val="0"/>
          <c:tx>
            <c:v>Приозерский район</c:v>
          </c:tx>
          <c:spPr>
            <a:ln w="38100">
              <a:solidFill>
                <a:srgbClr val="33CC33"/>
              </a:solidFill>
              <a:prstDash val="solid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1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7.017543859649121E-2"/>
                  <c:y val="-7.5803853786569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236842105263219E-2"/>
                  <c:y val="-7.97014275654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297057238706089E-2"/>
                  <c:y val="-7.12670282208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097999339486535E-2"/>
                  <c:y val="-6.896367060745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387530201108967E-2"/>
                  <c:y val="-7.51206819608643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1" u="none" strike="noStrike" baseline="0">
                      <a:solidFill>
                        <a:sysClr val="windowText" lastClr="000000"/>
                      </a:solidFill>
                      <a:latin typeface="Candara" panose="020E0502030303020204" pitchFamily="34" charset="0"/>
                      <a:ea typeface="Candara"/>
                      <a:cs typeface="Candar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64967105263157898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76480263157894735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88322368421052633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Candara"/>
                    <a:cs typeface="Candar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strLit>
          </c:cat>
          <c:val>
            <c:numRef>
              <c:f>№11надои2017инвестпасп!$K$6:$K$8</c:f>
              <c:numCache>
                <c:formatCode>General</c:formatCode>
                <c:ptCount val="3"/>
                <c:pt idx="0">
                  <c:v>9379</c:v>
                </c:pt>
                <c:pt idx="1">
                  <c:v>9617</c:v>
                </c:pt>
                <c:pt idx="2">
                  <c:v>9763</c:v>
                </c:pt>
              </c:numCache>
            </c:numRef>
          </c:val>
          <c:smooth val="0"/>
        </c:ser>
        <c:ser>
          <c:idx val="1"/>
          <c:order val="1"/>
          <c:tx>
            <c:v>Ленинградская область</c:v>
          </c:tx>
          <c:spPr>
            <a:ln w="38100">
              <a:solidFill>
                <a:srgbClr val="00B0F0"/>
              </a:solidFill>
              <a:prstDash val="solid"/>
            </a:ln>
            <a:effectLst/>
          </c:spPr>
          <c:marker>
            <c:symbol val="triangle"/>
            <c:size val="12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5.7017543859649113E-2"/>
                  <c:y val="-6.655066897125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565789473684223E-2"/>
                  <c:y val="-6.0021509506433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469298245613989E-2"/>
                  <c:y val="-6.156660905191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60662946932958E-2"/>
                  <c:y val="-6.7547104162411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436651544384765E-2"/>
                  <c:y val="-6.94262784875233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1" u="none" strike="noStrike" baseline="0">
                      <a:solidFill>
                        <a:sysClr val="windowText" lastClr="000000"/>
                      </a:solidFill>
                      <a:latin typeface="Candara" panose="020E0502030303020204" pitchFamily="34" charset="0"/>
                      <a:ea typeface="Candara"/>
                      <a:cs typeface="Candar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65131578947368418"/>
                  <c:y val="6.09756097560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76809210526315785"/>
                  <c:y val="6.09756097560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89638157894736847"/>
                  <c:y val="3.9024390243902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Candara" panose="020E0502030303020204" pitchFamily="34" charset="0"/>
                    <a:ea typeface="Candara"/>
                    <a:cs typeface="Candar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strLit>
          </c:cat>
          <c:val>
            <c:numRef>
              <c:f>№11надои2017инвестпасп!$L$6:$L$8</c:f>
              <c:numCache>
                <c:formatCode>General</c:formatCode>
                <c:ptCount val="3"/>
                <c:pt idx="0">
                  <c:v>7965</c:v>
                </c:pt>
                <c:pt idx="1">
                  <c:v>8181</c:v>
                </c:pt>
                <c:pt idx="2">
                  <c:v>8389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92320"/>
        <c:axId val="193193856"/>
      </c:lineChart>
      <c:catAx>
        <c:axId val="19319232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</a:defRPr>
            </a:pPr>
            <a:endParaRPr lang="ru-RU"/>
          </a:p>
        </c:txPr>
        <c:crossAx val="19319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193856"/>
        <c:scaling>
          <c:orientation val="minMax"/>
          <c:min val="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ndara"/>
                <a:ea typeface="Candara"/>
                <a:cs typeface="Candara"/>
              </a:defRPr>
            </a:pPr>
            <a:endParaRPr lang="ru-RU"/>
          </a:p>
        </c:txPr>
        <c:crossAx val="193192320"/>
        <c:crosses val="autoZero"/>
        <c:crossBetween val="between"/>
        <c:majorUnit val="10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931776706120234"/>
          <c:y val="0.64317272993270258"/>
          <c:w val="0.83059210526315796"/>
          <c:h val="6.097560975609761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andara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>
      <a:noFill/>
    </a:ln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64983588714479E-2"/>
          <c:y val="3.379642060848477E-2"/>
          <c:w val="0.90053285968028418"/>
          <c:h val="0.7866677165354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54B93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dkEdge">
                <a:bevelT w="165100" prst="coolSlant"/>
                <a:bevelB/>
              </a:sp3d>
            </c:spPr>
          </c:dPt>
          <c:dLbls>
            <c:dLbl>
              <c:idx val="0"/>
              <c:layout>
                <c:manualLayout>
                  <c:x val="-6.4055048181144321E-4"/>
                  <c:y val="-1.5997900262467193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75534141713635E-3"/>
                  <c:y val="-2.100997375328083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>
                        <a:latin typeface="Candara" panose="020E0502030303020204" pitchFamily="34" charset="0"/>
                      </a:rPr>
                      <a:t>1819,9</a:t>
                    </a:r>
                    <a:endParaRPr lang="ru-RU"/>
                  </a:p>
                </c:rich>
              </c:tx>
              <c:dLblPos val="outEnd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09696367882962E-3"/>
                  <c:y val="-2.677979002624671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/>
                        <a:cs typeface="Tahoma"/>
                      </a:defRPr>
                    </a:pPr>
                    <a:r>
                      <a:rPr lang="ru-RU" sz="1200" b="1">
                        <a:latin typeface="Candara" panose="020E0502030303020204" pitchFamily="34" charset="0"/>
                      </a:rPr>
                      <a:t>3629</a:t>
                    </a:r>
                    <a:endParaRPr lang="ru-RU" b="1"/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1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Tahoma"/>
                    <a:cs typeface="Tahoma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strLit>
          </c:cat>
          <c:val>
            <c:numRef>
              <c:f>'№0-инвестиции2017'!$K$5:$K$7</c:f>
              <c:numCache>
                <c:formatCode>General</c:formatCode>
                <c:ptCount val="3"/>
                <c:pt idx="0">
                  <c:v>2634.8</c:v>
                </c:pt>
                <c:pt idx="1">
                  <c:v>1819.9</c:v>
                </c:pt>
                <c:pt idx="2">
                  <c:v>3629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55488"/>
        <c:axId val="193857024"/>
      </c:barChart>
      <c:catAx>
        <c:axId val="1938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Tahoma"/>
                <a:cs typeface="Tahoma"/>
              </a:defRPr>
            </a:pPr>
            <a:endParaRPr lang="ru-RU"/>
          </a:p>
        </c:txPr>
        <c:crossAx val="193857024"/>
        <c:crosses val="autoZero"/>
        <c:auto val="1"/>
        <c:lblAlgn val="ctr"/>
        <c:lblOffset val="100"/>
        <c:noMultiLvlLbl val="0"/>
      </c:catAx>
      <c:valAx>
        <c:axId val="193857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85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12771992210653"/>
          <c:y val="0.12633239646134151"/>
          <c:w val="0.56680889937832002"/>
          <c:h val="0.7397861643316383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31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7275985663082441E-2"/>
                  <c:y val="0.10100143279191551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собственные средства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69,1%</a:t>
                    </a:r>
                    <a:endParaRPr lang="en-US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22019138052553E-2"/>
                  <c:y val="0.1257075836534925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2,8%</a:t>
                    </a:r>
                    <a:endParaRPr lang="en-US" sz="100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0145891977651E-2"/>
                  <c:y val="-0.1339868386016965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кредиты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2,9%</a:t>
                    </a:r>
                    <a:endParaRPr lang="en-US" sz="100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408605637639612E-2"/>
                  <c:y val="-1.6619118262391114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бюджетные средства </a:t>
                    </a: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25,2%</a:t>
                    </a:r>
                    <a:endParaRPr lang="ru-RU" sz="105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3429571303587045E-3"/>
                  <c:y val="-1.8924772084648839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бюджетные средства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35,5%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712258189948479E-2"/>
                  <c:y val="7.60320703764902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ndara" panose="020E0502030303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'структура инвестиций (2)'!$O$10:$O$13</c:f>
              <c:numCache>
                <c:formatCode>General</c:formatCode>
                <c:ptCount val="4"/>
                <c:pt idx="0">
                  <c:v>2505.451</c:v>
                </c:pt>
                <c:pt idx="1">
                  <c:v>103.494</c:v>
                </c:pt>
                <c:pt idx="2">
                  <c:v>104.197</c:v>
                </c:pt>
                <c:pt idx="3">
                  <c:v>915.88599999999997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B809-BDAD-4DF0-BAAA-B7E299C1C4F3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02AC-A97E-4DB5-9297-1CEC86F6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7029-48B6-4F68-AF12-A02822D68416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AD92-F387-4A0B-B43E-4678B340C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0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8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  <p:pic>
        <p:nvPicPr>
          <p:cNvPr id="11" name="Рисунок 10" descr="logo_template-1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85950" y="635869"/>
            <a:ext cx="362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r>
              <a:rPr lang="ru-RU" sz="1200" b="0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r>
              <a:rPr lang="ru-RU" sz="1200" b="1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i="0" spc="120" baseline="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 userDrawn="1"/>
        </p:nvGraphicFramePr>
        <p:xfrm>
          <a:off x="220653" y="160308"/>
          <a:ext cx="4892742" cy="26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Рисунок 10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56053" y="3571875"/>
            <a:ext cx="949338" cy="949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4547340" y="3815714"/>
            <a:ext cx="7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502</a:t>
            </a:r>
            <a:endParaRPr lang="ru-RU" sz="2400" b="1" dirty="0">
              <a:solidFill>
                <a:srgbClr val="1EBCE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Рисунок 12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27586" y="4835505"/>
            <a:ext cx="608004" cy="60800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57" cy="160657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_map-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991037" y="431778"/>
            <a:ext cx="3927534" cy="3825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gif"/><Relationship Id="rId4" Type="http://schemas.openxmlformats.org/officeDocument/2006/relationships/image" Target="../media/image29.JP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8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ver_templat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016"/>
            <a:ext cx="9144000" cy="68397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94047" y="2916226"/>
            <a:ext cx="5002281" cy="1825649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b="1" spc="12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ИНВЕСТИЦИОННЫЙ</a:t>
            </a:r>
            <a:b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ПОТЕНЦИАЛ</a:t>
            </a:r>
            <a:r>
              <a:rPr kumimoji="0" lang="ru-RU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0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ПРИОЗЕРСКОГО МУНИЦИПАЛЬНОГО</a:t>
            </a:r>
            <a:r>
              <a:rPr kumimoji="0" lang="ru-RU" sz="2400" b="0" i="0" u="none" strike="noStrike" kern="1200" cap="none" spc="1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РАЙОНА</a:t>
            </a:r>
            <a:endParaRPr kumimoji="0" lang="ru-RU" sz="2400" b="0" i="0" u="none" strike="noStrike" kern="1200" cap="none" spc="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1509" y="4871628"/>
            <a:ext cx="4484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Презентация администрации муниципального образования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Приозерский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муниципальный район Ленинградской области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" y="-14803"/>
            <a:ext cx="1266824" cy="66250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1355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0952" y="157632"/>
            <a:ext cx="36840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ПРОМЫШЛЕННОЕ ПРОИЗВОДСТВО</a:t>
            </a:r>
            <a:endParaRPr lang="ru-RU" sz="1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" y="829021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93" y="829021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Rectangle 10"/>
          <p:cNvSpPr>
            <a:spLocks/>
          </p:cNvSpPr>
          <p:nvPr/>
        </p:nvSpPr>
        <p:spPr bwMode="auto">
          <a:xfrm>
            <a:off x="6645390" y="1072262"/>
            <a:ext cx="862013" cy="5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0,5</a:t>
            </a:r>
            <a:endParaRPr lang="en-US" sz="1400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08" y="829020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Rectangle 13"/>
          <p:cNvSpPr>
            <a:spLocks/>
          </p:cNvSpPr>
          <p:nvPr/>
        </p:nvSpPr>
        <p:spPr bwMode="auto">
          <a:xfrm>
            <a:off x="3844576" y="1072262"/>
            <a:ext cx="899790" cy="4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3,5</a:t>
            </a:r>
            <a:endParaRPr lang="en-US" sz="24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3637291" y="1745677"/>
            <a:ext cx="1839161" cy="9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30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Добыча полезных ископаемых 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100" dirty="0" err="1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место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ru-RU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9" name="Rectangle 10"/>
          <p:cNvSpPr>
            <a:spLocks/>
          </p:cNvSpPr>
          <p:nvPr/>
        </p:nvSpPr>
        <p:spPr bwMode="auto">
          <a:xfrm>
            <a:off x="567902" y="1745677"/>
            <a:ext cx="1823378" cy="9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300" dirty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О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брабатывающее </a:t>
            </a:r>
          </a:p>
          <a:p>
            <a:pPr algn="l"/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</a:t>
            </a:r>
          </a:p>
          <a:p>
            <a:pPr algn="l"/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(1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6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место </a:t>
            </a:r>
            <a:endParaRPr lang="ru-RU" sz="1100" dirty="0" smtClean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/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в 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6290108" y="1739743"/>
            <a:ext cx="2785798" cy="6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Обеспечение </a:t>
            </a:r>
            <a:r>
              <a:rPr lang="en-US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электр</a:t>
            </a:r>
            <a:r>
              <a:rPr lang="ru-RU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ической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энерги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ей</a:t>
            </a:r>
            <a:r>
              <a:rPr lang="en-US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газом и паром. Водоснабжение и водоотведение…</a:t>
            </a:r>
          </a:p>
          <a:p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1" name="Rectangle 11"/>
          <p:cNvSpPr>
            <a:spLocks/>
          </p:cNvSpPr>
          <p:nvPr/>
        </p:nvSpPr>
        <p:spPr bwMode="auto">
          <a:xfrm>
            <a:off x="957593" y="1094133"/>
            <a:ext cx="64260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3,5</a:t>
            </a:r>
            <a:endParaRPr lang="en-US" sz="24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161" y="2648739"/>
            <a:ext cx="4176464" cy="504056"/>
          </a:xfrm>
          <a:prstGeom prst="roundRect">
            <a:avLst/>
          </a:prstGeom>
          <a:noFill/>
          <a:ln w="25400"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Структура  обрабатывающих производств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6452" y="3056239"/>
            <a:ext cx="3491659" cy="3282437"/>
          </a:xfrm>
          <a:prstGeom prst="rect">
            <a:avLst/>
          </a:prstGeom>
          <a:solidFill>
            <a:srgbClr val="21BECF">
              <a:alpha val="5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ОБРАБАТЫВАЮЩИЕ ПРОИЗВОДСТВА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105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ОАО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Лесплитинвест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(обработка древесины)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«Приозерский лесокомбинат-Дом»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(обработка древесины)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«Приозерский хлебокомбинат»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пищевых продуктов)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АО «Аэлита»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изделий из пластмасс)</a:t>
            </a:r>
          </a:p>
          <a:p>
            <a:pPr>
              <a:lnSpc>
                <a:spcPct val="7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«Лидер»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мебели)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«КЗ «Кузнечное»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прочих неметаллических минеральных продуктов)</a:t>
            </a:r>
          </a:p>
          <a:p>
            <a:pPr>
              <a:lnSpc>
                <a:spcPct val="70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Орика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Санкт-Петербург»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(производство химической продукции)</a:t>
            </a:r>
          </a:p>
          <a:p>
            <a:pPr>
              <a:lnSpc>
                <a:spcPct val="70000"/>
              </a:lnSpc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53376497"/>
              </p:ext>
            </p:extLst>
          </p:nvPr>
        </p:nvGraphicFramePr>
        <p:xfrm>
          <a:off x="112867" y="2900768"/>
          <a:ext cx="5285069" cy="362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7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561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654" y="116443"/>
            <a:ext cx="401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АГРОПРОМЫШЛЕННЫЙ КОМПЛЕКС</a:t>
            </a:r>
          </a:p>
        </p:txBody>
      </p:sp>
      <p:sp>
        <p:nvSpPr>
          <p:cNvPr id="7" name="Прямоугольник с двумя скругленными противолежащими углами 5"/>
          <p:cNvSpPr/>
          <p:nvPr/>
        </p:nvSpPr>
        <p:spPr>
          <a:xfrm flipH="1">
            <a:off x="5390030" y="873267"/>
            <a:ext cx="3475679" cy="1663665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Основные направления специализации АПК:</a:t>
            </a:r>
          </a:p>
          <a:p>
            <a:pPr algn="ctr"/>
            <a:endParaRPr lang="ru-RU" sz="1050" b="1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Clr>
                <a:srgbClr val="21BECF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Candara" pitchFamily="34" charset="0"/>
              </a:rPr>
              <a:t>Животноводство</a:t>
            </a:r>
          </a:p>
          <a:p>
            <a:pPr marL="285750" indent="-285750">
              <a:buClr>
                <a:srgbClr val="21BECF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Рыбоводство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919" y="3443349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Динамика надоев на одну корову (кг)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919" y="688601"/>
            <a:ext cx="389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Результаты работы АПК района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93128" y="1109781"/>
            <a:ext cx="971551" cy="949325"/>
            <a:chOff x="0" y="0"/>
            <a:chExt cx="612" cy="598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124" y="18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9763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944137" y="1704831"/>
            <a:ext cx="996951" cy="949325"/>
            <a:chOff x="0" y="0"/>
            <a:chExt cx="628" cy="598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" name="Rectangle 11"/>
            <p:cNvSpPr>
              <a:spLocks/>
            </p:cNvSpPr>
            <p:nvPr/>
          </p:nvSpPr>
          <p:spPr bwMode="auto">
            <a:xfrm>
              <a:off x="140" y="18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81,6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1854781" y="2358880"/>
            <a:ext cx="1058864" cy="949325"/>
            <a:chOff x="0" y="0"/>
            <a:chExt cx="667" cy="598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" name="Rectangle 11"/>
            <p:cNvSpPr>
              <a:spLocks/>
            </p:cNvSpPr>
            <p:nvPr/>
          </p:nvSpPr>
          <p:spPr bwMode="auto">
            <a:xfrm>
              <a:off x="179" y="18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3,6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32" name="Rectangle 10"/>
          <p:cNvSpPr>
            <a:spLocks/>
          </p:cNvSpPr>
          <p:nvPr/>
        </p:nvSpPr>
        <p:spPr bwMode="auto">
          <a:xfrm>
            <a:off x="1042454" y="1194109"/>
            <a:ext cx="34418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40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Средний надой молока на 1 корову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кг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rgbClr val="22CECE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933151" y="1843206"/>
            <a:ext cx="26672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молока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тыс. тонн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4074" y="3443349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Доля района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региональном объеме производства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62061" y="4035706"/>
            <a:ext cx="429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                 МОЛОКО                                            МЯСО КРС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        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14%</a:t>
            </a: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                       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13,8%</a:t>
            </a:r>
            <a:endParaRPr lang="en-US" sz="20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322643" y="5115787"/>
            <a:ext cx="2849757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Годовой объем реализации товарной форели</a:t>
            </a:r>
          </a:p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</a:rPr>
              <a:t>1308,6 тонны</a:t>
            </a:r>
            <a:endParaRPr lang="ru-RU" sz="20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18" y="4180671"/>
            <a:ext cx="847725" cy="8477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0" y="4416934"/>
            <a:ext cx="675800" cy="44873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23" y="5478537"/>
            <a:ext cx="623778" cy="672839"/>
          </a:xfrm>
          <a:prstGeom prst="rect">
            <a:avLst/>
          </a:prstGeom>
        </p:spPr>
      </p:pic>
      <p:sp>
        <p:nvSpPr>
          <p:cNvPr id="43" name="Rectangle 10"/>
          <p:cNvSpPr>
            <a:spLocks/>
          </p:cNvSpPr>
          <p:nvPr/>
        </p:nvSpPr>
        <p:spPr bwMode="auto">
          <a:xfrm>
            <a:off x="2896467" y="2617642"/>
            <a:ext cx="29955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мяса КРС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тыс. тонн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59263"/>
              </p:ext>
            </p:extLst>
          </p:nvPr>
        </p:nvGraphicFramePr>
        <p:xfrm>
          <a:off x="231472" y="3886199"/>
          <a:ext cx="4368933" cy="256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85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1963" y="98264"/>
            <a:ext cx="4690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ТУРИЗМ И РЕКРЕАЦИОННЫЙ ПОТЕНЦИАЛ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5561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2142" y="771875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объектов туризма и рекреации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12526" y="4166485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памятников истории и культуры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72142" y="1879047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тысяч туристов посещают район ежегодно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12526" y="5331917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дачных некоммерческих партнерств  и садоводческих товариществ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4121480" y="762885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210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4121480" y="1879047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840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12526" y="3052218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охраняемых территории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регионального значения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4121480" y="3052218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4136916" y="4166485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200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4121480" y="5330092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390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651" y="771875"/>
            <a:ext cx="2918856" cy="707886"/>
          </a:xfrm>
          <a:prstGeom prst="rect">
            <a:avLst/>
          </a:prstGeom>
          <a:solidFill>
            <a:srgbClr val="70B9D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КРУПНЫЕ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ТУРИСТСКИЕ ОЪЕКТЫ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74694" y="1639329"/>
            <a:ext cx="1307885" cy="70683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1847309" y="1639329"/>
            <a:ext cx="1319426" cy="69433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63831" y="2448144"/>
            <a:ext cx="1311625" cy="789168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1819537" y="2448144"/>
            <a:ext cx="1347198" cy="776099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4" y="3389004"/>
            <a:ext cx="2892041" cy="72676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274695" y="4223318"/>
            <a:ext cx="1347198" cy="1232017"/>
          </a:xfrm>
          <a:prstGeom prst="round2DiagRect">
            <a:avLst/>
          </a:prstGeom>
          <a:blipFill>
            <a:blip r:embed="rId8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1847309" y="4223318"/>
            <a:ext cx="1347198" cy="1221904"/>
          </a:xfrm>
          <a:prstGeom prst="round2DiagRect">
            <a:avLst/>
          </a:prstGeom>
          <a:blipFill>
            <a:blip r:embed="rId9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263831" y="5616465"/>
            <a:ext cx="662739" cy="792824"/>
          </a:xfrm>
          <a:prstGeom prst="round2DiagRect">
            <a:avLst/>
          </a:prstGeom>
          <a:blipFill>
            <a:blip r:embed="rId10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022779" y="5616465"/>
            <a:ext cx="1484243" cy="606702"/>
          </a:xfrm>
          <a:prstGeom prst="round2DiagRect">
            <a:avLst/>
          </a:prstGeom>
          <a:blipFill>
            <a:blip r:embed="rId11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562822" y="5616465"/>
            <a:ext cx="662739" cy="792824"/>
          </a:xfrm>
          <a:prstGeom prst="round2DiagRect">
            <a:avLst/>
          </a:prstGeom>
          <a:blipFill>
            <a:blip r:embed="rId12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7114" y="652601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519" y="77097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ИНВЕСТИЦИЙ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ОСНОВНОЙ КАПИТАЛ, 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(МЛН. РУБ.)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83562" y="968027"/>
            <a:ext cx="4032448" cy="1073153"/>
          </a:xfrm>
          <a:prstGeom prst="roundRect">
            <a:avLst/>
          </a:prstGeom>
          <a:noFill/>
          <a:ln w="38100"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Объем инвестиций в основной капитал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по источникам финансирования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(по крупным и средним предприятиям)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за 2017 год,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(млн. руб.)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85878"/>
              </p:ext>
            </p:extLst>
          </p:nvPr>
        </p:nvGraphicFramePr>
        <p:xfrm>
          <a:off x="299867" y="1176337"/>
          <a:ext cx="4176883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43942"/>
              </p:ext>
            </p:extLst>
          </p:nvPr>
        </p:nvGraphicFramePr>
        <p:xfrm>
          <a:off x="4333875" y="2343150"/>
          <a:ext cx="47244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54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519" y="98264"/>
            <a:ext cx="522290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ИНВЕСТИЦИОННЫЕ ПРОЕКТЫ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114" y="652601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75352"/>
              </p:ext>
            </p:extLst>
          </p:nvPr>
        </p:nvGraphicFramePr>
        <p:xfrm>
          <a:off x="185077" y="908717"/>
          <a:ext cx="6456431" cy="509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945"/>
                <a:gridCol w="849098"/>
                <a:gridCol w="1130968"/>
                <a:gridCol w="894960"/>
                <a:gridCol w="992194"/>
                <a:gridCol w="940266"/>
              </a:tblGrid>
              <a:tr h="1012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Название проекта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Объем 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инвестиций</a:t>
                      </a:r>
                      <a:endParaRPr lang="ru-RU" sz="100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млн. руб.</a:t>
                      </a:r>
                      <a:endParaRPr lang="ru-RU" sz="105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Место-расположение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Количество созданных рабочих мест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Отрасль экономики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ndara" pitchFamily="34" charset="0"/>
                        </a:rPr>
                        <a:t>Сроки </a:t>
                      </a:r>
                      <a:r>
                        <a:rPr lang="ru-RU" sz="1000" dirty="0" smtClean="0">
                          <a:effectLst/>
                          <a:latin typeface="Candara" pitchFamily="34" charset="0"/>
                        </a:rPr>
                        <a:t>проекта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Создание предприятия по выращиванию, убою и переработке КРС мясных пород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</a:rPr>
                        <a:t>490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itchFamily="34" charset="0"/>
                        </a:rPr>
                        <a:t>Севастьяновское СП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38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сельское хозяйство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2013-2015</a:t>
                      </a:r>
                      <a:endParaRPr lang="ru-RU" sz="1400" dirty="0">
                        <a:effectLst/>
                        <a:latin typeface="Candar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Строительство лесопильно-деревоперерабатывающего комплекса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</a:rPr>
                        <a:t>966,2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ndara" pitchFamily="34" charset="0"/>
                        </a:rPr>
                        <a:t>Г. Приозерск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обработка древесины</a:t>
                      </a:r>
                      <a:endParaRPr lang="ru-RU" sz="10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ndara" pitchFamily="34" charset="0"/>
                        </a:rPr>
                        <a:t>2014-2016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Создание предприятия по выращиванию, убою и переработке КРС мясных пород 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</a:rPr>
                        <a:t>490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ndara" pitchFamily="34" charset="0"/>
                        </a:rPr>
                        <a:t>Севастьяновское СП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38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сельское хозяйство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2013-2015</a:t>
                      </a:r>
                      <a:endParaRPr lang="ru-RU" sz="1400" dirty="0">
                        <a:effectLst/>
                        <a:latin typeface="Candar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Модернизация фермы КРС на 950 голов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</a:rPr>
                        <a:t>263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п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. Петровское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ndara" pitchFamily="34" charset="0"/>
                          <a:ea typeface="Calibri"/>
                        </a:rPr>
                        <a:t>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сельское хозяйство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ndara" pitchFamily="34" charset="0"/>
                          <a:ea typeface="Calibri"/>
                        </a:rPr>
                        <a:t>2015-2017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6146" y="883451"/>
            <a:ext cx="240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Компании,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реализовавшие проекты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территории района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45" y="2207885"/>
            <a:ext cx="1016799" cy="1051267"/>
          </a:xfrm>
          <a:prstGeom prst="rect">
            <a:avLst/>
          </a:prstGeom>
        </p:spPr>
      </p:pic>
      <p:sp>
        <p:nvSpPr>
          <p:cNvPr id="9" name="Rectangle 10"/>
          <p:cNvSpPr>
            <a:spLocks/>
          </p:cNvSpPr>
          <p:nvPr/>
        </p:nvSpPr>
        <p:spPr bwMode="auto">
          <a:xfrm>
            <a:off x="6697814" y="3321653"/>
            <a:ext cx="1376805" cy="1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ОАО «ЛЕСПЛИТИНВЕСТ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»</a:t>
            </a:r>
            <a:endParaRPr lang="en-US" sz="8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6650284" y="4248795"/>
            <a:ext cx="1343595" cy="2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000" b="1" dirty="0" smtClean="0">
                <a:solidFill>
                  <a:srgbClr val="007E39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ООО «ЯРОВОЕ»</a:t>
            </a:r>
            <a:endParaRPr lang="en-US" sz="800" b="1" dirty="0">
              <a:solidFill>
                <a:srgbClr val="007E39"/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026" name="Picture 2" descr="http://yarovoe-lo.com/img/foncontac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89" y="4248795"/>
            <a:ext cx="1054859" cy="8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z-petrovsky.ru/thumb/_WEaeZvrPoBNRHrJEfwXLA/70r60/771082/%D0%BB%D0%BE%D0%B3%D0%BE%D1%82%D0%B8%D0%B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07" y="5113648"/>
            <a:ext cx="6000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7119206" y="5595461"/>
            <a:ext cx="1723238" cy="1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АО «</a:t>
            </a:r>
            <a:r>
              <a:rPr lang="ru-RU" sz="1000" b="1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Племзавод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«Петровский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»</a:t>
            </a:r>
            <a:endParaRPr lang="en-US" sz="800" b="1" dirty="0">
              <a:solidFill>
                <a:schemeClr val="accent2">
                  <a:lumMod val="50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519" y="98264"/>
            <a:ext cx="53206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РЕАЛИЗУЕМЫЕ И ПЛАНИРУЕМЫЕ К РЕАЛИЗАЦИИ</a:t>
            </a:r>
          </a:p>
          <a:p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ПРОЕКТЫ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114" y="652601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62" y="4388363"/>
            <a:ext cx="1015476" cy="1049899"/>
          </a:xfrm>
          <a:prstGeom prst="rect">
            <a:avLst/>
          </a:prstGeom>
        </p:spPr>
      </p:pic>
      <p:sp>
        <p:nvSpPr>
          <p:cNvPr id="9" name="Rectangle 10"/>
          <p:cNvSpPr>
            <a:spLocks/>
          </p:cNvSpPr>
          <p:nvPr/>
        </p:nvSpPr>
        <p:spPr bwMode="auto">
          <a:xfrm>
            <a:off x="6822242" y="4089994"/>
            <a:ext cx="2013097" cy="29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ОАО «ЛЕСПЛИТИНВЕСТ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»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298" y="1226685"/>
            <a:ext cx="2243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Компании, </a:t>
            </a:r>
          </a:p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реализующие проекты</a:t>
            </a:r>
          </a:p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на территории района</a:t>
            </a:r>
            <a:endParaRPr lang="en-US" sz="1600" b="1" dirty="0">
              <a:solidFill>
                <a:srgbClr val="21BECF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67023"/>
              </p:ext>
            </p:extLst>
          </p:nvPr>
        </p:nvGraphicFramePr>
        <p:xfrm>
          <a:off x="223950" y="1607136"/>
          <a:ext cx="6332493" cy="4178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27"/>
                <a:gridCol w="975265"/>
                <a:gridCol w="1109257"/>
                <a:gridCol w="877780"/>
                <a:gridCol w="973148"/>
                <a:gridCol w="922216"/>
              </a:tblGrid>
              <a:tr h="117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Название проекта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Объем </a:t>
                      </a:r>
                      <a:r>
                        <a:rPr lang="ru-RU" sz="1050" dirty="0">
                          <a:effectLst/>
                          <a:latin typeface="Candara" pitchFamily="34" charset="0"/>
                        </a:rPr>
                        <a:t>инвестиций</a:t>
                      </a:r>
                      <a:endParaRPr lang="ru-RU" sz="110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Место-расположение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созданных рабочих мест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Отрасль экономики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Сроки </a:t>
                      </a: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проекта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</a:tr>
              <a:tr h="863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Модернизация фермы КРС на 950 голов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</a:rPr>
                        <a:t>263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п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. Петровское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ndara" pitchFamily="34" charset="0"/>
                          <a:ea typeface="Calibri"/>
                        </a:rPr>
                        <a:t>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сельское хозяйство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Calibri"/>
                        </a:rPr>
                        <a:t>2015-2017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Создание фанерного производства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</a:rPr>
                        <a:t>790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г. </a:t>
                      </a: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Приозерск ул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. </a:t>
                      </a: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Инженерная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, д.13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  <a:ea typeface="Calibri"/>
                        </a:rPr>
                        <a:t>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обработка древесины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Calibri"/>
                        </a:rPr>
                        <a:t>2017-2019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</a:tr>
              <a:tr h="12586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Строительство "Цеха по производству древесных топливных гранул"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</a:rPr>
                        <a:t>196,4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г. </a:t>
                      </a: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Приозерск ул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. </a:t>
                      </a: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Инженерная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, д.13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  <a:ea typeface="Calibri"/>
                        </a:rPr>
                        <a:t>10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обработка древесины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Calibri"/>
                        </a:rPr>
                        <a:t>2018-2020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0"/>
          <p:cNvSpPr>
            <a:spLocks/>
          </p:cNvSpPr>
          <p:nvPr/>
        </p:nvSpPr>
        <p:spPr bwMode="auto">
          <a:xfrm>
            <a:off x="6627843" y="3391769"/>
            <a:ext cx="244199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АО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Племзавод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«ПЕТРОВСКИЙ»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3" name="Picture 4" descr="http://pz-petrovsky.ru/thumb/_WEaeZvrPoBNRHrJEfwXLA/70r60/771082/%D0%BB%D0%BE%D0%B3%D0%BE%D1%82%D0%B8%D0%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5" y="2838758"/>
            <a:ext cx="6000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077" y="68191"/>
            <a:ext cx="4158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СВОБОДНЫЕ ЗЕМЕЛЬНЫЕ УЧАСТКИ И 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ПРОИЗВОДСТВЕННЫЕ ЗДАНИЯ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114" y="6526013"/>
            <a:ext cx="355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ДОСТУПНАЯ ИНФРАСТРУКТУРА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82434"/>
              </p:ext>
            </p:extLst>
          </p:nvPr>
        </p:nvGraphicFramePr>
        <p:xfrm>
          <a:off x="261246" y="907914"/>
          <a:ext cx="8732060" cy="556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047"/>
                <a:gridCol w="1117007"/>
                <a:gridCol w="745934"/>
                <a:gridCol w="1192049"/>
                <a:gridCol w="1222365"/>
                <a:gridCol w="524047"/>
                <a:gridCol w="524047"/>
                <a:gridCol w="351007"/>
                <a:gridCol w="1309192"/>
                <a:gridCol w="1222365"/>
              </a:tblGrid>
              <a:tr h="332320"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ndara" pitchFamily="34" charset="0"/>
                        </a:rPr>
                        <a:t>Название или номер площадки 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Адрес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Площадь,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кв</a:t>
                      </a:r>
                      <a:r>
                        <a:rPr lang="ru-RU" sz="1050" b="1" dirty="0" smtClean="0">
                          <a:effectLst/>
                          <a:latin typeface="Candara" pitchFamily="34" charset="0"/>
                        </a:rPr>
                        <a:t>. м</a:t>
                      </a: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.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Категория/ Собственник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Цели использования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Инженерная инфраструктура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Наличие зданий, сооружений (их описание)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Удаленность </a:t>
                      </a:r>
                      <a:endParaRPr lang="ru-RU" sz="900" b="1" dirty="0" smtClean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ndara" pitchFamily="34" charset="0"/>
                        </a:rPr>
                        <a:t>от </a:t>
                      </a: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автомагистралей и дорог/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железной дороги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</a:tr>
              <a:tr h="424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Эл.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энергия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Водо-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снабже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ние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Газ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9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Приозерское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ГП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г. Приозерск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105000 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и коммунально-складские объекты IV-V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кл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опасности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5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Ларионовское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Промплощадка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№1 п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108000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объекты без санитарно-защитных зон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(центральная 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4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Ларионовское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Промплощадка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№2</a:t>
                      </a:r>
                      <a:r>
                        <a:rPr kumimoji="0"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97000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промышленности, энергетики, транспорта, связи/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объекты без санитарно-защитных зон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(центральная 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73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Ромашкинское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п. Ромашки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1447,1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муниципальная собственность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производства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административное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2-х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этажное здание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(готовность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– 67%)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пос. Ромашки: около 8,7 км до а/д А121, 3,4 км до ж/д ст. Лосево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5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Приозерское ГП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г. Приозерск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427,2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производства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здание литейной мастерской, одноэтажное, кирпичное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г. Приозерска: около 2 км до а/д А121, 100 м до ж/д ветки к ж/д ст. Приозерск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6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1800" kern="1200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Кузнечнинское ГП пгт. Кузнечное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230,4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оказания услуг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дание бывшего детского отделения,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одноэтажное, кирпичное с земельным участком площадью 3605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кв.м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пгт. Кузнечное: до 2 км до а/д А121, до 1 км до ж/д ж/д ст. Кузнечное</a:t>
                      </a:r>
                    </a:p>
                    <a:p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874" y="68191"/>
            <a:ext cx="374493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КОНКУРЕНТНЫЕ ПРЕИМУЩЕСТВА 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ИНВЕСТИРОВАНИЯ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9151" y="6510549"/>
            <a:ext cx="4517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СЛАГАЕМЫЕ ВАШЕГО УСПЕХА В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53841" y="980727"/>
            <a:ext cx="6840759" cy="5004555"/>
          </a:xfrm>
          <a:prstGeom prst="round1Rect">
            <a:avLst/>
          </a:prstGeom>
          <a:solidFill>
            <a:schemeClr val="bg1">
              <a:alpha val="31000"/>
            </a:schemeClr>
          </a:solidFill>
          <a:ln w="69850" cap="sq" cmpd="thickThin">
            <a:solidFill>
              <a:srgbClr val="21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Выгодное экономико-географическое положение, благоприятные  ландшафтные и экологические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условия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Благоприятная демографическая ситуация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Стабильность промышленного производства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уровень развития сельскохозяйственного производства: мясо-молочное  животноводство, свиноводство,  рыбоводство 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Развитая транспортная инфраструктура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трудовой потенциал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Развитая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социальная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инфраструктура 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Богатый историко-культурный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потенциал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Межэтническое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межконфессиональное согласие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Политическая стабильность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регионе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Низкая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криминогенность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Наличие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регионе законодательства, обеспечивающего льготный налоговый режим для инвесторов.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Активно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развивающийся рынок жилищного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строительства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рекреационный потенциал. Большой инвестиционный интерес к созданию долговременных мест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отдыха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72" y="418712"/>
            <a:ext cx="876928" cy="643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62" y="0"/>
            <a:ext cx="870010" cy="688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9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logo_template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4381" y="586109"/>
            <a:ext cx="6501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20" dirty="0" smtClean="0">
                <a:solidFill>
                  <a:srgbClr val="26A3C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ПРИГЛАШАЕМ К ДОЛГОСРОЧНОМУ </a:t>
            </a:r>
          </a:p>
          <a:p>
            <a:r>
              <a:rPr lang="ru-RU" sz="2000" b="1" spc="120" dirty="0" smtClean="0">
                <a:solidFill>
                  <a:srgbClr val="26A3C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ВЗАИМОВЫГОДНОМУ СОТРУДНИЧЕСТВУ!</a:t>
            </a:r>
            <a:endParaRPr lang="ru-RU" sz="2000" b="1" spc="120" dirty="0">
              <a:solidFill>
                <a:srgbClr val="26A3C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5"/>
          <p:cNvSpPr/>
          <p:nvPr/>
        </p:nvSpPr>
        <p:spPr>
          <a:xfrm flipH="1">
            <a:off x="3034728" y="1611552"/>
            <a:ext cx="5841986" cy="4523205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70B9D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ru-RU" sz="1400" b="1" u="sng" spc="30" dirty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endParaRPr lang="en-US" sz="900" b="1" i="1" spc="30" dirty="0" smtClean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Администрация</a:t>
            </a:r>
            <a:r>
              <a:rPr lang="en-US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МО </a:t>
            </a:r>
            <a:r>
              <a:rPr lang="ru-RU" sz="2000" b="1" i="1" spc="30" dirty="0" err="1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Приозерский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муниципальный 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район</a:t>
            </a:r>
            <a:r>
              <a:rPr lang="en-US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Ленинградской </a:t>
            </a:r>
            <a:r>
              <a:rPr lang="ru-RU" sz="2000" b="1" i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области</a:t>
            </a:r>
          </a:p>
          <a:p>
            <a:r>
              <a:rPr lang="ru-RU" sz="800" b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188760  </a:t>
            </a:r>
            <a:r>
              <a:rPr lang="ru-RU" sz="1600" b="1" dirty="0" err="1">
                <a:solidFill>
                  <a:schemeClr val="bg1"/>
                </a:solidFill>
                <a:latin typeface="Candara" pitchFamily="34" charset="0"/>
              </a:rPr>
              <a:t>г.Приозерск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 Ленинградской обл., </a:t>
            </a:r>
            <a:endParaRPr lang="ru-RU" sz="16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ул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. Ленина, д. 10</a:t>
            </a: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тел.: + 7 (81379) 37-002</a:t>
            </a: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факс: +7 (81379) 36-405</a:t>
            </a:r>
          </a:p>
          <a:p>
            <a:r>
              <a:rPr lang="en-US" sz="1600" b="1" u="sng" dirty="0" smtClean="0">
                <a:solidFill>
                  <a:srgbClr val="FFFF00"/>
                </a:solidFill>
                <a:latin typeface="Candara" pitchFamily="34" charset="0"/>
              </a:rPr>
              <a:t>adm@priozersk.ru</a:t>
            </a:r>
            <a:endParaRPr lang="ru-RU" sz="1600" b="1" u="sng" dirty="0" smtClean="0">
              <a:solidFill>
                <a:srgbClr val="FFFF00"/>
              </a:solidFill>
              <a:latin typeface="Candara" pitchFamily="34" charset="0"/>
            </a:endParaRPr>
          </a:p>
          <a:p>
            <a:endParaRPr lang="en-US" sz="1050" b="1" i="1" spc="30" dirty="0" smtClean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Отдел экономической политики и</a:t>
            </a:r>
            <a:r>
              <a:rPr lang="en-US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предпринимательской деятельности</a:t>
            </a:r>
            <a:r>
              <a:rPr lang="en-US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администрации</a:t>
            </a:r>
            <a:endParaRPr lang="ru-RU" sz="1600" b="1" i="1" spc="30" dirty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тел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.: + 7 (81379) 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37-745</a:t>
            </a:r>
            <a:endParaRPr lang="ru-RU" sz="16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факс: +7 (81379) 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36-</a:t>
            </a:r>
            <a:r>
              <a:rPr lang="en-US" sz="1600" b="1" dirty="0" smtClean="0">
                <a:solidFill>
                  <a:schemeClr val="bg1"/>
                </a:solidFill>
                <a:latin typeface="Candara" pitchFamily="34" charset="0"/>
              </a:rPr>
              <a:t>716</a:t>
            </a:r>
            <a:endParaRPr lang="ru-RU" sz="16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1600" b="1" u="sng" dirty="0" smtClean="0">
                <a:solidFill>
                  <a:srgbClr val="FFFF00"/>
                </a:solidFill>
                <a:latin typeface="Candara" pitchFamily="34" charset="0"/>
              </a:rPr>
              <a:t>econom@priozersk.ru</a:t>
            </a:r>
            <a:endParaRPr lang="ru-RU" sz="1600" b="1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5" y="1736475"/>
            <a:ext cx="881278" cy="584694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5"/>
          <p:cNvSpPr/>
          <p:nvPr/>
        </p:nvSpPr>
        <p:spPr>
          <a:xfrm flipH="1">
            <a:off x="3034728" y="6260123"/>
            <a:ext cx="6109272" cy="597877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andara" pitchFamily="34" charset="0"/>
              </a:rPr>
              <a:t>www.priozersk.lenobl.ru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8" y="1611552"/>
            <a:ext cx="2907990" cy="387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441810" y="6277707"/>
            <a:ext cx="1686806" cy="580293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21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479"/>
            <a:ext cx="4443269" cy="4507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0262" y="116443"/>
            <a:ext cx="6191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МЕСТОРАСПОЛОЖЕНИЕ И ЧИСЛЕННОСТЬ НАСЕЛЕНИЯ 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3416" y="984923"/>
            <a:ext cx="3929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Площадь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b="1" dirty="0" smtClean="0">
                <a:latin typeface="Candara" pitchFamily="34" charset="0"/>
              </a:rPr>
              <a:t>района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sz="1600" dirty="0" smtClean="0">
                <a:latin typeface="Candara" pitchFamily="34" charset="0"/>
              </a:rPr>
              <a:t>в административных границах –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3597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кв. км </a:t>
            </a:r>
            <a:endParaRPr lang="ru-RU" dirty="0">
              <a:solidFill>
                <a:srgbClr val="21BECF"/>
              </a:solidFill>
              <a:latin typeface="Candar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34448" y="1737752"/>
            <a:ext cx="4171495" cy="792088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tx2"/>
              </a:buClr>
              <a:buSzPct val="85000"/>
            </a:pP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Населенных пунктов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–</a:t>
            </a:r>
            <a:r>
              <a:rPr lang="ru-RU" sz="16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103</a:t>
            </a: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из них городских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сельских –</a:t>
            </a:r>
            <a:r>
              <a:rPr lang="ru-RU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21BECF"/>
                </a:solidFill>
                <a:latin typeface="Candara" pitchFamily="34" charset="0"/>
              </a:rPr>
              <a:t>1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01   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17234" y="2746292"/>
            <a:ext cx="4545285" cy="92994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tx2"/>
              </a:buClr>
              <a:buSzPct val="85000"/>
            </a:pP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Административный центр </a:t>
            </a:r>
            <a:r>
              <a:rPr lang="ru-RU" sz="1600" b="1" dirty="0">
                <a:solidFill>
                  <a:schemeClr val="tx1"/>
                </a:solidFill>
                <a:latin typeface="Candara" pitchFamily="34" charset="0"/>
              </a:rPr>
              <a:t>–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Приозерск</a:t>
            </a:r>
            <a:endParaRPr lang="ru-RU" sz="2000" b="1" dirty="0">
              <a:solidFill>
                <a:srgbClr val="21BECF"/>
              </a:solidFill>
              <a:latin typeface="Candara" pitchFamily="34" charset="0"/>
            </a:endParaRP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Крупные населенные пункты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                                  </a:t>
            </a:r>
            <a:r>
              <a:rPr lang="ru-RU" b="1" dirty="0" err="1" smtClean="0">
                <a:solidFill>
                  <a:srgbClr val="21BECF"/>
                </a:solidFill>
                <a:latin typeface="Candara" pitchFamily="34" charset="0"/>
              </a:rPr>
              <a:t>пгт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. </a:t>
            </a:r>
            <a:r>
              <a:rPr lang="ru-RU" b="1" dirty="0" smtClean="0">
                <a:solidFill>
                  <a:srgbClr val="21BECF"/>
                </a:solidFill>
                <a:latin typeface="Candara" pitchFamily="34" charset="0"/>
              </a:rPr>
              <a:t>Кузнечное, 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п</a:t>
            </a:r>
            <a:r>
              <a:rPr lang="ru-RU" b="1" dirty="0" smtClean="0">
                <a:solidFill>
                  <a:srgbClr val="21BECF"/>
                </a:solidFill>
                <a:latin typeface="Candara" pitchFamily="34" charset="0"/>
              </a:rPr>
              <a:t>.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Сосново</a:t>
            </a:r>
            <a:endParaRPr lang="ru-RU" sz="2000" b="1" dirty="0">
              <a:solidFill>
                <a:srgbClr val="21BECF"/>
              </a:solidFill>
              <a:latin typeface="Candar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3267" y="3881847"/>
            <a:ext cx="4429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ndara" pitchFamily="34" charset="0"/>
              </a:rPr>
              <a:t>Численность населения </a:t>
            </a:r>
            <a:r>
              <a:rPr lang="ru-RU" sz="1600" dirty="0">
                <a:latin typeface="Candara" pitchFamily="34" charset="0"/>
              </a:rPr>
              <a:t>района </a:t>
            </a:r>
          </a:p>
          <a:p>
            <a:r>
              <a:rPr lang="ru-RU" sz="1400" dirty="0">
                <a:latin typeface="Candara" pitchFamily="34" charset="0"/>
              </a:rPr>
              <a:t>(на </a:t>
            </a:r>
            <a:r>
              <a:rPr lang="ru-RU" sz="1400" dirty="0" smtClean="0">
                <a:latin typeface="Candara" pitchFamily="34" charset="0"/>
              </a:rPr>
              <a:t>01.01.2018г</a:t>
            </a:r>
            <a:r>
              <a:rPr lang="ru-RU" sz="1400" dirty="0">
                <a:latin typeface="Candara" pitchFamily="34" charset="0"/>
              </a:rPr>
              <a:t>.) – </a:t>
            </a:r>
            <a:r>
              <a:rPr lang="ru-RU" sz="1600" dirty="0"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61685</a:t>
            </a:r>
            <a:r>
              <a:rPr lang="ru-RU" sz="20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1400" dirty="0">
                <a:latin typeface="Candara" pitchFamily="34" charset="0"/>
              </a:rPr>
              <a:t>чел</a:t>
            </a:r>
            <a:r>
              <a:rPr lang="ru-RU" sz="1400" dirty="0" smtClean="0">
                <a:latin typeface="Candara" pitchFamily="34" charset="0"/>
              </a:rPr>
              <a:t>.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400" dirty="0" smtClean="0">
                <a:latin typeface="Candara" pitchFamily="34" charset="0"/>
              </a:rPr>
              <a:t>в </a:t>
            </a:r>
            <a:r>
              <a:rPr lang="ru-RU" sz="1400" dirty="0">
                <a:latin typeface="Candara" pitchFamily="34" charset="0"/>
              </a:rPr>
              <a:t>т. ч. </a:t>
            </a:r>
            <a:r>
              <a:rPr lang="ru-RU" sz="2000" b="1" dirty="0">
                <a:solidFill>
                  <a:srgbClr val="21BECF"/>
                </a:solidFill>
                <a:latin typeface="Candara" pitchFamily="34" charset="0"/>
              </a:rPr>
              <a:t>63%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1400" dirty="0">
                <a:latin typeface="Candara" pitchFamily="34" charset="0"/>
              </a:rPr>
              <a:t>- сельское              </a:t>
            </a:r>
            <a:endParaRPr lang="ru-RU" sz="1600" dirty="0">
              <a:latin typeface="Candara" pitchFamily="34" charset="0"/>
            </a:endParaRPr>
          </a:p>
        </p:txBody>
      </p:sp>
      <p:sp>
        <p:nvSpPr>
          <p:cNvPr id="39" name="Прямоугольник 26"/>
          <p:cNvSpPr>
            <a:spLocks noChangeArrowheads="1"/>
          </p:cNvSpPr>
          <p:nvPr/>
        </p:nvSpPr>
        <p:spPr bwMode="auto">
          <a:xfrm>
            <a:off x="3610414" y="4835498"/>
            <a:ext cx="490088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Candara" pitchFamily="34" charset="0"/>
              </a:rPr>
              <a:t>Структура населения: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15%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моложе трудоспособного возраста</a:t>
            </a:r>
            <a:r>
              <a:rPr lang="en-US" sz="1600" dirty="0">
                <a:latin typeface="Candara" pitchFamily="34" charset="0"/>
              </a:rPr>
              <a:t> </a:t>
            </a:r>
            <a:endParaRPr lang="ru-RU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56%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в трудоспособном возрасте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29%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старше трудоспособного возраста</a:t>
            </a:r>
            <a:r>
              <a:rPr lang="en-US" sz="1600" dirty="0">
                <a:latin typeface="Candara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" y="1885276"/>
            <a:ext cx="3267762" cy="221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10308" y="6519446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69129" y="4023039"/>
            <a:ext cx="4306785" cy="2421843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Жемчужина района – </a:t>
            </a: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уникальная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озерно-речная система </a:t>
            </a:r>
            <a:r>
              <a:rPr lang="ru-RU" b="1" dirty="0" err="1">
                <a:solidFill>
                  <a:srgbClr val="21BECF"/>
                </a:solidFill>
                <a:latin typeface="Candara" pitchFamily="34" charset="0"/>
              </a:rPr>
              <a:t>Вуокса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.</a:t>
            </a:r>
          </a:p>
          <a:p>
            <a:endParaRPr lang="ru-RU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30 типов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природных ландшафтов дают возможность к развитию туризма и рекреации, сельского хозяйства, жилищного и промышленного строительства.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4313" y="6513918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832" y="80158"/>
            <a:ext cx="421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ПРИРОДНО-РЕСУРСНЫЙ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5363" y="5415540"/>
            <a:ext cx="8445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193206" y="1828686"/>
            <a:ext cx="4306785" cy="1757031"/>
          </a:xfrm>
          <a:prstGeom prst="roundRect">
            <a:avLst/>
          </a:prstGeom>
          <a:noFill/>
          <a:ln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Структура земельных ресурсов: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лесного фонда –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80%</a:t>
            </a:r>
            <a:endParaRPr lang="ru-RU" sz="2400" b="1" dirty="0">
              <a:solidFill>
                <a:srgbClr val="21BECF"/>
              </a:solidFill>
              <a:latin typeface="Candar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</a:t>
            </a:r>
            <a:r>
              <a:rPr lang="ru-RU" sz="1600" dirty="0" err="1">
                <a:solidFill>
                  <a:schemeClr val="tx1"/>
                </a:solidFill>
                <a:latin typeface="Candara" pitchFamily="34" charset="0"/>
              </a:rPr>
              <a:t>сельхозназначения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15,2%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населенных пунктов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3,6%</a:t>
            </a:r>
          </a:p>
          <a:p>
            <a:endParaRPr lang="ru-RU" dirty="0">
              <a:latin typeface="Candara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00810" y="1841438"/>
            <a:ext cx="4494365" cy="4616196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Полезные ископаемые: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ПЕСОК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58,4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САПРОПЕЛЬ – </a:t>
            </a:r>
            <a:r>
              <a:rPr lang="ru-RU" sz="1600" b="1" dirty="0">
                <a:solidFill>
                  <a:srgbClr val="21BECF"/>
                </a:solidFill>
                <a:latin typeface="Candara" pitchFamily="34" charset="0"/>
              </a:rPr>
              <a:t>10,4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 ТОРФ – </a:t>
            </a:r>
            <a:r>
              <a:rPr lang="ru-RU" sz="1600" b="1" dirty="0">
                <a:solidFill>
                  <a:srgbClr val="21BECF"/>
                </a:solidFill>
                <a:latin typeface="Candara" pitchFamily="34" charset="0"/>
              </a:rPr>
              <a:t>7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 СТРОИТЕЛЬНЫЙ КАМЕНЬ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358 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</a:rPr>
              <a:t>млн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. м3;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5000"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indent="-285750"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Лесные ресурсы: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Защитные леса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287,9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тыс. га;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5000"/>
            </a:pPr>
            <a:endParaRPr lang="ru-RU" sz="105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indent="-285750"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Водные ресурсы: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Годовой забор водных ресурсов из поверхностных источников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4,36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м3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Запасы подземных вод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4,34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м3 в год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Годовой забор водных ресурсов из подземных водных объектов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1,27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м3</a:t>
            </a:r>
            <a:endParaRPr lang="ru-RU" sz="2000" dirty="0">
              <a:latin typeface="Candara" pitchFamily="34" charset="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06" y="3585717"/>
            <a:ext cx="842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6" y="695824"/>
            <a:ext cx="1450626" cy="108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5" y="725162"/>
            <a:ext cx="1400017" cy="105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16" y="695824"/>
            <a:ext cx="1640498" cy="114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8" y="725162"/>
            <a:ext cx="1599571" cy="110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05" y="292235"/>
            <a:ext cx="1332336" cy="15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57" y="242408"/>
            <a:ext cx="1306448" cy="162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10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8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142" y="133157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ТРУДОВОЙ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384" y="1052736"/>
            <a:ext cx="3744416" cy="779504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Экономически активное </a:t>
            </a:r>
          </a:p>
          <a:p>
            <a:pPr>
              <a:spcBef>
                <a:spcPct val="5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население   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30,27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тыс.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789" y="2115299"/>
            <a:ext cx="3772145" cy="3272477"/>
          </a:xfrm>
          <a:prstGeom prst="roundRect">
            <a:avLst/>
          </a:prstGeom>
          <a:solidFill>
            <a:srgbClr val="82D26C">
              <a:alpha val="42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Структура занятых в экономике: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13%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промышленность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9%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сельское хозяйство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строительство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16%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социальная сфера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24% 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потребительский рынок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ЖКХ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транспорт и связь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23%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прочие отрасли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655" y="5610913"/>
            <a:ext cx="3772145" cy="647819"/>
          </a:xfrm>
          <a:prstGeom prst="roundRect">
            <a:avLst/>
          </a:prstGeom>
          <a:noFill/>
          <a:ln w="25400">
            <a:solidFill>
              <a:srgbClr val="2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Банк вакансий   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331 ед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95730" y="1052736"/>
            <a:ext cx="4049871" cy="779504"/>
          </a:xfrm>
          <a:prstGeom prst="roundRect">
            <a:avLst/>
          </a:prstGeom>
          <a:noFill/>
          <a:ln w="25400"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"/>
              </a:spcBef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Динамика уровня безработицы, (%)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433132"/>
              </p:ext>
            </p:extLst>
          </p:nvPr>
        </p:nvGraphicFramePr>
        <p:xfrm>
          <a:off x="4342252" y="2115299"/>
          <a:ext cx="4756826" cy="357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4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73" y="126854"/>
            <a:ext cx="47450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Calibri" pitchFamily="34" charset="0"/>
              </a:rPr>
              <a:t>ЛОГИСТИЧЕСКИЕ ПРЕИМУЩЕСТВА РАЙОНА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" y="758449"/>
            <a:ext cx="4761781" cy="447968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7142" y="5238134"/>
            <a:ext cx="5269904" cy="1153926"/>
          </a:xfrm>
          <a:prstGeom prst="roundRect">
            <a:avLst/>
          </a:prstGeom>
          <a:noFill/>
          <a:ln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Расстояние до других городов, </a:t>
            </a:r>
            <a:r>
              <a:rPr lang="ru-RU" sz="1600" dirty="0" smtClean="0">
                <a:solidFill>
                  <a:srgbClr val="002060"/>
                </a:solidFill>
                <a:latin typeface="Candara" pitchFamily="34" charset="0"/>
              </a:rPr>
              <a:t>км</a:t>
            </a:r>
          </a:p>
          <a:p>
            <a:r>
              <a:rPr lang="ru-RU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ndara" pitchFamily="34" charset="0"/>
              </a:rPr>
              <a:t>877                 130                115                  122               363            373</a:t>
            </a:r>
            <a:endParaRPr lang="ru-RU" sz="1400" b="1" dirty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ru-RU" sz="900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Москва     Санкт-Петербург     Выборг   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Сортавала 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Хельсинки      Петрозаводск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3822" y="5995807"/>
            <a:ext cx="4896544" cy="67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3750" y="5732294"/>
            <a:ext cx="0" cy="248858"/>
          </a:xfrm>
          <a:prstGeom prst="line">
            <a:avLst/>
          </a:prstGeom>
          <a:ln w="25400">
            <a:solidFill>
              <a:srgbClr val="53B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ый треугольник 18"/>
          <p:cNvSpPr/>
          <p:nvPr/>
        </p:nvSpPr>
        <p:spPr>
          <a:xfrm>
            <a:off x="2553750" y="5663756"/>
            <a:ext cx="111342" cy="192967"/>
          </a:xfrm>
          <a:prstGeom prst="rtTriangle">
            <a:avLst/>
          </a:prstGeom>
          <a:solidFill>
            <a:srgbClr val="53B838"/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548617" y="590223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747056" y="5909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172665" y="591263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084565" y="59019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960297" y="5923799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352336" y="5909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267206" y="1114088"/>
            <a:ext cx="3627414" cy="383161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sz="1700" dirty="0" err="1" smtClean="0">
                <a:solidFill>
                  <a:srgbClr val="000000"/>
                </a:solidFill>
                <a:latin typeface="Candara" pitchFamily="34" charset="0"/>
              </a:rPr>
              <a:t>Приозерский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муниципальный район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расположен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на севере Ленинградской области, в  восточной и северо-восточной частях уникального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Карельского перешейка. На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востоке территория района примыкает к Ладожскому озеру, на юге граничит со Всеволожским районом, на западе – с Выборгским районом, а на севере – с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  <a:cs typeface="Times New Roman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республикой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Карелия. </a:t>
            </a:r>
          </a:p>
          <a:p>
            <a:pPr algn="just"/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Районный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центр – г. Приозерск – расположен при впадении р. </a:t>
            </a:r>
            <a:r>
              <a:rPr lang="ru-RU" sz="1700" dirty="0" err="1">
                <a:solidFill>
                  <a:srgbClr val="000000"/>
                </a:solidFill>
                <a:latin typeface="Candara" pitchFamily="34" charset="0"/>
              </a:rPr>
              <a:t>Вуоксы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 в Ладожское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озеро. </a:t>
            </a:r>
            <a:endParaRPr lang="ru-RU" sz="17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96134"/>
              </p:ext>
            </p:extLst>
          </p:nvPr>
        </p:nvGraphicFramePr>
        <p:xfrm>
          <a:off x="179513" y="843867"/>
          <a:ext cx="5306888" cy="532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3318"/>
                <a:gridCol w="603118"/>
                <a:gridCol w="1160452"/>
              </a:tblGrid>
              <a:tr h="485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Candara" pitchFamily="34" charset="0"/>
                        </a:rPr>
                        <a:t>Наименование показателя</a:t>
                      </a:r>
                      <a:endParaRPr lang="ru-RU" sz="9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Candara" pitchFamily="34" charset="0"/>
                        </a:rPr>
                        <a:t>Ед. изм.</a:t>
                      </a:r>
                      <a:endParaRPr lang="ru-RU" sz="9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Candara" pitchFamily="34" charset="0"/>
                        </a:rPr>
                        <a:t>Значение показателя на </a:t>
                      </a:r>
                      <a:r>
                        <a:rPr lang="ru-RU" sz="1000" i="1" dirty="0" smtClean="0">
                          <a:effectLst/>
                          <a:latin typeface="Candara" pitchFamily="34" charset="0"/>
                        </a:rPr>
                        <a:t>01.01.2017 года</a:t>
                      </a:r>
                      <a:endParaRPr lang="ru-RU" sz="10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Протяженность железнодорожных путей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км 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ndara" pitchFamily="34" charset="0"/>
                        </a:rPr>
                        <a:t>100,2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вокзалов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станций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 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+mn-ea"/>
                        </a:rPr>
                        <a:t>13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пассажирских платформ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7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Протяженность автомобильных дорог </a:t>
                      </a:r>
                      <a:r>
                        <a:rPr lang="ru-RU" sz="1100" b="1" dirty="0">
                          <a:effectLst/>
                          <a:latin typeface="Candara" pitchFamily="34" charset="0"/>
                        </a:rPr>
                        <a:t>– всего</a:t>
                      </a:r>
                      <a:r>
                        <a:rPr lang="ru-RU" sz="1100" b="1" dirty="0" smtClean="0">
                          <a:effectLst/>
                          <a:latin typeface="Candara" pitchFamily="34" charset="0"/>
                        </a:rPr>
                        <a:t>:</a:t>
                      </a:r>
                      <a:endParaRPr lang="ru-RU" sz="900" b="1" dirty="0">
                        <a:effectLst/>
                        <a:latin typeface="Candara" pitchFamily="34" charset="0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ndara" pitchFamily="34" charset="0"/>
                        </a:rPr>
                        <a:t>947,3</a:t>
                      </a:r>
                      <a:r>
                        <a:rPr lang="ru-RU" sz="1000" b="1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700" b="1" dirty="0">
                        <a:effectLst/>
                        <a:latin typeface="Candara" pitchFamily="34" charset="0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ndara" pitchFamily="34" charset="0"/>
                        </a:rPr>
                        <a:t>- федерального значения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  <a:ea typeface="Times New Roman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Times New Roman"/>
                        </a:rPr>
                        <a:t>106,7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регионального или межмуниципального значения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458,1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itchFamily="34" charset="0"/>
                        </a:rPr>
                        <a:t>- местного </a:t>
                      </a:r>
                      <a:r>
                        <a:rPr lang="ru-RU" sz="1200" dirty="0" smtClean="0">
                          <a:effectLst/>
                          <a:latin typeface="Candara" pitchFamily="34" charset="0"/>
                        </a:rPr>
                        <a:t>значения</a:t>
                      </a:r>
                      <a:endParaRPr lang="ru-RU" sz="10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382,5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Из общей протяженности автомобильных дорог дороги с твердым покрытием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 /  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%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507,8 / 54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Плотность транспортной </a:t>
                      </a:r>
                      <a:r>
                        <a:rPr lang="ru-RU" sz="1200" b="1" dirty="0" smtClean="0">
                          <a:effectLst/>
                          <a:latin typeface="Candara" pitchFamily="34" charset="0"/>
                        </a:rPr>
                        <a:t>сети на 1000 км</a:t>
                      </a:r>
                      <a:r>
                        <a:rPr lang="ru-RU" sz="1600" b="1" baseline="30000" dirty="0" smtClean="0">
                          <a:effectLst/>
                          <a:latin typeface="Candara" pitchFamily="34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Candara" pitchFamily="34" charset="0"/>
                        </a:rPr>
                        <a:t>:</a:t>
                      </a:r>
                      <a:endParaRPr lang="ru-RU" sz="1000" b="1" dirty="0">
                        <a:effectLst/>
                        <a:latin typeface="Candar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железнодорожной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28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автодорожной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218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Количество мостов (длинной более 25 м)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 smtClean="0">
                          <a:effectLst/>
                          <a:latin typeface="Candara" pitchFamily="34" charset="0"/>
                        </a:rPr>
                        <a:t>15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путепроводов и транспортных развязок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Обеспеченность населения индивидуальными легковыми автомобилями (на 1000 жителей)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300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Количество АЗС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  <a:latin typeface="Candara" pitchFamily="34" charset="0"/>
                        </a:rPr>
                        <a:t>8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Территории, занятые объектами транспортной инфраструктуры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га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1900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7" y="1260966"/>
            <a:ext cx="3340032" cy="4683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1837714" y="133157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ИНФРАСТРУКТУРА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8" y="751436"/>
            <a:ext cx="4075221" cy="5762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21" y="751436"/>
            <a:ext cx="4077305" cy="5765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6861" y="133157"/>
            <a:ext cx="3549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ДОСТУПНОСТЬ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971" y="133157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ИНТЕНСИВНОСТЬ ДВИЖЕНИЯ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" y="812140"/>
            <a:ext cx="4032292" cy="5701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9" y="821794"/>
            <a:ext cx="4023505" cy="569212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3250" y="6519446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509" y="149938"/>
            <a:ext cx="355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с двумя скругленными противолежащими углами 5"/>
          <p:cNvSpPr/>
          <p:nvPr/>
        </p:nvSpPr>
        <p:spPr>
          <a:xfrm flipH="1">
            <a:off x="240372" y="4230351"/>
            <a:ext cx="4448360" cy="1684066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ndara" pitchFamily="34" charset="0"/>
              </a:rPr>
              <a:t>Основные направления экономической специализации:</a:t>
            </a: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ndara" pitchFamily="34" charset="0"/>
              </a:rPr>
              <a:t>Добывающие и обрабатывающие производства</a:t>
            </a:r>
            <a:endParaRPr lang="ru-RU" sz="1600" dirty="0">
              <a:latin typeface="Candara" pitchFamily="34" charset="0"/>
            </a:endParaRP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>
                <a:latin typeface="Candara" pitchFamily="34" charset="0"/>
              </a:rPr>
              <a:t>Сельское хозяйство</a:t>
            </a: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>
                <a:latin typeface="Candara" pitchFamily="34" charset="0"/>
              </a:rPr>
              <a:t>Туризм и рекреация</a:t>
            </a:r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240372" y="2492123"/>
            <a:ext cx="1008063" cy="950913"/>
            <a:chOff x="0" y="0"/>
            <a:chExt cx="635" cy="598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47" y="185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4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247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59105" y="804360"/>
            <a:ext cx="995363" cy="949325"/>
            <a:chOff x="0" y="0"/>
            <a:chExt cx="627" cy="598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" name="Rectangle 11"/>
            <p:cNvSpPr>
              <a:spLocks/>
            </p:cNvSpPr>
            <p:nvPr/>
          </p:nvSpPr>
          <p:spPr bwMode="auto">
            <a:xfrm>
              <a:off x="139" y="17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4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15,2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514132" y="1063122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6A3CA"/>
                </a:solidFill>
                <a:latin typeface="Candara" pitchFamily="34" charset="0"/>
              </a:rPr>
              <a:t>Структура экономики района</a:t>
            </a:r>
            <a:endParaRPr lang="en-US" sz="1600" b="1" dirty="0">
              <a:solidFill>
                <a:srgbClr val="26A3CA"/>
              </a:solidFill>
              <a:latin typeface="Candara" pitchFamily="34" charset="0"/>
            </a:endParaRPr>
          </a:p>
        </p:txBody>
      </p:sp>
      <p:sp>
        <p:nvSpPr>
          <p:cNvPr id="19" name="Rectangle 10"/>
          <p:cNvSpPr>
            <a:spLocks/>
          </p:cNvSpPr>
          <p:nvPr/>
        </p:nvSpPr>
        <p:spPr bwMode="auto">
          <a:xfrm>
            <a:off x="1436968" y="1019010"/>
            <a:ext cx="298371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Оборот организаций 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млрд</a:t>
            </a:r>
            <a:r>
              <a:rPr lang="en-US" sz="1400" dirty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. руб.)</a:t>
            </a:r>
            <a:br>
              <a:rPr lang="en-US" sz="1400" dirty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200" dirty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1</a:t>
            </a:r>
            <a:r>
              <a:rPr lang="ru-RU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5</a:t>
            </a:r>
            <a:r>
              <a:rPr lang="en-US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200" dirty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место в </a:t>
            </a:r>
            <a:r>
              <a:rPr lang="ru-RU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200" dirty="0">
              <a:solidFill>
                <a:srgbClr val="1EBCEF"/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0" name="Rectangle 10"/>
          <p:cNvSpPr>
            <a:spLocks/>
          </p:cNvSpPr>
          <p:nvPr/>
        </p:nvSpPr>
        <p:spPr bwMode="auto">
          <a:xfrm>
            <a:off x="1236005" y="2730427"/>
            <a:ext cx="3607602" cy="4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Оборот организаций на душу населения 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тыс.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руб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.)</a:t>
            </a:r>
            <a:endParaRPr lang="en-US" sz="1200" dirty="0">
              <a:solidFill>
                <a:srgbClr val="1EBCEF"/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568924"/>
              </p:ext>
            </p:extLst>
          </p:nvPr>
        </p:nvGraphicFramePr>
        <p:xfrm>
          <a:off x="4464996" y="1376483"/>
          <a:ext cx="4679004" cy="497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42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1577</Words>
  <Application>Microsoft Office PowerPoint</Application>
  <PresentationFormat>Экран (4:3)</PresentationFormat>
  <Paragraphs>436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Admin</cp:lastModifiedBy>
  <cp:revision>359</cp:revision>
  <dcterms:created xsi:type="dcterms:W3CDTF">2012-12-07T10:19:04Z</dcterms:created>
  <dcterms:modified xsi:type="dcterms:W3CDTF">2018-03-21T11:11:01Z</dcterms:modified>
</cp:coreProperties>
</file>