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1" r:id="rId4"/>
    <p:sldId id="292" r:id="rId5"/>
    <p:sldId id="257" r:id="rId6"/>
    <p:sldId id="272" r:id="rId7"/>
    <p:sldId id="275" r:id="rId8"/>
    <p:sldId id="277" r:id="rId9"/>
    <p:sldId id="276" r:id="rId10"/>
    <p:sldId id="288" r:id="rId11"/>
    <p:sldId id="279" r:id="rId12"/>
    <p:sldId id="278" r:id="rId13"/>
    <p:sldId id="293" r:id="rId14"/>
    <p:sldId id="281" r:id="rId15"/>
    <p:sldId id="282" r:id="rId16"/>
    <p:sldId id="280" r:id="rId17"/>
    <p:sldId id="283" r:id="rId18"/>
    <p:sldId id="284" r:id="rId19"/>
    <p:sldId id="285" r:id="rId20"/>
    <p:sldId id="286" r:id="rId21"/>
    <p:sldId id="287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2184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00.121\Prog_New\2025_&#1044;&#1086;&#1082;&#1091;&#1084;&#1077;&#1085;&#1090;&#1099;\&#1059;&#1090;&#1074;&#1077;&#1088;&#1078;&#1076;&#1077;&#1085;&#1080;&#1077;%20&#1086;&#1090;&#1095;&#1077;&#1090;&#1072;%20&#1052;&#1056;%202024\&#1055;&#1088;&#1077;&#1079;&#1077;&#1085;&#1090;&#1072;&#1094;&#1080;&#1103;%20&#1080;&#1090;&#1086;&#1075;&#1080;%202024\3,%205,%206,%207%20&#1055;&#1088;&#1077;&#1079;&#1077;&#1085;&#1090;&#1072;&#1094;&#1080;&#1103;%20&#1080;&#1090;&#1086;&#1075;&#1080;%202024%20_%20&#1076;&#1086;&#1093;&#1086;&#1076;&#109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00.121\Prog_New\2024_&#1044;&#1086;&#1082;&#1091;&#1084;&#1077;&#1085;&#1090;&#1099;\&#1059;&#1090;&#1074;&#1077;&#1088;&#1078;&#1076;&#1077;&#1085;&#1080;&#1077;%20&#1086;&#1090;&#1095;&#1077;&#1090;&#1072;%202023\&#1055;&#1088;&#1077;&#1079;&#1077;&#1085;&#1090;&#1072;&#1094;&#1080;&#1103;%20&#1080;&#1090;&#1086;&#1075;&#1080;%202023\3,%205,%206,%20&#1055;&#1088;&#1077;&#1079;&#1077;&#1085;&#1090;&#1072;&#1094;&#1080;&#1103;%20&#1080;&#1090;&#1086;&#1075;&#1080;%202023%20_%20&#1076;&#1086;&#1093;&#1086;&#1076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00.121\Prog_New\2025_&#1044;&#1086;&#1082;&#1091;&#1084;&#1077;&#1085;&#1090;&#1099;\&#1059;&#1090;&#1074;&#1077;&#1088;&#1078;&#1076;&#1077;&#1085;&#1080;&#1077;%20&#1086;&#1090;&#1095;&#1077;&#1090;&#1072;%20&#1052;&#1056;%202024\&#1055;&#1088;&#1077;&#1079;&#1077;&#1085;&#1090;&#1072;&#1094;&#1080;&#1103;%20&#1080;&#1090;&#1086;&#1075;&#1080;%202024\3,%205,%206,%207%20&#1055;&#1088;&#1077;&#1079;&#1077;&#1085;&#1090;&#1072;&#1094;&#1080;&#1103;%20&#1080;&#1090;&#1086;&#1075;&#1080;%202024%20_%20&#1076;&#1086;&#1093;&#1086;&#1076;&#109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00.121\Prog_New\2025_&#1044;&#1086;&#1082;&#1091;&#1084;&#1077;&#1085;&#1090;&#1099;\&#1059;&#1090;&#1074;&#1077;&#1088;&#1078;&#1076;&#1077;&#1085;&#1080;&#1077;%20&#1086;&#1090;&#1095;&#1077;&#1090;&#1072;%20&#1052;&#1056;%202024\&#1055;&#1088;&#1077;&#1079;&#1077;&#1085;&#1090;&#1072;&#1094;&#1080;&#1103;%20&#1080;&#1090;&#1086;&#1075;&#1080;%202024\3,%205,%206,%207%20&#1055;&#1088;&#1077;&#1079;&#1077;&#1085;&#1090;&#1072;&#1094;&#1080;&#1103;%20&#1080;&#1090;&#1086;&#1075;&#1080;%202024%20_%20&#1076;&#1086;&#1093;&#1086;&#1076;&#1099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00.121\Prog_New\2025_&#1044;&#1086;&#1082;&#1091;&#1084;&#1077;&#1085;&#1090;&#1099;\&#1059;&#1090;&#1074;&#1077;&#1088;&#1078;&#1076;&#1077;&#1085;&#1080;&#1077;%20&#1086;&#1090;&#1095;&#1077;&#1090;&#1072;%20&#1052;&#1056;%202024\&#1055;&#1088;&#1077;&#1079;&#1077;&#1085;&#1090;&#1072;&#1094;&#1080;&#1103;%20&#1080;&#1090;&#1086;&#1075;&#1080;%202024\3,%205,%206,%207%20&#1055;&#1088;&#1077;&#1079;&#1077;&#1085;&#1090;&#1072;&#1094;&#1080;&#1103;%20&#1080;&#1090;&#1086;&#1075;&#1080;%202024%20_%20&#1076;&#1086;&#1093;&#1086;&#1076;&#1099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00.121\Prog_New\2025_&#1044;&#1086;&#1082;&#1091;&#1084;&#1077;&#1085;&#1090;&#1099;\&#1059;&#1090;&#1074;&#1077;&#1088;&#1078;&#1076;&#1077;&#1085;&#1080;&#1077;%20&#1086;&#1090;&#1095;&#1077;&#1090;&#1072;%20&#1052;&#1056;%202024\&#1055;&#1088;&#1077;&#1079;&#1077;&#1085;&#1090;&#1072;&#1094;&#1080;&#1103;%20&#1080;&#1090;&#1086;&#1075;&#1080;%202024\9,%2010,%2011%20%20&#1044;&#1080;&#1072;&#1075;&#1088;&#1072;&#1084;&#1084;&#1099;,%20&#1090;&#1072;&#1073;&#1083;&#1080;&#1094;&#1072;%202024%20&#1088;&#1072;&#1089;&#1093;&#1086;&#1076;&#1099;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00.121\Prog_New\2025_&#1044;&#1086;&#1082;&#1091;&#1084;&#1077;&#1085;&#1090;&#1099;\&#1059;&#1090;&#1074;&#1077;&#1088;&#1078;&#1076;&#1077;&#1085;&#1080;&#1077;%20&#1086;&#1090;&#1095;&#1077;&#1090;&#1072;%20&#1052;&#1056;%202024\&#1055;&#1088;&#1077;&#1079;&#1077;&#1085;&#1090;&#1072;&#1094;&#1080;&#1103;%20&#1080;&#1090;&#1086;&#1075;&#1080;%202024\9,%2010,%2011%20%20&#1044;&#1080;&#1072;&#1075;&#1088;&#1072;&#1084;&#1084;&#1099;,%20&#1090;&#1072;&#1073;&#1083;&#1080;&#1094;&#1072;%202024%20&#1088;&#1072;&#1089;&#1093;&#1086;&#1076;&#1099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2400" dirty="0"/>
              <a:t>Поступление доходов в бюджет </a:t>
            </a:r>
          </a:p>
          <a:p>
            <a:pPr>
              <a:defRPr sz="1200"/>
            </a:pPr>
            <a:r>
              <a:rPr lang="ru-RU" sz="2400" dirty="0"/>
              <a:t>Приозерского</a:t>
            </a:r>
            <a:r>
              <a:rPr lang="ru-RU" sz="2400" baseline="0" dirty="0"/>
              <a:t> муниципального района ЛО </a:t>
            </a:r>
          </a:p>
          <a:p>
            <a:pPr>
              <a:defRPr sz="1200"/>
            </a:pPr>
            <a:r>
              <a:rPr lang="ru-RU" sz="2400" baseline="0" dirty="0"/>
              <a:t>в 2024 году по сравнению с 2023 годом</a:t>
            </a:r>
            <a:r>
              <a:rPr lang="ru-RU" sz="1600" baseline="0" dirty="0"/>
              <a:t>.</a:t>
            </a:r>
            <a:endParaRPr lang="ru-RU" sz="1600" dirty="0"/>
          </a:p>
        </c:rich>
      </c:tx>
      <c:layout>
        <c:manualLayout>
          <c:xMode val="edge"/>
          <c:yMode val="edge"/>
          <c:x val="0.17917951825574871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487029640359322E-2"/>
          <c:y val="0.2228052857528659"/>
          <c:w val="0.65553452907284693"/>
          <c:h val="0.6475983984758240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'3 Доходы'!$A$3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'3 Доходы'!$B$2:$C$2</c:f>
              <c:strCache>
                <c:ptCount val="2"/>
                <c:pt idx="0">
                  <c:v>поступило в 2024 году (млн.руб.)</c:v>
                </c:pt>
                <c:pt idx="1">
                  <c:v>поступило в 2023 году (млн.руб.)</c:v>
                </c:pt>
              </c:strCache>
            </c:strRef>
          </c:cat>
          <c:val>
            <c:numRef>
              <c:f>'3 Доходы'!$B$3:$C$3</c:f>
              <c:numCache>
                <c:formatCode>0.0</c:formatCode>
                <c:ptCount val="2"/>
                <c:pt idx="0">
                  <c:v>1660.1</c:v>
                </c:pt>
                <c:pt idx="1">
                  <c:v>1252.2</c:v>
                </c:pt>
              </c:numCache>
            </c:numRef>
          </c:val>
        </c:ser>
        <c:ser>
          <c:idx val="1"/>
          <c:order val="1"/>
          <c:tx>
            <c:strRef>
              <c:f>'3 Доходы'!$A$4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'3 Доходы'!$B$2:$C$2</c:f>
              <c:strCache>
                <c:ptCount val="2"/>
                <c:pt idx="0">
                  <c:v>поступило в 2024 году (млн.руб.)</c:v>
                </c:pt>
                <c:pt idx="1">
                  <c:v>поступило в 2023 году (млн.руб.)</c:v>
                </c:pt>
              </c:strCache>
            </c:strRef>
          </c:cat>
          <c:val>
            <c:numRef>
              <c:f>'3 Доходы'!$B$4:$C$4</c:f>
              <c:numCache>
                <c:formatCode>0.0</c:formatCode>
                <c:ptCount val="2"/>
                <c:pt idx="0">
                  <c:v>1812.6</c:v>
                </c:pt>
                <c:pt idx="1">
                  <c:v>1521.2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85476096"/>
        <c:axId val="85477632"/>
        <c:axId val="0"/>
      </c:bar3DChart>
      <c:catAx>
        <c:axId val="854760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85477632"/>
        <c:crosses val="autoZero"/>
        <c:auto val="1"/>
        <c:lblAlgn val="ctr"/>
        <c:lblOffset val="100"/>
        <c:noMultiLvlLbl val="0"/>
      </c:catAx>
      <c:valAx>
        <c:axId val="85477632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crossAx val="85476096"/>
        <c:crosses val="autoZero"/>
        <c:crossBetween val="between"/>
        <c:majorUnit val="200"/>
      </c:valAx>
    </c:plotArea>
    <c:legend>
      <c:legendPos val="r"/>
      <c:layout>
        <c:manualLayout>
          <c:xMode val="edge"/>
          <c:yMode val="edge"/>
          <c:x val="0.76719748213687322"/>
          <c:y val="0.48716140302633071"/>
          <c:w val="0.21993214849366008"/>
          <c:h val="0.38726471656429351"/>
        </c:manualLayout>
      </c:layout>
      <c:overlay val="0"/>
      <c:txPr>
        <a:bodyPr/>
        <a:lstStyle/>
        <a:p>
          <a:pPr>
            <a:defRPr sz="105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Поступление основных доходных источников в бюджет Приозерского муниципального района ЛО в 2023 году
</a:t>
            </a:r>
          </a:p>
        </c:rich>
      </c:tx>
      <c:layout>
        <c:manualLayout>
          <c:xMode val="edge"/>
          <c:yMode val="edge"/>
          <c:x val="0.15324758811699077"/>
          <c:y val="0"/>
        </c:manualLayout>
      </c:layout>
      <c:overlay val="0"/>
    </c:title>
    <c:autoTitleDeleted val="0"/>
    <c:view3D>
      <c:rotX val="30"/>
      <c:rotY val="4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796009726581929E-2"/>
          <c:y val="0.24132696904243117"/>
          <c:w val="0.84393596804027782"/>
          <c:h val="0.679866059998901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/>
              <a:t>Поступление основных доходных источников в бюджет Приозерского</a:t>
            </a:r>
          </a:p>
          <a:p>
            <a:pPr>
              <a:defRPr/>
            </a:pPr>
            <a:r>
              <a:rPr lang="ru-RU" sz="1800" dirty="0"/>
              <a:t>муниципального района ЛО в 2024 году</a:t>
            </a:r>
          </a:p>
        </c:rich>
      </c:tx>
      <c:layout/>
      <c:overlay val="0"/>
    </c:title>
    <c:autoTitleDeleted val="0"/>
    <c:view3D>
      <c:rotX val="30"/>
      <c:rotY val="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2664023319127E-2"/>
          <c:y val="0.17218174173210021"/>
          <c:w val="0.84939736624352946"/>
          <c:h val="0.74719295313009715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2.4488748667864633E-2"/>
                  <c:y val="7.0354854553742172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/>
                      <a:t>Налог на доходы </a:t>
                    </a:r>
                  </a:p>
                  <a:p>
                    <a:r>
                      <a:rPr lang="ru-RU" sz="1200" b="1"/>
                      <a:t>физических</a:t>
                    </a:r>
                    <a:r>
                      <a:rPr lang="ru-RU" sz="1200" b="1" baseline="0"/>
                      <a:t> лиц</a:t>
                    </a:r>
                  </a:p>
                  <a:p>
                    <a:r>
                      <a:rPr lang="ru-RU" sz="1200" b="1" baseline="0"/>
                      <a:t>48,8%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433926544017053E-3"/>
                  <c:y val="7.4922035680596286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/>
                      <a:t>Акцизы</a:t>
                    </a:r>
                  </a:p>
                  <a:p>
                    <a:r>
                      <a:rPr lang="ru-RU" sz="1200" b="1"/>
                      <a:t>0,3%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295695106630391E-2"/>
                  <c:y val="4.7345899426580254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/>
                      <a:t>Продажа</a:t>
                    </a:r>
                    <a:r>
                      <a:rPr lang="ru-RU" sz="1200" b="1" baseline="0"/>
                      <a:t> земли</a:t>
                    </a:r>
                  </a:p>
                  <a:p>
                    <a:r>
                      <a:rPr lang="ru-RU" sz="1200" b="1" baseline="0"/>
                      <a:t>9,7%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648899058273075E-2"/>
                  <c:y val="-6.9116703841625104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/>
                      <a:t>Аренда земли</a:t>
                    </a:r>
                  </a:p>
                  <a:p>
                    <a:r>
                      <a:rPr lang="ru-RU" sz="1200" b="1"/>
                      <a:t>5,5%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5992689406053186E-3"/>
                  <c:y val="-6.2515491611517884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/>
                      <a:t>Штрафы</a:t>
                    </a:r>
                  </a:p>
                  <a:p>
                    <a:r>
                      <a:rPr lang="ru-RU" sz="1200" b="1"/>
                      <a:t>0,3%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3712275255133132E-2"/>
                  <c:y val="-1.0825239894461901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/>
                      <a:t>Упрощенная система</a:t>
                    </a:r>
                  </a:p>
                  <a:p>
                    <a:r>
                      <a:rPr lang="ru-RU" sz="1200" b="1"/>
                      <a:t>налогообложения</a:t>
                    </a:r>
                  </a:p>
                  <a:p>
                    <a:r>
                      <a:rPr lang="ru-RU" sz="1200" b="1"/>
                      <a:t>30,1%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4708194774455621E-2"/>
                  <c:y val="-3.1705907173306493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/>
                      <a:t>Госпошлина</a:t>
                    </a:r>
                  </a:p>
                  <a:p>
                    <a:r>
                      <a:rPr lang="ru-RU" sz="1200" b="1"/>
                      <a:t>1,2%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0313710433403311E-2"/>
                  <c:y val="-3.1602077477571662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/>
                      <a:t>Платные</a:t>
                    </a:r>
                    <a:r>
                      <a:rPr lang="ru-RU" sz="1200" b="1" baseline="0"/>
                      <a:t> услуги</a:t>
                    </a:r>
                  </a:p>
                  <a:p>
                    <a:r>
                      <a:rPr lang="ru-RU" sz="1200" b="1" baseline="0"/>
                      <a:t>2,2%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2112988903988207E-2"/>
                  <c:y val="2.2023088484255809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/>
                      <a:t>Прочие</a:t>
                    </a:r>
                  </a:p>
                  <a:p>
                    <a:r>
                      <a:rPr lang="ru-RU" sz="1200" b="1"/>
                      <a:t>2,0%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'5 структура 2024'!$A$3:$A$11</c:f>
              <c:strCache>
                <c:ptCount val="9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Доходы от продажи земельных участков</c:v>
                </c:pt>
                <c:pt idx="3">
                  <c:v>Аренда земли</c:v>
                </c:pt>
                <c:pt idx="4">
                  <c:v>Штрафы</c:v>
                </c:pt>
                <c:pt idx="5">
                  <c:v>УСН</c:v>
                </c:pt>
                <c:pt idx="6">
                  <c:v>Госпошлина</c:v>
                </c:pt>
                <c:pt idx="7">
                  <c:v>Доходы от оказания платных услуг</c:v>
                </c:pt>
                <c:pt idx="8">
                  <c:v>Прочие налоговые и неналоговые доходы</c:v>
                </c:pt>
              </c:strCache>
            </c:strRef>
          </c:cat>
          <c:val>
            <c:numRef>
              <c:f>'5 структура 2024'!$B$3:$B$11</c:f>
              <c:numCache>
                <c:formatCode>0</c:formatCode>
                <c:ptCount val="9"/>
                <c:pt idx="0">
                  <c:v>810.5</c:v>
                </c:pt>
                <c:pt idx="1">
                  <c:v>5.8</c:v>
                </c:pt>
                <c:pt idx="2">
                  <c:v>160.4</c:v>
                </c:pt>
                <c:pt idx="3">
                  <c:v>90.7</c:v>
                </c:pt>
                <c:pt idx="4">
                  <c:v>4.3</c:v>
                </c:pt>
                <c:pt idx="5">
                  <c:v>499.2</c:v>
                </c:pt>
                <c:pt idx="6">
                  <c:v>19.600000000000001</c:v>
                </c:pt>
                <c:pt idx="7">
                  <c:v>36.6</c:v>
                </c:pt>
                <c:pt idx="8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/>
              <a:t>Поступление НДФЛ по нормативам зачислений за 2024 год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22314688751555459"/>
                  <c:y val="-0.13464773826487628"/>
                </c:manualLayout>
              </c:layout>
              <c:tx>
                <c:rich>
                  <a:bodyPr/>
                  <a:lstStyle/>
                  <a:p>
                    <a:r>
                      <a:rPr lang="ru-RU" sz="1400" b="1"/>
                      <a:t>по</a:t>
                    </a:r>
                    <a:r>
                      <a:rPr lang="ru-RU" sz="1400" b="1" baseline="0"/>
                      <a:t> доп.нормативу 527,4 млн.руб.</a:t>
                    </a:r>
                    <a:endParaRPr lang="en-US" b="1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400" b="1"/>
                      <a:t>по</a:t>
                    </a:r>
                    <a:r>
                      <a:rPr lang="ru-RU" sz="1400" b="1" baseline="0"/>
                      <a:t> БК</a:t>
                    </a:r>
                  </a:p>
                  <a:p>
                    <a:r>
                      <a:rPr lang="ru-RU" sz="1400" b="1" baseline="0"/>
                      <a:t>283,1 млн.руб.</a:t>
                    </a:r>
                    <a:endParaRPr lang="en-US" b="1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'6 НДФЛ'!$C$3</c:f>
              <c:numCache>
                <c:formatCode>0.0%</c:formatCode>
                <c:ptCount val="1"/>
                <c:pt idx="0">
                  <c:v>0.6507094386181369</c:v>
                </c:pt>
              </c:numCache>
            </c:numRef>
          </c:cat>
          <c:val>
            <c:numRef>
              <c:f>'6 НДФЛ'!$C$3:$C$4</c:f>
              <c:numCache>
                <c:formatCode>0.0%</c:formatCode>
                <c:ptCount val="2"/>
                <c:pt idx="0">
                  <c:v>0.6507094386181369</c:v>
                </c:pt>
                <c:pt idx="1">
                  <c:v>0.3492905613818631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'7 МБТ'!$B$2</c:f>
              <c:strCache>
                <c:ptCount val="1"/>
                <c:pt idx="0">
                  <c:v>Факт      на 31.12.2024г.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581415170123662"/>
                  <c:y val="2.088371508232856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9382986145520137"/>
                  <c:y val="-2.16677764717311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20383240605927946"/>
                  <c:y val="6.838508488407073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26800125887117587"/>
                  <c:y val="1.29657291831726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'7 МБТ'!$A$3:$A$5</c:f>
              <c:strCache>
                <c:ptCount val="3"/>
                <c:pt idx="0">
                  <c:v>из бюджета РФ</c:v>
                </c:pt>
                <c:pt idx="1">
                  <c:v>из областного бюджета </c:v>
                </c:pt>
                <c:pt idx="2">
                  <c:v>из бюджетов поселений</c:v>
                </c:pt>
              </c:strCache>
            </c:strRef>
          </c:cat>
          <c:val>
            <c:numRef>
              <c:f>'7 МБТ'!$B$3:$B$5</c:f>
              <c:numCache>
                <c:formatCode>#,##0.0</c:formatCode>
                <c:ptCount val="3"/>
                <c:pt idx="0">
                  <c:v>141.1</c:v>
                </c:pt>
                <c:pt idx="1">
                  <c:v>1658.9</c:v>
                </c:pt>
                <c:pt idx="2">
                  <c:v>12.6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400" b="1" i="0" u="none" strike="noStrike" baseline="0" dirty="0">
                <a:solidFill>
                  <a:srgbClr val="000000"/>
                </a:solidFill>
                <a:latin typeface="Calibri"/>
                <a:cs typeface="Calibri"/>
              </a:rPr>
              <a:t>Динамика расходов бюджета по разделам за 2024 год в сравнении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400" b="1" i="0" u="none" strike="noStrike" baseline="0" dirty="0">
                <a:solidFill>
                  <a:srgbClr val="000000"/>
                </a:solidFill>
                <a:latin typeface="Calibri"/>
                <a:cs typeface="Calibri"/>
              </a:rPr>
              <a:t>с 2023 годом (в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latin typeface="Calibri"/>
                <a:cs typeface="Calibri"/>
              </a:rPr>
              <a:t>млн.рубл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Calibri"/>
                <a:cs typeface="Calibri"/>
              </a:rPr>
              <a:t>.).</a:t>
            </a:r>
          </a:p>
        </c:rich>
      </c:tx>
      <c:layout>
        <c:manualLayout>
          <c:xMode val="edge"/>
          <c:yMode val="edge"/>
          <c:x val="0.10853438900247966"/>
          <c:y val="2.9085950839608382E-2"/>
        </c:manualLayout>
      </c:layout>
      <c:overlay val="0"/>
    </c:title>
    <c:autoTitleDeleted val="0"/>
    <c:view3D>
      <c:rotX val="15"/>
      <c:hPercent val="56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045713035870512E-2"/>
          <c:y val="0.16549569124859317"/>
          <c:w val="0.90971381721326439"/>
          <c:h val="0.64143336249635463"/>
        </c:manualLayout>
      </c:layout>
      <c:bar3DChart>
        <c:barDir val="col"/>
        <c:grouping val="standard"/>
        <c:varyColors val="0"/>
        <c:ser>
          <c:idx val="2"/>
          <c:order val="0"/>
          <c:tx>
            <c:strRef>
              <c:f>'9 диаграмма расходов'!$B$3</c:f>
              <c:strCache>
                <c:ptCount val="1"/>
                <c:pt idx="0">
                  <c:v>2023г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c:spPr>
          <c:invertIfNegative val="0"/>
          <c:cat>
            <c:strRef>
              <c:f>'9 диаграмма расходов'!$A$4:$A$9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экономика </c:v>
                </c:pt>
                <c:pt idx="2">
                  <c:v>Соцсфера</c:v>
                </c:pt>
                <c:pt idx="3">
                  <c:v>Прочие</c:v>
                </c:pt>
                <c:pt idx="4">
                  <c:v>Межбюджетные трансферты</c:v>
                </c:pt>
                <c:pt idx="5">
                  <c:v>Итого расходов</c:v>
                </c:pt>
              </c:strCache>
            </c:strRef>
          </c:cat>
          <c:val>
            <c:numRef>
              <c:f>'9 диаграмма расходов'!$B$4:$B$9</c:f>
              <c:numCache>
                <c:formatCode>0.0</c:formatCode>
                <c:ptCount val="6"/>
                <c:pt idx="0">
                  <c:v>219.8</c:v>
                </c:pt>
                <c:pt idx="1">
                  <c:v>66.599999999999994</c:v>
                </c:pt>
                <c:pt idx="2">
                  <c:v>2130</c:v>
                </c:pt>
                <c:pt idx="3">
                  <c:v>27.7</c:v>
                </c:pt>
                <c:pt idx="4">
                  <c:v>274.89999999999998</c:v>
                </c:pt>
                <c:pt idx="5">
                  <c:v>2719</c:v>
                </c:pt>
              </c:numCache>
            </c:numRef>
          </c:val>
        </c:ser>
        <c:ser>
          <c:idx val="0"/>
          <c:order val="1"/>
          <c:tx>
            <c:strRef>
              <c:f>'9 диаграмма расходов'!$C$3</c:f>
              <c:strCache>
                <c:ptCount val="1"/>
                <c:pt idx="0">
                  <c:v>2024г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c:spPr>
          <c:invertIfNegative val="0"/>
          <c:cat>
            <c:strRef>
              <c:f>'9 диаграмма расходов'!$A$4:$A$9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экономика </c:v>
                </c:pt>
                <c:pt idx="2">
                  <c:v>Соцсфера</c:v>
                </c:pt>
                <c:pt idx="3">
                  <c:v>Прочие</c:v>
                </c:pt>
                <c:pt idx="4">
                  <c:v>Межбюджетные трансферты</c:v>
                </c:pt>
                <c:pt idx="5">
                  <c:v>Итого расходов</c:v>
                </c:pt>
              </c:strCache>
            </c:strRef>
          </c:cat>
          <c:val>
            <c:numRef>
              <c:f>'9 диаграмма расходов'!$C$4:$C$9</c:f>
              <c:numCache>
                <c:formatCode>0.0</c:formatCode>
                <c:ptCount val="6"/>
                <c:pt idx="0">
                  <c:v>238.6</c:v>
                </c:pt>
                <c:pt idx="1">
                  <c:v>82.4</c:v>
                </c:pt>
                <c:pt idx="2">
                  <c:v>2550.6</c:v>
                </c:pt>
                <c:pt idx="3">
                  <c:v>44.9</c:v>
                </c:pt>
                <c:pt idx="4">
                  <c:v>298</c:v>
                </c:pt>
                <c:pt idx="5">
                  <c:v>3214.5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5866368"/>
        <c:axId val="85867904"/>
        <c:axId val="85763840"/>
      </c:bar3DChart>
      <c:catAx>
        <c:axId val="85866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5867904"/>
        <c:crosses val="autoZero"/>
        <c:auto val="1"/>
        <c:lblAlgn val="ctr"/>
        <c:lblOffset val="100"/>
        <c:noMultiLvlLbl val="0"/>
      </c:catAx>
      <c:valAx>
        <c:axId val="85867904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5866368"/>
        <c:crosses val="autoZero"/>
        <c:crossBetween val="between"/>
      </c:valAx>
      <c:serAx>
        <c:axId val="85763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5867904"/>
        <c:crosses val="autoZero"/>
        <c:tickLblSkip val="1"/>
        <c:tickMarkSkip val="1"/>
      </c:ser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sz="105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400" b="1" i="0" u="none" strike="noStrike" baseline="0" dirty="0">
                <a:solidFill>
                  <a:srgbClr val="000000"/>
                </a:solidFill>
                <a:latin typeface="Calibri"/>
                <a:cs typeface="Calibri"/>
              </a:rPr>
              <a:t>Динамика расходов по социальной сфере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400" b="1" i="0" u="none" strike="noStrike" baseline="0" dirty="0">
                <a:solidFill>
                  <a:srgbClr val="000000"/>
                </a:solidFill>
                <a:latin typeface="Calibri"/>
                <a:cs typeface="Calibri"/>
              </a:rPr>
              <a:t>за 2024 год в сравнении с 2023 годом (в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latin typeface="Calibri"/>
                <a:cs typeface="Calibri"/>
              </a:rPr>
              <a:t>млн.рубл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Calibri"/>
                <a:cs typeface="Calibri"/>
              </a:rPr>
              <a:t>.).</a:t>
            </a:r>
          </a:p>
        </c:rich>
      </c:tx>
      <c:layout>
        <c:manualLayout>
          <c:xMode val="edge"/>
          <c:yMode val="edge"/>
          <c:x val="0.12876367016622922"/>
          <c:y val="2.0130786445872891E-3"/>
        </c:manualLayout>
      </c:layout>
      <c:overlay val="0"/>
    </c:title>
    <c:autoTitleDeleted val="0"/>
    <c:view3D>
      <c:rotX val="15"/>
      <c:hPercent val="57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95363759074168"/>
          <c:y val="0.24169187484857624"/>
          <c:w val="0.79759866339093088"/>
          <c:h val="0.55344067358952487"/>
        </c:manualLayout>
      </c:layout>
      <c:bar3DChart>
        <c:barDir val="col"/>
        <c:grouping val="standard"/>
        <c:varyColors val="0"/>
        <c:ser>
          <c:idx val="2"/>
          <c:order val="0"/>
          <c:tx>
            <c:v>2023 год</c:v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c:spPr>
          <c:invertIfNegative val="0"/>
          <c:cat>
            <c:strRef>
              <c:f>'10 диаграмма по соц сфере'!$A$4:$A$8</c:f>
              <c:strCache>
                <c:ptCount val="5"/>
                <c:pt idx="0">
                  <c:v>Образование</c:v>
                </c:pt>
                <c:pt idx="1">
                  <c:v>Культура</c:v>
                </c:pt>
                <c:pt idx="2">
                  <c:v>Социальная политика</c:v>
                </c:pt>
                <c:pt idx="3">
                  <c:v>Физическая культура</c:v>
                </c:pt>
                <c:pt idx="4">
                  <c:v>Итого расходов по соцсфере</c:v>
                </c:pt>
              </c:strCache>
            </c:strRef>
          </c:cat>
          <c:val>
            <c:numRef>
              <c:f>'10 диаграмма по соц сфере'!$B$4:$B$8</c:f>
              <c:numCache>
                <c:formatCode>0.0</c:formatCode>
                <c:ptCount val="5"/>
                <c:pt idx="0">
                  <c:v>1788.2</c:v>
                </c:pt>
                <c:pt idx="1">
                  <c:v>54.5</c:v>
                </c:pt>
                <c:pt idx="2">
                  <c:v>187.7</c:v>
                </c:pt>
                <c:pt idx="3">
                  <c:v>99.6</c:v>
                </c:pt>
                <c:pt idx="4">
                  <c:v>2130</c:v>
                </c:pt>
              </c:numCache>
            </c:numRef>
          </c:val>
        </c:ser>
        <c:ser>
          <c:idx val="0"/>
          <c:order val="1"/>
          <c:tx>
            <c:v>2024 год</c:v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invertIfNegative val="0"/>
          <c:cat>
            <c:strRef>
              <c:f>'10 диаграмма по соц сфере'!$A$4:$A$8</c:f>
              <c:strCache>
                <c:ptCount val="5"/>
                <c:pt idx="0">
                  <c:v>Образование</c:v>
                </c:pt>
                <c:pt idx="1">
                  <c:v>Культура</c:v>
                </c:pt>
                <c:pt idx="2">
                  <c:v>Социальная политика</c:v>
                </c:pt>
                <c:pt idx="3">
                  <c:v>Физическая культура</c:v>
                </c:pt>
                <c:pt idx="4">
                  <c:v>Итого расходов по соцсфере</c:v>
                </c:pt>
              </c:strCache>
            </c:strRef>
          </c:cat>
          <c:val>
            <c:numRef>
              <c:f>'10 диаграмма по соц сфере'!$C$4:$C$8</c:f>
              <c:numCache>
                <c:formatCode>0.0</c:formatCode>
                <c:ptCount val="5"/>
                <c:pt idx="0">
                  <c:v>2116.9</c:v>
                </c:pt>
                <c:pt idx="1">
                  <c:v>148.19999999999999</c:v>
                </c:pt>
                <c:pt idx="2">
                  <c:v>173.3</c:v>
                </c:pt>
                <c:pt idx="3">
                  <c:v>112.2</c:v>
                </c:pt>
                <c:pt idx="4">
                  <c:v>2550.6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pyramid"/>
        <c:axId val="86195584"/>
        <c:axId val="86201472"/>
        <c:axId val="85765632"/>
      </c:bar3DChart>
      <c:catAx>
        <c:axId val="86195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6201472"/>
        <c:crosses val="autoZero"/>
        <c:auto val="1"/>
        <c:lblAlgn val="ctr"/>
        <c:lblOffset val="100"/>
        <c:noMultiLvlLbl val="0"/>
      </c:catAx>
      <c:valAx>
        <c:axId val="8620147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6195584"/>
        <c:crosses val="autoZero"/>
        <c:crossBetween val="between"/>
      </c:valAx>
      <c:serAx>
        <c:axId val="85765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6201472"/>
        <c:crosses val="autoZero"/>
        <c:tickLblSkip val="1"/>
        <c:tickMarkSkip val="1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5AF2-205F-4FC0-867C-A3C5B55EE43D}" type="datetimeFigureOut">
              <a:rPr lang="ru-RU" smtClean="0"/>
              <a:pPr/>
              <a:t>03.06.2025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B4D8-A9E6-44A9-B553-8A378421E3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553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5AF2-205F-4FC0-867C-A3C5B55EE43D}" type="datetimeFigureOut">
              <a:rPr lang="ru-RU" smtClean="0"/>
              <a:pPr/>
              <a:t>03.06.2025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B4D8-A9E6-44A9-B553-8A378421E3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825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5AF2-205F-4FC0-867C-A3C5B55EE43D}" type="datetimeFigureOut">
              <a:rPr lang="ru-RU" smtClean="0"/>
              <a:pPr/>
              <a:t>03.06.2025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B4D8-A9E6-44A9-B553-8A378421E3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467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5AF2-205F-4FC0-867C-A3C5B55EE43D}" type="datetimeFigureOut">
              <a:rPr lang="ru-RU" smtClean="0"/>
              <a:pPr/>
              <a:t>03.06.2025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B4D8-A9E6-44A9-B553-8A378421E3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00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5AF2-205F-4FC0-867C-A3C5B55EE43D}" type="datetimeFigureOut">
              <a:rPr lang="ru-RU" smtClean="0"/>
              <a:pPr/>
              <a:t>03.06.2025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B4D8-A9E6-44A9-B553-8A378421E3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389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5AF2-205F-4FC0-867C-A3C5B55EE43D}" type="datetimeFigureOut">
              <a:rPr lang="ru-RU" smtClean="0"/>
              <a:pPr/>
              <a:t>03.06.2025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B4D8-A9E6-44A9-B553-8A378421E3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905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5AF2-205F-4FC0-867C-A3C5B55EE43D}" type="datetimeFigureOut">
              <a:rPr lang="ru-RU" smtClean="0"/>
              <a:pPr/>
              <a:t>03.06.2025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B4D8-A9E6-44A9-B553-8A378421E3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898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5AF2-205F-4FC0-867C-A3C5B55EE43D}" type="datetimeFigureOut">
              <a:rPr lang="ru-RU" smtClean="0"/>
              <a:pPr/>
              <a:t>03.06.2025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B4D8-A9E6-44A9-B553-8A378421E3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28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5AF2-205F-4FC0-867C-A3C5B55EE43D}" type="datetimeFigureOut">
              <a:rPr lang="ru-RU" smtClean="0"/>
              <a:pPr/>
              <a:t>03.06.2025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B4D8-A9E6-44A9-B553-8A378421E3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374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5AF2-205F-4FC0-867C-A3C5B55EE43D}" type="datetimeFigureOut">
              <a:rPr lang="ru-RU" smtClean="0"/>
              <a:pPr/>
              <a:t>03.06.2025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B4D8-A9E6-44A9-B553-8A378421E3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075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5AF2-205F-4FC0-867C-A3C5B55EE43D}" type="datetimeFigureOut">
              <a:rPr lang="ru-RU" smtClean="0"/>
              <a:pPr/>
              <a:t>03.06.2025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B4D8-A9E6-44A9-B553-8A378421E3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7317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45AF2-205F-4FC0-867C-A3C5B55EE43D}" type="datetimeFigureOut">
              <a:rPr lang="ru-RU" smtClean="0"/>
              <a:pPr/>
              <a:t>03.06.2025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2B4D8-A9E6-44A9-B553-8A378421E3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8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7474" y="5769516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a typeface="Verdana" panose="020B0604030504040204" pitchFamily="34" charset="0"/>
                <a:cs typeface="Tahoma" panose="020B0604030504040204" pitchFamily="34" charset="0"/>
              </a:rPr>
              <a:t>Исполнение бюджета Приозерского</a:t>
            </a:r>
            <a:r>
              <a:rPr lang="en-US" sz="3200" b="1" dirty="0" smtClean="0"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smtClean="0">
                <a:ea typeface="Verdana" panose="020B0604030504040204" pitchFamily="34" charset="0"/>
                <a:cs typeface="Tahoma" panose="020B0604030504040204" pitchFamily="34" charset="0"/>
              </a:rPr>
              <a:t>муниципального района за 202</a:t>
            </a:r>
            <a:r>
              <a:rPr lang="en-US" sz="3200" b="1" dirty="0" smtClean="0"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sz="3200" b="1" dirty="0" smtClean="0">
                <a:ea typeface="Verdana" panose="020B0604030504040204" pitchFamily="34" charset="0"/>
                <a:cs typeface="Tahoma" panose="020B0604030504040204" pitchFamily="34" charset="0"/>
              </a:rPr>
              <a:t> год</a:t>
            </a:r>
            <a:endParaRPr lang="ru-RU" sz="3200" b="1" dirty="0"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228" y="1052736"/>
            <a:ext cx="2305372" cy="27435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4437112"/>
            <a:ext cx="4494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БЮДЖЕТ ДЛЯ ГРАЖДАН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86835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2583423"/>
              </p:ext>
            </p:extLst>
          </p:nvPr>
        </p:nvGraphicFramePr>
        <p:xfrm>
          <a:off x="0" y="1340768"/>
          <a:ext cx="91440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89710" y="250512"/>
            <a:ext cx="73645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Поступление межбюджетных трансфертов в бюджет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Приозерского </a:t>
            </a:r>
            <a:r>
              <a:rPr lang="ru-RU" sz="2400" b="1" dirty="0"/>
              <a:t>района в 2024 году</a:t>
            </a:r>
          </a:p>
        </p:txBody>
      </p:sp>
    </p:spTree>
    <p:extLst>
      <p:ext uri="{BB962C8B-B14F-4D97-AF65-F5344CB8AC3E}">
        <p14:creationId xmlns:p14="http://schemas.microsoft.com/office/powerpoint/2010/main" val="39903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35596" y="217765"/>
            <a:ext cx="727280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Поступление межбюджетных трансфертов по видам в 202</a:t>
            </a: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году в сравнении с 202</a:t>
            </a: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годом, млн.руб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038310"/>
              </p:ext>
            </p:extLst>
          </p:nvPr>
        </p:nvGraphicFramePr>
        <p:xfrm>
          <a:off x="0" y="1988840"/>
          <a:ext cx="9144002" cy="30963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6207"/>
                <a:gridCol w="1954252"/>
                <a:gridCol w="2563392"/>
                <a:gridCol w="2200151"/>
              </a:tblGrid>
              <a:tr h="5160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Виды МБТ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2024 г.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2023 г.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Отклонение (+,-)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60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1.Дотации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171,2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157,2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+8,9 %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60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2.Субсидии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265,6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79,3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+234,9 %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60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3.Субвенции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1369,7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1 271,6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+7,7 %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60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4.Иные МБТ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13,5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12,0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+12,5 %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60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Всего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1820,0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1 520,1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+19,7 %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12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8611992"/>
              </p:ext>
            </p:extLst>
          </p:nvPr>
        </p:nvGraphicFramePr>
        <p:xfrm>
          <a:off x="0" y="188640"/>
          <a:ext cx="9144000" cy="48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888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/>
              <a:t>ИСПОЛНЕНИЕ БЮДЖЕТА </a:t>
            </a:r>
            <a:r>
              <a:rPr lang="ru-RU" sz="2000" dirty="0" smtClean="0"/>
              <a:t>ПРИОЗЕРСКОГО МУНИЦИПАЛЬНОГО РАЙОНА ПО </a:t>
            </a:r>
            <a:r>
              <a:rPr lang="ru-RU" sz="2000" dirty="0"/>
              <a:t>РАЗДЕЛАМ КЛАССИФИКАЦИИ РАСХОДОВ БЮДЖЕТА </a:t>
            </a:r>
            <a:r>
              <a:rPr lang="ru-RU" sz="2000" dirty="0" smtClean="0"/>
              <a:t>2022-2024ГГ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559990"/>
              </p:ext>
            </p:extLst>
          </p:nvPr>
        </p:nvGraphicFramePr>
        <p:xfrm>
          <a:off x="395537" y="1124744"/>
          <a:ext cx="8301606" cy="52688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7828"/>
                <a:gridCol w="2470085"/>
                <a:gridCol w="698853"/>
                <a:gridCol w="698853"/>
                <a:gridCol w="698853"/>
                <a:gridCol w="698853"/>
                <a:gridCol w="698853"/>
                <a:gridCol w="518115"/>
                <a:gridCol w="590411"/>
                <a:gridCol w="710902"/>
              </a:tblGrid>
              <a:tr h="449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MS Sans Serif"/>
                        </a:rPr>
                        <a:t>КФСР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Наименование КФСР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2022</a:t>
                      </a:r>
                      <a:endParaRPr lang="ru-RU" sz="1000" b="1" i="0" u="none" strike="noStrike" dirty="0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Доля 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2023</a:t>
                      </a:r>
                      <a:endParaRPr lang="ru-RU" sz="1000" b="1" i="0" u="none" strike="noStrike" dirty="0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Доля 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Рост </a:t>
                      </a:r>
                      <a:r>
                        <a:rPr lang="ru-RU" sz="1000" b="1" i="0" u="none" strike="noStrike" dirty="0" smtClean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2023/2022</a:t>
                      </a:r>
                      <a:endParaRPr lang="ru-RU" sz="1000" b="1" i="0" u="none" strike="noStrike" dirty="0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2024</a:t>
                      </a:r>
                      <a:endParaRPr lang="ru-RU" sz="1000" b="1" i="0" u="none" strike="noStrike" dirty="0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Доля 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Рост </a:t>
                      </a:r>
                      <a:r>
                        <a:rPr lang="ru-RU" sz="1000" b="1" i="0" u="none" strike="noStrike" dirty="0" smtClean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2024/202</a:t>
                      </a:r>
                      <a:endParaRPr lang="ru-RU" sz="1000" b="1" i="0" u="none" strike="noStrike" dirty="0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9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0100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ОБЩЕГОСУДАРСТВЕННЫЕ ВОПРОСЫ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185,6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7,8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224,5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8,3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121,0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268,2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8,3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119,5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702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0300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13,8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0,6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18,6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0,7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134,8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32,1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1,0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172,6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9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0400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НАЦИОНАЛЬНАЯ ЭКОНОМИКА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52,0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2,2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116,2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4,3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223,5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93,4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2,9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80,4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9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0500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ЖИЛИЩНО-КОММУНАЛЬНОЕ ХОЗЯЙСТВО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2,3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0,1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70,0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2,6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3 043,5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73,1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2,3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104,4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9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0600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ОХРАНА ОКРУЖАЮЩЕЙ СРЕДЫ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3,8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0,2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1,1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9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0700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ОБРАЗОВАНИЕ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1 609,7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68,0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1 788,3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65,8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111,1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2 117,1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65,9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118,4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9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0800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КУЛЬТУРА, КИНЕМАТОГРАФИЯ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50,5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2,1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74,7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2,7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147,9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178,7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5,6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239,2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9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1000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СОЦИАЛЬНАЯ ПОЛИТИКА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144,0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6,1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187,7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6,9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130,3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173,3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5,4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92,3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9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1100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ФИЗИЧЕСКАЯ КУЛЬТУРА И СПОРТ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96,8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4,1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114,5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4,2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118,3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132,6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4,1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115,8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9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1200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СРЕДСТВА МАССОВОЙ ИНФОРМАЦИИ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4,7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0,2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6,0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0,2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127,7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8,6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0,3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143,3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702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1400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204,8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8,6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117,4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4,3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57,3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137,5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4,3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117,1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90786">
                <a:tc gridSpan="2">
                  <a:txBody>
                    <a:bodyPr/>
                    <a:lstStyle/>
                    <a:p>
                      <a:pPr lvl="1" algn="ctr" fontAlgn="b"/>
                      <a:r>
                        <a:rPr lang="ru-RU" sz="1000" b="1" i="0" u="none" strike="noStrike" dirty="0" smtClean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ИТОГО:</a:t>
                      </a:r>
                      <a:endParaRPr lang="ru-RU" sz="1000" b="1" i="0" u="none" strike="noStrike" dirty="0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2 368,0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2 719,0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114,8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3 </a:t>
                      </a:r>
                      <a:r>
                        <a:rPr lang="ru-RU" sz="1000" b="1" i="0" u="none" strike="noStrike" dirty="0" smtClean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214,5</a:t>
                      </a:r>
                      <a:endParaRPr lang="ru-RU" sz="1000" b="1" i="0" u="none" strike="noStrike" dirty="0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118,2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148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104687"/>
              </p:ext>
            </p:extLst>
          </p:nvPr>
        </p:nvGraphicFramePr>
        <p:xfrm>
          <a:off x="0" y="188640"/>
          <a:ext cx="9144000" cy="4869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481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064"/>
            <a:ext cx="9144000" cy="609361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748696"/>
              </p:ext>
            </p:extLst>
          </p:nvPr>
        </p:nvGraphicFramePr>
        <p:xfrm>
          <a:off x="0" y="-4"/>
          <a:ext cx="9144000" cy="7636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4854"/>
                <a:gridCol w="1165983"/>
                <a:gridCol w="1157013"/>
                <a:gridCol w="1004539"/>
                <a:gridCol w="1040417"/>
                <a:gridCol w="1058354"/>
                <a:gridCol w="1062840"/>
              </a:tblGrid>
              <a:tr h="308046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  <a:latin typeface="+mn-lt"/>
                        </a:rPr>
                        <a:t>                        </a:t>
                      </a:r>
                      <a:r>
                        <a:rPr lang="ru-RU" sz="1800" b="1" u="none" strike="noStrike" dirty="0" smtClean="0">
                          <a:effectLst/>
                          <a:latin typeface="+mn-lt"/>
                        </a:rPr>
                        <a:t>Исполнение </a:t>
                      </a:r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по муниципальным программам за 2023 - 2024 годы.</a:t>
                      </a:r>
                      <a:endParaRPr lang="ru-RU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5888" marR="5888" marT="5888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5888" marR="5888" marT="5888" marB="0" anchor="b"/>
                </a:tc>
              </a:tr>
              <a:tr h="160563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Arial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b"/>
                </a:tc>
              </a:tr>
              <a:tr h="2812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Программа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888" marR="5888" marT="588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2023</a:t>
                      </a:r>
                      <a:endParaRPr lang="ru-RU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2024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Соотношение 2024/2023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18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Исполнено, млн. руб.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Доля в расходах, %</a:t>
                      </a:r>
                      <a:endParaRPr lang="ru-RU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Исполнено, млн. руб.</a:t>
                      </a:r>
                      <a:endParaRPr lang="ru-RU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Доля в расходах, %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%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млн.руб.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</a:tr>
              <a:tr h="5934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СОВРЕМЕННОЕ ОБРАЗОВАНИЕ 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1793,6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66,0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2120,6</a:t>
                      </a:r>
                      <a:endParaRPr lang="ru-RU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66,0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118,2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327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</a:tr>
              <a:tr h="5934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ФИЗИЧЕСКАЯ КУЛЬТУРА И СПОРТ 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98,6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3,6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110,6</a:t>
                      </a:r>
                      <a:endParaRPr lang="ru-RU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3,4</a:t>
                      </a:r>
                      <a:endParaRPr lang="ru-RU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112,2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12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</a:tr>
              <a:tr h="5934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РАЗВИТИЕ АПК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22,6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0,8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21,9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0,7</a:t>
                      </a:r>
                      <a:endParaRPr lang="ru-RU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96,9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-0,7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</a:tr>
              <a:tr h="5934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РАЗВИТИЕ КУЛЬТУРЫ 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135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5,0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238,7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7,4</a:t>
                      </a:r>
                      <a:endParaRPr lang="ru-RU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176,8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103,7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</a:tr>
              <a:tr h="5934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ОБЕСПЕЧЕНИЕ ЖИЛЬЕМ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74,4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2,7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47,1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1,5</a:t>
                      </a:r>
                      <a:endParaRPr lang="ru-RU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63,3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-27,3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</a:tr>
              <a:tr h="5934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ФИНАНСЫ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271,9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10,0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295,7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9,2</a:t>
                      </a:r>
                      <a:endParaRPr lang="ru-RU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108,8</a:t>
                      </a:r>
                      <a:endParaRPr lang="ru-RU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23,8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</a:tr>
              <a:tr h="5934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МП с малой долей 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19,0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0,7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34,1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1,1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179,5</a:t>
                      </a:r>
                      <a:endParaRPr lang="ru-RU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15,1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</a:tr>
              <a:tr h="5934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ВСЕГО ПО ПРОГРАММАМ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2415,1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88,8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2868,7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89,2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118,8</a:t>
                      </a:r>
                      <a:endParaRPr lang="ru-RU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453,6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</a:tr>
              <a:tr h="5934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НЕПРОГРАММНЫЕ РАСХОДЫ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303,9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11,2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345,8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10,8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113,8</a:t>
                      </a:r>
                      <a:endParaRPr lang="ru-RU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41,9</a:t>
                      </a:r>
                      <a:endParaRPr lang="ru-RU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</a:tr>
              <a:tr h="3235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ИТОГО РАСХОДОВ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2719,0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100,0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3214,5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100,0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118,2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495,5</a:t>
                      </a:r>
                      <a:endParaRPr lang="ru-RU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5888" marR="5888" marT="588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49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7735"/>
            <a:ext cx="9144000" cy="84867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67744" y="692695"/>
            <a:ext cx="5319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НП «Образование» </a:t>
            </a:r>
            <a:r>
              <a:rPr lang="ru-RU" sz="2400" dirty="0" err="1">
                <a:solidFill>
                  <a:schemeClr val="bg1"/>
                </a:solidFill>
              </a:rPr>
              <a:t>Приозерская</a:t>
            </a:r>
            <a:r>
              <a:rPr lang="ru-RU" sz="2400" dirty="0">
                <a:solidFill>
                  <a:schemeClr val="bg1"/>
                </a:solidFill>
              </a:rPr>
              <a:t> НШКВ</a:t>
            </a:r>
          </a:p>
        </p:txBody>
      </p:sp>
    </p:spTree>
    <p:extLst>
      <p:ext uri="{BB962C8B-B14F-4D97-AF65-F5344CB8AC3E}">
        <p14:creationId xmlns:p14="http://schemas.microsoft.com/office/powerpoint/2010/main" val="214519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064"/>
            <a:ext cx="9144000" cy="60936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67390" y="173831"/>
            <a:ext cx="4409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Строительство Сосновской ДШИ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858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" y="759323"/>
            <a:ext cx="9144000" cy="53393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9752" y="242392"/>
            <a:ext cx="3970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СШ «</a:t>
            </a:r>
            <a:r>
              <a:rPr lang="ru-RU" sz="2400" dirty="0" err="1" smtClean="0"/>
              <a:t>Корела</a:t>
            </a:r>
            <a:r>
              <a:rPr lang="ru-RU" sz="2400" dirty="0" smtClean="0"/>
              <a:t>», ул. Гагарина, 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9116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Анализ исполнения адресной программы и программы текущего ремонта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в </a:t>
            </a:r>
            <a:r>
              <a:rPr lang="ru-RU" sz="2000" b="1" dirty="0"/>
              <a:t>разрезе средств бюджетов Приозерского муниципального района за </a:t>
            </a:r>
            <a:r>
              <a:rPr lang="ru-RU" sz="2000" b="1" dirty="0" smtClean="0"/>
              <a:t>202</a:t>
            </a:r>
            <a:r>
              <a:rPr lang="en-US" sz="2000" b="1" dirty="0" smtClean="0"/>
              <a:t>2</a:t>
            </a:r>
            <a:r>
              <a:rPr lang="ru-RU" sz="2000" b="1" dirty="0" smtClean="0"/>
              <a:t> </a:t>
            </a:r>
            <a:r>
              <a:rPr lang="ru-RU" sz="2000" b="1" dirty="0"/>
              <a:t>- </a:t>
            </a:r>
            <a:r>
              <a:rPr lang="ru-RU" sz="2000" b="1" dirty="0" smtClean="0"/>
              <a:t>202</a:t>
            </a:r>
            <a:r>
              <a:rPr lang="en-US" sz="2000" b="1" dirty="0" smtClean="0"/>
              <a:t>4</a:t>
            </a:r>
            <a:r>
              <a:rPr lang="ru-RU" sz="2000" b="1" dirty="0" smtClean="0"/>
              <a:t> годы. </a:t>
            </a:r>
            <a:r>
              <a:rPr lang="en-US" sz="2000" b="1" dirty="0" smtClean="0"/>
              <a:t>(</a:t>
            </a:r>
            <a:r>
              <a:rPr lang="ru-RU" sz="2000" b="1" dirty="0" smtClean="0"/>
              <a:t>млн.руб.)</a:t>
            </a:r>
            <a:endParaRPr lang="ru-RU" sz="2000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809899"/>
              </p:ext>
            </p:extLst>
          </p:nvPr>
        </p:nvGraphicFramePr>
        <p:xfrm>
          <a:off x="3" y="1700808"/>
          <a:ext cx="9143997" cy="374441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11477"/>
                <a:gridCol w="2136864"/>
                <a:gridCol w="2186328"/>
                <a:gridCol w="1909328"/>
              </a:tblGrid>
              <a:tr h="739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расходов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2022 год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2023 год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2024 год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44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Адресная программа и программа ремонтов за счет средств МБ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53,6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50,4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68,1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44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Адресная программа и программа ремонта за счет средств ОБ и ФБ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12,8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35,0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219,8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58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ВСЕГО: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66,4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85,4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287,9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2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термины и понятия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492086"/>
              </p:ext>
            </p:extLst>
          </p:nvPr>
        </p:nvGraphicFramePr>
        <p:xfrm>
          <a:off x="395536" y="2022207"/>
          <a:ext cx="8229600" cy="4659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7121"/>
                <a:gridCol w="1681311"/>
                <a:gridCol w="2016224"/>
                <a:gridCol w="2324944"/>
              </a:tblGrid>
              <a:tr h="22322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Консолидированный бюджет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Свод бюджетов бюджетной</a:t>
                      </a:r>
                      <a:b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системы Российской Федерации на соответствующей территории без учета межбюджетных трансфертов между этими бюджетами.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Доходы бюджета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Поступающие в бюджет денежные средства.</a:t>
                      </a:r>
                      <a:b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u="none" strike="noStrike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Расходы бюджета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Выплачиваемые из бюджета денежные средства, которые направляются на финансовое обеспечение задач и функций.</a:t>
                      </a:r>
                      <a:b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Дефицит бюджета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Превышение расходов бюджета</a:t>
                      </a:r>
                      <a:b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над его доходами.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644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Профицит бюджета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Превышение доходов бюджета над его расходами.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Бюджетные ассигнования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Предельные объемы денежных средств, предусмотренных в соответствующем финансовом году для исполнения бюджетных обязательств.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Межбюджетные трансферты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Средства, предоставляемые одним бюджетом бюджетной системы Российской Федерации другому бюджету бюджетной системы  Российской Федерации.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u="none" strike="noStrike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Текущий финансовый 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Год, в котором осуществляется</a:t>
                      </a:r>
                      <a:b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исполнение бюджета, составление и рассмотрение проекта бюджета на очередной финансовый год (очередной финансовый год и плановый период).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u="none" strike="noStrike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229600" cy="12264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09850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57" y="17723"/>
            <a:ext cx="6930727" cy="684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6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515170"/>
              </p:ext>
            </p:extLst>
          </p:nvPr>
        </p:nvGraphicFramePr>
        <p:xfrm>
          <a:off x="251520" y="1"/>
          <a:ext cx="8568952" cy="5237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Документ" r:id="rId5" imgW="6777478" imgH="4137228" progId="Word.Document.12">
                  <p:embed/>
                </p:oleObj>
              </mc:Choice>
              <mc:Fallback>
                <p:oleObj name="Документ" r:id="rId5" imgW="6777478" imgH="4137228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"/>
                        <a:ext cx="8568952" cy="52379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57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7744" y="1893448"/>
            <a:ext cx="4581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8896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370"/>
            <a:ext cx="9144000" cy="433857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38123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Приозерский муниципальный район Ленинградской области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err="1"/>
              <a:t>Приозерский</a:t>
            </a:r>
            <a:r>
              <a:rPr lang="ru-RU" dirty="0"/>
              <a:t> муниципальный район Ленинградской области </a:t>
            </a:r>
          </a:p>
          <a:p>
            <a:r>
              <a:rPr lang="ru-RU" dirty="0"/>
              <a:t>Территория: 3579,5 км кв.</a:t>
            </a:r>
          </a:p>
          <a:p>
            <a:r>
              <a:rPr lang="ru-RU" dirty="0"/>
              <a:t>Население района: </a:t>
            </a:r>
            <a:r>
              <a:rPr lang="ru-RU" dirty="0" smtClean="0"/>
              <a:t>56,6 </a:t>
            </a:r>
            <a:r>
              <a:rPr lang="ru-RU" dirty="0"/>
              <a:t>тыс. человек</a:t>
            </a:r>
          </a:p>
          <a:p>
            <a:r>
              <a:rPr lang="ru-RU" dirty="0"/>
              <a:t>В состав </a:t>
            </a:r>
            <a:r>
              <a:rPr lang="ru-RU" dirty="0" err="1"/>
              <a:t>Приозерского</a:t>
            </a:r>
            <a:r>
              <a:rPr lang="ru-RU" dirty="0"/>
              <a:t> муниципального района Ленинградской области входит два городских (</a:t>
            </a:r>
            <a:r>
              <a:rPr lang="ru-RU" dirty="0" err="1"/>
              <a:t>Приозерское</a:t>
            </a:r>
            <a:r>
              <a:rPr lang="ru-RU" dirty="0"/>
              <a:t> и </a:t>
            </a:r>
            <a:r>
              <a:rPr lang="ru-RU" dirty="0" err="1"/>
              <a:t>Кузнечнинское</a:t>
            </a:r>
            <a:r>
              <a:rPr lang="ru-RU" dirty="0"/>
              <a:t>) и двенадцать сельских поселений (</a:t>
            </a:r>
            <a:r>
              <a:rPr lang="ru-RU" dirty="0" err="1"/>
              <a:t>Громовское</a:t>
            </a:r>
            <a:r>
              <a:rPr lang="ru-RU" dirty="0"/>
              <a:t>, Запорожское, </a:t>
            </a:r>
            <a:r>
              <a:rPr lang="ru-RU" dirty="0" err="1"/>
              <a:t>Красноозёрное</a:t>
            </a:r>
            <a:r>
              <a:rPr lang="ru-RU" dirty="0"/>
              <a:t>, </a:t>
            </a:r>
            <a:r>
              <a:rPr lang="ru-RU" dirty="0" err="1"/>
              <a:t>Ларионовское</a:t>
            </a:r>
            <a:r>
              <a:rPr lang="ru-RU" dirty="0"/>
              <a:t>, </a:t>
            </a:r>
            <a:r>
              <a:rPr lang="ru-RU" dirty="0" err="1"/>
              <a:t>Мельниковское</a:t>
            </a:r>
            <a:r>
              <a:rPr lang="ru-RU" dirty="0"/>
              <a:t>, Мичуринское, Петровское, </a:t>
            </a:r>
            <a:r>
              <a:rPr lang="ru-RU" dirty="0" err="1"/>
              <a:t>Плодовское</a:t>
            </a:r>
            <a:r>
              <a:rPr lang="ru-RU" dirty="0"/>
              <a:t>, </a:t>
            </a:r>
            <a:r>
              <a:rPr lang="ru-RU" dirty="0" err="1"/>
              <a:t>Раздольевское</a:t>
            </a:r>
            <a:r>
              <a:rPr lang="ru-RU" dirty="0"/>
              <a:t>, </a:t>
            </a:r>
            <a:r>
              <a:rPr lang="ru-RU" dirty="0" err="1"/>
              <a:t>Ромашкинское</a:t>
            </a:r>
            <a:r>
              <a:rPr lang="ru-RU" dirty="0"/>
              <a:t>, </a:t>
            </a:r>
            <a:r>
              <a:rPr lang="ru-RU" dirty="0" err="1"/>
              <a:t>Севастьяновское</a:t>
            </a:r>
            <a:r>
              <a:rPr lang="ru-RU" dirty="0"/>
              <a:t> и Сосновское).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146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54868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Исполнение бюджета </a:t>
            </a:r>
          </a:p>
          <a:p>
            <a:pPr algn="ctr"/>
            <a:r>
              <a:rPr lang="ru-RU" sz="2400" b="1" dirty="0" smtClean="0"/>
              <a:t>Приозерского муниципального района Ленинградской области</a:t>
            </a:r>
            <a:endParaRPr lang="ru-RU" sz="24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198538"/>
              </p:ext>
            </p:extLst>
          </p:nvPr>
        </p:nvGraphicFramePr>
        <p:xfrm>
          <a:off x="107505" y="1556792"/>
          <a:ext cx="8928990" cy="4824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8646"/>
                <a:gridCol w="944965"/>
                <a:gridCol w="944965"/>
                <a:gridCol w="1117110"/>
                <a:gridCol w="1027400"/>
                <a:gridCol w="1027400"/>
                <a:gridCol w="1289252"/>
                <a:gridCol w="1289252"/>
              </a:tblGrid>
              <a:tr h="36401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Исполнено за 2022 год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Исполнено за 2023 год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Утвержденный план 2024 год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Уточненный план 2024 год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Исполнено за 2024 год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% исполнения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9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 первоначальному плану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к уточненному плану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/>
                </a:tc>
              </a:tr>
              <a:tr h="1038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Доходы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2385,7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2773,4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2842,7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3230,7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</a:rPr>
                        <a:t>3472,7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</a:rPr>
                        <a:t>122,2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</a:rPr>
                        <a:t>107,5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/>
                </a:tc>
              </a:tr>
              <a:tr h="954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Расходы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</a:rPr>
                        <a:t>2368,0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</a:rPr>
                        <a:t>2719,0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2941,8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3266,9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3214,5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109,3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98,4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/>
                </a:tc>
              </a:tr>
              <a:tr h="728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Дефицит (-) ; Профицит (+)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</a:rPr>
                        <a:t>17,7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</a:rPr>
                        <a:t>54,4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</a:rPr>
                        <a:t>-99,1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-36,2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258,2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16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8197617"/>
              </p:ext>
            </p:extLst>
          </p:nvPr>
        </p:nvGraphicFramePr>
        <p:xfrm>
          <a:off x="87597" y="620688"/>
          <a:ext cx="9056403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721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548680"/>
            <a:ext cx="75379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Поступление доходов в районный бюджет за </a:t>
            </a:r>
            <a:r>
              <a:rPr lang="ru-RU" sz="2400" b="1" dirty="0" smtClean="0"/>
              <a:t>202</a:t>
            </a:r>
            <a:r>
              <a:rPr lang="en-US" sz="2400" b="1" dirty="0" smtClean="0"/>
              <a:t>4</a:t>
            </a:r>
            <a:r>
              <a:rPr lang="ru-RU" sz="2400" b="1" dirty="0" smtClean="0"/>
              <a:t> </a:t>
            </a:r>
            <a:r>
              <a:rPr lang="ru-RU" sz="2400" b="1" dirty="0"/>
              <a:t>год </a:t>
            </a:r>
          </a:p>
          <a:p>
            <a:pPr algn="ctr"/>
            <a:r>
              <a:rPr lang="ru-RU" sz="2400" b="1" dirty="0"/>
              <a:t>по сравнению с поступлениями за </a:t>
            </a:r>
            <a:r>
              <a:rPr lang="ru-RU" sz="2400" b="1" dirty="0" smtClean="0"/>
              <a:t>202</a:t>
            </a:r>
            <a:r>
              <a:rPr lang="en-US" sz="2400" b="1" dirty="0" smtClean="0"/>
              <a:t>3</a:t>
            </a:r>
            <a:r>
              <a:rPr lang="ru-RU" sz="2400" b="1" dirty="0" smtClean="0"/>
              <a:t> </a:t>
            </a:r>
            <a:r>
              <a:rPr lang="ru-RU" sz="2400" b="1" dirty="0"/>
              <a:t>год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580458"/>
              </p:ext>
            </p:extLst>
          </p:nvPr>
        </p:nvGraphicFramePr>
        <p:xfrm>
          <a:off x="179511" y="1772816"/>
          <a:ext cx="8784978" cy="3529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2895"/>
                <a:gridCol w="1267174"/>
                <a:gridCol w="1098495"/>
                <a:gridCol w="929220"/>
                <a:gridCol w="1267174"/>
                <a:gridCol w="1350020"/>
              </a:tblGrid>
              <a:tr h="1874824">
                <a:tc>
                  <a:txBody>
                    <a:bodyPr/>
                    <a:lstStyle/>
                    <a:p>
                      <a:pPr marL="111760" indent="-11176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доходного источника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Годовой план 2024 год (</a:t>
                      </a:r>
                      <a:r>
                        <a:rPr lang="ru-RU" sz="1200" dirty="0" err="1">
                          <a:effectLst/>
                        </a:rPr>
                        <a:t>млн.рублей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Поступило в 2024 году (</a:t>
                      </a:r>
                      <a:r>
                        <a:rPr lang="ru-RU" sz="1200" dirty="0" err="1">
                          <a:effectLst/>
                        </a:rPr>
                        <a:t>млн.рублей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% исполнения годового плана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Поступило в 2023 году (</a:t>
                      </a:r>
                      <a:r>
                        <a:rPr lang="ru-RU" sz="1200" dirty="0" err="1">
                          <a:effectLst/>
                        </a:rPr>
                        <a:t>млн.рублей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Прирост (</a:t>
                      </a:r>
                      <a:r>
                        <a:rPr lang="ru-RU" sz="1200" dirty="0" err="1">
                          <a:effectLst/>
                        </a:rPr>
                        <a:t>снижнение</a:t>
                      </a:r>
                      <a:r>
                        <a:rPr lang="ru-RU" sz="1200" dirty="0">
                          <a:effectLst/>
                        </a:rPr>
                        <a:t>) поступления к уровню прошлого года (%)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/>
                </a:tc>
              </a:tr>
              <a:tr h="615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Налоговые и неналоговые доходы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1397,8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1660,1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118,8%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1 252,2</a:t>
                      </a:r>
                      <a:endParaRPr lang="ru-RU" sz="1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+32,6%</a:t>
                      </a:r>
                      <a:endParaRPr lang="ru-RU" sz="1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/>
                </a:tc>
              </a:tr>
              <a:tr h="615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Безвозмездные поступления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1832,9</a:t>
                      </a:r>
                      <a:endParaRPr lang="ru-RU" sz="1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1812,6</a:t>
                      </a:r>
                      <a:endParaRPr lang="ru-RU" sz="1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98,9%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1 521,2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+19,2%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/>
                </a:tc>
              </a:tr>
              <a:tr h="424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ИТОГО ДОХОДОВ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3230,7</a:t>
                      </a:r>
                      <a:endParaRPr lang="ru-RU" sz="1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3472,7</a:t>
                      </a:r>
                      <a:endParaRPr lang="ru-RU" sz="1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107,5%</a:t>
                      </a:r>
                      <a:endParaRPr lang="ru-RU" sz="1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2 773,4</a:t>
                      </a:r>
                      <a:endParaRPr lang="ru-RU" sz="1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+25,2%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9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5783217"/>
              </p:ext>
            </p:extLst>
          </p:nvPr>
        </p:nvGraphicFramePr>
        <p:xfrm>
          <a:off x="1" y="1"/>
          <a:ext cx="9069160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0692600"/>
              </p:ext>
            </p:extLst>
          </p:nvPr>
        </p:nvGraphicFramePr>
        <p:xfrm>
          <a:off x="-1" y="1"/>
          <a:ext cx="9144001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7072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3512329"/>
              </p:ext>
            </p:extLst>
          </p:nvPr>
        </p:nvGraphicFramePr>
        <p:xfrm>
          <a:off x="1" y="958416"/>
          <a:ext cx="9143999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772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372</TotalTime>
  <Words>888</Words>
  <Application>Microsoft Office PowerPoint</Application>
  <PresentationFormat>Экран (4:3)</PresentationFormat>
  <Paragraphs>401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Документ</vt:lpstr>
      <vt:lpstr>Презентация PowerPoint</vt:lpstr>
      <vt:lpstr>Основные термины и понятия</vt:lpstr>
      <vt:lpstr>Презентация PowerPoint</vt:lpstr>
      <vt:lpstr>Приозерский муниципальный район Ленинградской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ИСПОЛНЕНИЕ БЮДЖЕТА ПРИОЗЕРСКОГО МУНИЦИПАЛЬНОГО РАЙОНА ПО РАЗДЕЛАМ КЛАССИФИКАЦИИ РАСХОДОВ БЮДЖЕТА 2022-2024ГГ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32</cp:revision>
  <dcterms:created xsi:type="dcterms:W3CDTF">2023-04-21T08:46:13Z</dcterms:created>
  <dcterms:modified xsi:type="dcterms:W3CDTF">2025-06-03T08:00:13Z</dcterms:modified>
</cp:coreProperties>
</file>