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0" r:id="rId2"/>
    <p:sldId id="256" r:id="rId3"/>
    <p:sldId id="276" r:id="rId4"/>
    <p:sldId id="267" r:id="rId5"/>
    <p:sldId id="262" r:id="rId6"/>
    <p:sldId id="263" r:id="rId7"/>
    <p:sldId id="271" r:id="rId8"/>
    <p:sldId id="257" r:id="rId9"/>
    <p:sldId id="277" r:id="rId10"/>
    <p:sldId id="278" r:id="rId11"/>
    <p:sldId id="279" r:id="rId12"/>
    <p:sldId id="266" r:id="rId13"/>
    <p:sldId id="260" r:id="rId14"/>
    <p:sldId id="265" r:id="rId15"/>
    <p:sldId id="261" r:id="rId16"/>
    <p:sldId id="268" r:id="rId17"/>
    <p:sldId id="280" r:id="rId18"/>
    <p:sldId id="269" r:id="rId19"/>
    <p:sldId id="272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новообразования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7"/>
                <c:pt idx="0">
                  <c:v>ЖКТ</c:v>
                </c:pt>
                <c:pt idx="1">
                  <c:v>легкие и бронхи</c:v>
                </c:pt>
                <c:pt idx="2">
                  <c:v>мочевой пузьрь+почки</c:v>
                </c:pt>
                <c:pt idx="3">
                  <c:v>женские половые орг.</c:v>
                </c:pt>
                <c:pt idx="4">
                  <c:v>лимфома и миеломная б-нь</c:v>
                </c:pt>
                <c:pt idx="5">
                  <c:v>головной мозг</c:v>
                </c:pt>
                <c:pt idx="6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</c:v>
                </c:pt>
                <c:pt idx="1">
                  <c:v>8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БСК</c:v>
                </c:pt>
                <c:pt idx="1">
                  <c:v>онко</c:v>
                </c:pt>
                <c:pt idx="2">
                  <c:v>БОП</c:v>
                </c:pt>
                <c:pt idx="3">
                  <c:v>БНС</c:v>
                </c:pt>
                <c:pt idx="4">
                  <c:v>БОД</c:v>
                </c:pt>
                <c:pt idx="5">
                  <c:v>эндокр.</c:v>
                </c:pt>
                <c:pt idx="6">
                  <c:v>травмы</c:v>
                </c:pt>
                <c:pt idx="7">
                  <c:v>инф.б-ни</c:v>
                </c:pt>
                <c:pt idx="8">
                  <c:v>БМПС</c:v>
                </c:pt>
                <c:pt idx="9">
                  <c:v>прочие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184</c:v>
                </c:pt>
                <c:pt idx="1">
                  <c:v>48</c:v>
                </c:pt>
                <c:pt idx="2">
                  <c:v>29</c:v>
                </c:pt>
                <c:pt idx="3">
                  <c:v>11</c:v>
                </c:pt>
                <c:pt idx="4">
                  <c:v>19</c:v>
                </c:pt>
                <c:pt idx="5">
                  <c:v>3</c:v>
                </c:pt>
                <c:pt idx="6">
                  <c:v>13</c:v>
                </c:pt>
                <c:pt idx="7">
                  <c:v>7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БСК</c:v>
                </c:pt>
                <c:pt idx="1">
                  <c:v>онко</c:v>
                </c:pt>
                <c:pt idx="2">
                  <c:v>БОП</c:v>
                </c:pt>
                <c:pt idx="3">
                  <c:v>БНС</c:v>
                </c:pt>
                <c:pt idx="4">
                  <c:v>БОД</c:v>
                </c:pt>
                <c:pt idx="5">
                  <c:v>эндокр.</c:v>
                </c:pt>
                <c:pt idx="6">
                  <c:v>травмы</c:v>
                </c:pt>
                <c:pt idx="7">
                  <c:v>инф.б-ни</c:v>
                </c:pt>
                <c:pt idx="8">
                  <c:v>БМПС</c:v>
                </c:pt>
                <c:pt idx="9">
                  <c:v>прочие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115</c:v>
                </c:pt>
                <c:pt idx="1">
                  <c:v>51</c:v>
                </c:pt>
                <c:pt idx="2">
                  <c:v>37</c:v>
                </c:pt>
                <c:pt idx="3">
                  <c:v>25</c:v>
                </c:pt>
                <c:pt idx="4">
                  <c:v>18</c:v>
                </c:pt>
                <c:pt idx="5">
                  <c:v>15</c:v>
                </c:pt>
                <c:pt idx="6">
                  <c:v>21</c:v>
                </c:pt>
                <c:pt idx="7">
                  <c:v>17</c:v>
                </c:pt>
                <c:pt idx="8">
                  <c:v>1</c:v>
                </c:pt>
                <c:pt idx="9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БСК</c:v>
                </c:pt>
                <c:pt idx="1">
                  <c:v>онко</c:v>
                </c:pt>
                <c:pt idx="2">
                  <c:v>БОП</c:v>
                </c:pt>
                <c:pt idx="3">
                  <c:v>БНС</c:v>
                </c:pt>
                <c:pt idx="4">
                  <c:v>БОД</c:v>
                </c:pt>
                <c:pt idx="5">
                  <c:v>эндокр.</c:v>
                </c:pt>
                <c:pt idx="6">
                  <c:v>травмы</c:v>
                </c:pt>
                <c:pt idx="7">
                  <c:v>инф.б-ни</c:v>
                </c:pt>
                <c:pt idx="8">
                  <c:v>БМПС</c:v>
                </c:pt>
                <c:pt idx="9">
                  <c:v>прочие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122</c:v>
                </c:pt>
                <c:pt idx="1">
                  <c:v>57</c:v>
                </c:pt>
                <c:pt idx="2">
                  <c:v>28</c:v>
                </c:pt>
                <c:pt idx="3">
                  <c:v>28</c:v>
                </c:pt>
                <c:pt idx="4">
                  <c:v>24</c:v>
                </c:pt>
                <c:pt idx="5">
                  <c:v>15</c:v>
                </c:pt>
                <c:pt idx="6">
                  <c:v>14</c:v>
                </c:pt>
                <c:pt idx="7">
                  <c:v>14</c:v>
                </c:pt>
                <c:pt idx="8">
                  <c:v>10</c:v>
                </c:pt>
                <c:pt idx="9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БСК</c:v>
                </c:pt>
                <c:pt idx="1">
                  <c:v>онко</c:v>
                </c:pt>
                <c:pt idx="2">
                  <c:v>БОП</c:v>
                </c:pt>
                <c:pt idx="3">
                  <c:v>БНС</c:v>
                </c:pt>
                <c:pt idx="4">
                  <c:v>БОД</c:v>
                </c:pt>
                <c:pt idx="5">
                  <c:v>эндокр.</c:v>
                </c:pt>
                <c:pt idx="6">
                  <c:v>травмы</c:v>
                </c:pt>
                <c:pt idx="7">
                  <c:v>инф.б-ни</c:v>
                </c:pt>
                <c:pt idx="8">
                  <c:v>БМПС</c:v>
                </c:pt>
                <c:pt idx="9">
                  <c:v>прочие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105</c:v>
                </c:pt>
                <c:pt idx="1">
                  <c:v>29</c:v>
                </c:pt>
                <c:pt idx="2">
                  <c:v>36</c:v>
                </c:pt>
                <c:pt idx="3">
                  <c:v>14</c:v>
                </c:pt>
                <c:pt idx="4">
                  <c:v>25</c:v>
                </c:pt>
                <c:pt idx="5">
                  <c:v>9</c:v>
                </c:pt>
                <c:pt idx="6">
                  <c:v>19</c:v>
                </c:pt>
                <c:pt idx="7">
                  <c:v>8</c:v>
                </c:pt>
                <c:pt idx="8">
                  <c:v>4</c:v>
                </c:pt>
                <c:pt idx="9">
                  <c:v>6</c:v>
                </c:pt>
              </c:numCache>
            </c:numRef>
          </c:val>
        </c:ser>
        <c:axId val="78841728"/>
        <c:axId val="78843264"/>
      </c:barChart>
      <c:catAx>
        <c:axId val="78841728"/>
        <c:scaling>
          <c:orientation val="minMax"/>
        </c:scaling>
        <c:axPos val="b"/>
        <c:tickLblPos val="nextTo"/>
        <c:crossAx val="78843264"/>
        <c:crosses val="autoZero"/>
        <c:auto val="1"/>
        <c:lblAlgn val="ctr"/>
        <c:lblOffset val="100"/>
      </c:catAx>
      <c:valAx>
        <c:axId val="78843264"/>
        <c:scaling>
          <c:orientation val="minMax"/>
        </c:scaling>
        <c:axPos val="l"/>
        <c:majorGridlines/>
        <c:numFmt formatCode="General" sourceLinked="1"/>
        <c:tickLblPos val="nextTo"/>
        <c:crossAx val="78841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5DE76-5E8F-4287-9952-8D39A8855566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B58D1-5FE1-4A30-94E3-9DAAB5B21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solidFill>
            <a:srgbClr val="CFE7F5"/>
          </a:solidFill>
          <a:ln w="25402">
            <a:solidFill>
              <a:srgbClr val="808080"/>
            </a:solidFill>
          </a:ln>
        </p:spPr>
      </p:sp>
      <p:sp>
        <p:nvSpPr>
          <p:cNvPr id="21506" name="Заметки 2"/>
          <p:cNvSpPr>
            <a:spLocks noGrp="1" noChangeArrowheads="1"/>
          </p:cNvSpPr>
          <p:nvPr>
            <p:ph type="body" sz="quarter" idx="4294967295"/>
          </p:nvPr>
        </p:nvSpPr>
        <p:spPr bwMode="auto"/>
        <p:txBody>
          <a:bodyPr/>
          <a:lstStyle/>
          <a:p>
            <a:endParaRPr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solidFill>
            <a:srgbClr val="CFE7F5"/>
          </a:solidFill>
          <a:ln w="25402">
            <a:solidFill>
              <a:srgbClr val="808080"/>
            </a:solidFill>
          </a:ln>
        </p:spPr>
      </p:sp>
      <p:sp>
        <p:nvSpPr>
          <p:cNvPr id="16386" name="Заметки 2"/>
          <p:cNvSpPr>
            <a:spLocks noGrp="1" noChangeArrowheads="1"/>
          </p:cNvSpPr>
          <p:nvPr>
            <p:ph type="body" sz="quarter" idx="4294967295"/>
          </p:nvPr>
        </p:nvSpPr>
        <p:spPr bwMode="auto"/>
        <p:txBody>
          <a:bodyPr/>
          <a:lstStyle/>
          <a:p>
            <a:endParaRPr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23F4-5920-47BA-9811-B52799A6AF2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FC4B-B799-4BBD-B411-F9C38E3B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23F4-5920-47BA-9811-B52799A6AF2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FC4B-B799-4BBD-B411-F9C38E3B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23F4-5920-47BA-9811-B52799A6AF2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FC4B-B799-4BBD-B411-F9C38E3B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23F4-5920-47BA-9811-B52799A6AF2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FC4B-B799-4BBD-B411-F9C38E3B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23F4-5920-47BA-9811-B52799A6AF2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FC4B-B799-4BBD-B411-F9C38E3B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23F4-5920-47BA-9811-B52799A6AF2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FC4B-B799-4BBD-B411-F9C38E3B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23F4-5920-47BA-9811-B52799A6AF2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FC4B-B799-4BBD-B411-F9C38E3B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23F4-5920-47BA-9811-B52799A6AF2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FC4B-B799-4BBD-B411-F9C38E3B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23F4-5920-47BA-9811-B52799A6AF2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FC4B-B799-4BBD-B411-F9C38E3B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23F4-5920-47BA-9811-B52799A6AF2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FC4B-B799-4BBD-B411-F9C38E3B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23F4-5920-47BA-9811-B52799A6AF2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FC4B-B799-4BBD-B411-F9C38E3B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823F4-5920-47BA-9811-B52799A6AF2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9FC4B-B799-4BBD-B411-F9C38E3B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sminzdrav.ru/poleznye-resursy/natsproektzdravoohranenie/kadry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sminzdrav.ru/poleznye-resursy/natsproektzdravoohranenie/tsifra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sminzdrav.ru/poleznye-resursy/natsproektzdravoohranenie/pervichka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sminzdrav.ru/poleznye-resursy/natsproektzdravoohranenie/onko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4929222"/>
          </a:xfrm>
        </p:spPr>
        <p:txBody>
          <a:bodyPr>
            <a:normAutofit/>
          </a:bodyPr>
          <a:lstStyle/>
          <a:p>
            <a:r>
              <a:rPr lang="ru-RU" dirty="0" smtClean="0"/>
              <a:t>«Об итогах деятельности ГБУЗ ЛО «</a:t>
            </a:r>
            <a:r>
              <a:rPr lang="ru-RU" dirty="0" err="1" smtClean="0"/>
              <a:t>Приозерская</a:t>
            </a:r>
            <a:r>
              <a:rPr lang="ru-RU" dirty="0" smtClean="0"/>
              <a:t> МБ» в 2019 году и</a:t>
            </a:r>
            <a:br>
              <a:rPr lang="ru-RU" dirty="0" smtClean="0"/>
            </a:br>
            <a:r>
              <a:rPr lang="ru-RU" dirty="0" smtClean="0"/>
              <a:t>задачах на 2020 год»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buFont typeface="StarSymbol"/>
              <a:buNone/>
            </a:pPr>
            <a:r>
              <a:rPr altLang="zh-CN" smtClean="0">
                <a:latin typeface="Arial" pitchFamily="34" charset="0"/>
              </a:rPr>
              <a:t>О</a:t>
            </a:r>
            <a:r>
              <a:rPr altLang="zh-CN" b="1" smtClean="0">
                <a:latin typeface="Arial" pitchFamily="34" charset="0"/>
              </a:rPr>
              <a:t>нкология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0825" y="1341438"/>
            <a:ext cx="8229600" cy="5516562"/>
          </a:xfrm>
          <a:noFill/>
        </p:spPr>
        <p:txBody>
          <a:bodyPr/>
          <a:lstStyle/>
          <a:p>
            <a:pPr marL="0" indent="0">
              <a:spcBef>
                <a:spcPts val="638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</a:pPr>
            <a:r>
              <a:rPr altLang="zh-CN" smtClean="0">
                <a:latin typeface="Times New Roman" pitchFamily="18" charset="0"/>
              </a:rPr>
              <a:t>Количество онкологических больных, состоящих под диспансерным наблюдением на конец отчетного года составило -1360 человек, в  2018 году -  1313 человек.</a:t>
            </a:r>
          </a:p>
          <a:p>
            <a:pPr marL="0" indent="0">
              <a:spcBef>
                <a:spcPts val="638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</a:pPr>
            <a:r>
              <a:rPr altLang="zh-CN" smtClean="0">
                <a:latin typeface="Times New Roman" pitchFamily="18" charset="0"/>
              </a:rPr>
              <a:t>Число пациентов с впервые выявленными злокачественными новообразованиями  – всего 212 человек, из них при прохождении диспансеризации – 67 чел.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Распределение по нозологиям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072494" cy="4210064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получена </a:t>
            </a:r>
            <a:r>
              <a:rPr lang="ru-RU" dirty="0" err="1" smtClean="0">
                <a:solidFill>
                  <a:schemeClr val="tx1"/>
                </a:solidFill>
              </a:rPr>
              <a:t>видеоэндоскопическая</a:t>
            </a:r>
            <a:r>
              <a:rPr lang="ru-RU" dirty="0" smtClean="0">
                <a:solidFill>
                  <a:schemeClr val="tx1"/>
                </a:solidFill>
              </a:rPr>
              <a:t> стойка с принадлежностями;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приобретен новый аппарат УЗИ в </a:t>
            </a:r>
            <a:r>
              <a:rPr lang="ru-RU" dirty="0" err="1" smtClean="0">
                <a:solidFill>
                  <a:schemeClr val="tx1"/>
                </a:solidFill>
              </a:rPr>
              <a:t>Сосновскую</a:t>
            </a:r>
            <a:r>
              <a:rPr lang="ru-RU" dirty="0" smtClean="0">
                <a:solidFill>
                  <a:schemeClr val="tx1"/>
                </a:solidFill>
              </a:rPr>
              <a:t> УБ;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заключен контракт на поставку компьютерного томографа (получено ТЗ на проектирование, начаты проектные работы для подготовки помещения)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1623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hlinkClick r:id="rId2"/>
              </a:rPr>
              <a:t>ФЕДЕРАЛЬНЫЙ ПРОЕКТ «ОБЕСПЕЧЕНИЕ МЕДИЦИНСКИХ ОРГАНИЗАЦИЙ СИСТЕМЫ ЗДРАВООХРАНЕНИЯ КВАЛИФИЦИРОВАННЫМИ КАДРАМИ»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73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Благодаря Программе «Земский доктор», «Земский фельдшер» в 2019 году привлечены </a:t>
            </a:r>
            <a:br>
              <a:rPr lang="ru-RU" dirty="0" smtClean="0"/>
            </a:br>
            <a:r>
              <a:rPr lang="ru-RU" dirty="0" smtClean="0"/>
              <a:t>17 специалистов (8 врачей и 9 фельдшеров СМП)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4479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hlinkClick r:id="rId2"/>
              </a:rPr>
              <a:t>ФЕДЕРАЛЬНЫЙ ПРОЕКТ «СОЗДАНИЕ ЕДИНОГО ЦИФРОВОГО КОНТУРА В ЗДРАВООХРАНЕНИИ НА ОСНОВЕ ЕДИНОЙ ГОСУДАРСТВЕННОЙ ИНФОРМАЦИОННОЙ СИСТЕМЫ В СФЕРЕ ЗДРАВООХРАНЕНИЯ (ЕГИСЗ)»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оснащение автоматизированными рабочими местами;</a:t>
            </a:r>
          </a:p>
          <a:p>
            <a:r>
              <a:rPr lang="ru-RU" dirty="0" smtClean="0"/>
              <a:t>построение защищенных каналов связи;</a:t>
            </a:r>
          </a:p>
          <a:p>
            <a:r>
              <a:rPr lang="ru-RU" dirty="0" smtClean="0"/>
              <a:t>построение сетевой инфраструктуры;</a:t>
            </a:r>
          </a:p>
          <a:p>
            <a:pPr algn="ctr">
              <a:buNone/>
            </a:pPr>
            <a:r>
              <a:rPr lang="ru-RU" dirty="0" smtClean="0"/>
              <a:t>К высокоскоростному интернету подключены 6 амбулаторий из 6, 7 </a:t>
            </a:r>
            <a:r>
              <a:rPr lang="ru-RU" dirty="0" err="1" smtClean="0"/>
              <a:t>ФАПов</a:t>
            </a:r>
            <a:r>
              <a:rPr lang="ru-RU" dirty="0" smtClean="0"/>
              <a:t> из 12.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431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Материально – </a:t>
            </a:r>
            <a:r>
              <a:rPr lang="ru-RU" dirty="0" smtClean="0">
                <a:solidFill>
                  <a:srgbClr val="0000FF"/>
                </a:solidFill>
              </a:rPr>
              <a:t>техническое обеспечение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 рамках целевой статьи «Материально – технического обеспечения</a:t>
            </a:r>
            <a:br>
              <a:rPr lang="ru-RU" sz="3600" dirty="0" smtClean="0"/>
            </a:br>
            <a:r>
              <a:rPr lang="ru-RU" sz="3600" dirty="0" smtClean="0"/>
              <a:t>учреждений здравоохранения» выделена сумма 27,8 </a:t>
            </a:r>
            <a:r>
              <a:rPr lang="ru-RU" sz="3600" dirty="0" err="1" smtClean="0"/>
              <a:t>млн</a:t>
            </a:r>
            <a:r>
              <a:rPr lang="ru-RU" sz="3600" dirty="0" smtClean="0"/>
              <a:t> рублей.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714620"/>
            <a:ext cx="8143932" cy="3643338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проведение работ по капитальному ремонту рентген кабинетов в здании поликлиники;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проведение работ по капитальному ремонту инфекционного отделения;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проведение работ по монтажу АИТП;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проведение работ по капитальному ремонту рентген кабинета в </a:t>
            </a:r>
            <a:r>
              <a:rPr lang="ru-RU" dirty="0" err="1" smtClean="0">
                <a:solidFill>
                  <a:schemeClr val="tx1"/>
                </a:solidFill>
              </a:rPr>
              <a:t>Сосновской</a:t>
            </a:r>
            <a:r>
              <a:rPr lang="ru-RU" dirty="0" smtClean="0">
                <a:solidFill>
                  <a:schemeClr val="tx1"/>
                </a:solidFill>
              </a:rPr>
              <a:t> УБ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en-US" dirty="0" smtClean="0"/>
              <a:t>I</a:t>
            </a:r>
            <a:r>
              <a:rPr lang="ru-RU" dirty="0" smtClean="0"/>
              <a:t> квартале 2020г.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80" y="2386018"/>
            <a:ext cx="8229600" cy="34004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Выделены средства:</a:t>
            </a:r>
          </a:p>
          <a:p>
            <a:r>
              <a:rPr lang="ru-RU" dirty="0" smtClean="0"/>
              <a:t>На приобретение нового аппарата УЗИ в женскую консультацию;</a:t>
            </a:r>
          </a:p>
          <a:p>
            <a:r>
              <a:rPr lang="ru-RU" dirty="0" smtClean="0"/>
              <a:t>На приобретение палатного рентген аппарата в </a:t>
            </a:r>
            <a:r>
              <a:rPr lang="ru-RU" dirty="0" err="1" smtClean="0"/>
              <a:t>ОАРиТ</a:t>
            </a:r>
            <a:r>
              <a:rPr lang="ru-RU" dirty="0" smtClean="0"/>
              <a:t>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hlinkClick r:id="rId2"/>
              </a:rPr>
              <a:t>ФЕДЕРАЛЬНЫЙ ПРОЕКТ «РАЗВИТИЕ СИСТЕМЫ ОКАЗАНИЯ ПЕРВИЧНОЙ МЕДИКО-САНИТАРНОЙ ПОМОЩИ»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ВЫПОЛНЕНИЕ ПРОФИЛАКТИЧЕСКИХ МЕРОПРИЯТИЙ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II-IV</a:t>
            </a:r>
            <a:r>
              <a:rPr lang="ru-RU" dirty="0" smtClean="0"/>
              <a:t> квартал 2020г.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32061"/>
            <a:ext cx="8229600" cy="345439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Эндовидеохирургическая</a:t>
            </a:r>
            <a:r>
              <a:rPr lang="ru-RU" dirty="0" smtClean="0"/>
              <a:t> стойка с набором инструментов для выполнения гинекологических операций;</a:t>
            </a:r>
          </a:p>
          <a:p>
            <a:r>
              <a:rPr lang="ru-RU" dirty="0" smtClean="0"/>
              <a:t>Низкотемпературный стерилизатор </a:t>
            </a:r>
            <a:r>
              <a:rPr lang="en-US" dirty="0" err="1" smtClean="0"/>
              <a:t>Sterrad</a:t>
            </a:r>
            <a:endParaRPr lang="ru-RU" dirty="0" smtClean="0"/>
          </a:p>
          <a:p>
            <a:r>
              <a:rPr lang="ru-RU" dirty="0" smtClean="0"/>
              <a:t>Стоматологические установки в п.Саперное, </a:t>
            </a:r>
            <a:r>
              <a:rPr lang="ru-RU" dirty="0" err="1" smtClean="0"/>
              <a:t>п.Суходолье</a:t>
            </a:r>
            <a:r>
              <a:rPr lang="ru-RU" dirty="0" smtClean="0"/>
              <a:t>, п.Мельниково, </a:t>
            </a:r>
            <a:r>
              <a:rPr lang="ru-RU" dirty="0" smtClean="0"/>
              <a:t>         поликлинику </a:t>
            </a:r>
            <a:r>
              <a:rPr lang="ru-RU" dirty="0" err="1" smtClean="0"/>
              <a:t>Приозерской</a:t>
            </a:r>
            <a:r>
              <a:rPr lang="ru-RU" dirty="0" smtClean="0"/>
              <a:t> МБ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 счет средств депутатского фонда: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60623"/>
            <a:ext cx="8229600" cy="2954327"/>
          </a:xfrm>
        </p:spPr>
        <p:txBody>
          <a:bodyPr/>
          <a:lstStyle/>
          <a:p>
            <a:r>
              <a:rPr lang="ru-RU" dirty="0" smtClean="0"/>
              <a:t>закупка стоматологической установки в п.Кузнечное;</a:t>
            </a:r>
          </a:p>
          <a:p>
            <a:r>
              <a:rPr lang="ru-RU" dirty="0" smtClean="0"/>
              <a:t>закупка физиотерапевтической аппаратуры в поликлинику </a:t>
            </a:r>
            <a:r>
              <a:rPr lang="ru-RU" dirty="0" err="1" smtClean="0"/>
              <a:t>Приозерской</a:t>
            </a:r>
            <a:r>
              <a:rPr lang="ru-RU" dirty="0" smtClean="0"/>
              <a:t> МБ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85728"/>
            <a:ext cx="8677275" cy="1006475"/>
          </a:xfrm>
        </p:spPr>
        <p:txBody>
          <a:bodyPr lIns="90004" tIns="44997" rIns="90004" bIns="44997" anchor="t" anchorCtr="1">
            <a:normAutofit fontScale="90000"/>
          </a:bodyPr>
          <a:lstStyle/>
          <a:p>
            <a:pPr algn="ctr">
              <a:buFont typeface="StarSymbol"/>
              <a:buNone/>
            </a:pPr>
            <a:r>
              <a:rPr altLang="zh-CN" sz="3200" b="1" smtClean="0">
                <a:latin typeface="Arial" pitchFamily="34" charset="0"/>
              </a:rPr>
              <a:t>Диспансеризация и профилактические медицинские осмотры ВН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1557338"/>
            <a:ext cx="8572560" cy="5300662"/>
          </a:xfrm>
        </p:spPr>
        <p:txBody>
          <a:bodyPr lIns="90004" tIns="44997" rIns="90004" bIns="44997"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spcBef>
                <a:spcPts val="638"/>
              </a:spcBef>
              <a:spcAft>
                <a:spcPct val="0"/>
              </a:spcAft>
              <a:buFont typeface="StarSymbol"/>
              <a:buNone/>
            </a:pPr>
            <a:endParaRPr altLang="zh-CN" smtClean="0">
              <a:latin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StarSymbol"/>
              <a:buNone/>
            </a:pPr>
            <a:r>
              <a:rPr altLang="zh-CN" sz="2800" smtClean="0">
                <a:latin typeface="Times New Roman" pitchFamily="18" charset="0"/>
                <a:cs typeface="Times New Roman" pitchFamily="18" charset="0"/>
              </a:rPr>
              <a:t>В 2019 году диспансеризацию и ПМО прошли всего — 6691 чел. ( в 2018 - 4449 чел), из них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StarSymbol"/>
              <a:buNone/>
            </a:pPr>
            <a:r>
              <a:rPr altLang="zh-CN" sz="2800" smtClean="0">
                <a:latin typeface="Times New Roman" pitchFamily="18" charset="0"/>
                <a:cs typeface="Times New Roman" pitchFamily="18" charset="0"/>
              </a:rPr>
              <a:t>диспансеризацию ВН - 4111 чел. ( 68,5 % от утвержденного плана);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StarSymbol"/>
              <a:buNone/>
            </a:pPr>
            <a:r>
              <a:rPr altLang="zh-CN" sz="2800" smtClean="0">
                <a:latin typeface="Times New Roman" pitchFamily="18" charset="0"/>
                <a:cs typeface="Times New Roman" pitchFamily="18" charset="0"/>
              </a:rPr>
              <a:t>Профилактические медицинские осмотры – 2580 чел, что составило 17 % от утвержденного плана.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StarSymbol"/>
              <a:buNone/>
            </a:pPr>
            <a:endParaRPr altLang="zh-CN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StarSymbol"/>
              <a:buNone/>
            </a:pPr>
            <a:r>
              <a:rPr altLang="zh-CN" sz="2800" smtClean="0">
                <a:latin typeface="Times New Roman" pitchFamily="18" charset="0"/>
                <a:cs typeface="Times New Roman" pitchFamily="18" charset="0"/>
              </a:rPr>
              <a:t>Установлены группы здровья: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StarSymbol"/>
              <a:buNone/>
            </a:pPr>
            <a:r>
              <a:rPr altLang="zh-CN" sz="2800" smtClean="0">
                <a:latin typeface="Times New Roman" pitchFamily="18" charset="0"/>
                <a:cs typeface="Times New Roman" pitchFamily="18" charset="0"/>
              </a:rPr>
              <a:t>I группа-1341 чел.,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StarSymbol"/>
              <a:buNone/>
            </a:pPr>
            <a:r>
              <a:rPr altLang="zh-CN" sz="2800" smtClean="0">
                <a:latin typeface="Times New Roman" pitchFamily="18" charset="0"/>
                <a:cs typeface="Times New Roman" pitchFamily="18" charset="0"/>
              </a:rPr>
              <a:t>II группа- 1607 чел.,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StarSymbol"/>
              <a:buNone/>
            </a:pPr>
            <a:r>
              <a:rPr altLang="zh-CN" sz="2800" smtClean="0">
                <a:latin typeface="Times New Roman" pitchFamily="18" charset="0"/>
                <a:cs typeface="Times New Roman" pitchFamily="18" charset="0"/>
              </a:rPr>
              <a:t>III группа — 3743 чел.,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StarSymbol"/>
              <a:buNone/>
            </a:pPr>
            <a:r>
              <a:rPr altLang="zh-CN" sz="2800" smtClean="0">
                <a:latin typeface="Times New Roman" pitchFamily="18" charset="0"/>
                <a:cs typeface="Times New Roman" pitchFamily="18" charset="0"/>
              </a:rPr>
              <a:t>На II этап направлено 595 чел, завершили- 317 чел.                                         </a:t>
            </a:r>
          </a:p>
          <a:p>
            <a:pPr marL="0" indent="0">
              <a:lnSpc>
                <a:spcPct val="80000"/>
              </a:lnSpc>
              <a:spcBef>
                <a:spcPts val="638"/>
              </a:spcBef>
              <a:spcAft>
                <a:spcPct val="0"/>
              </a:spcAft>
              <a:buFont typeface="StarSymbol"/>
              <a:buNone/>
            </a:pPr>
            <a:r>
              <a:rPr altLang="zh-CN" sz="2800" smtClean="0">
                <a:latin typeface="Arial" pitchFamily="34" charset="0"/>
              </a:rPr>
              <a:t>  </a:t>
            </a:r>
          </a:p>
        </p:txBody>
      </p:sp>
      <p:sp>
        <p:nvSpPr>
          <p:cNvPr id="4" name="Text Box 5"/>
          <p:cNvSpPr/>
          <p:nvPr/>
        </p:nvSpPr>
        <p:spPr>
          <a:xfrm>
            <a:off x="827088" y="5783263"/>
            <a:ext cx="7920037" cy="88741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4997" rIns="90004" bIns="44997">
            <a:spAutoFit/>
          </a:bodyPr>
          <a:lstStyle/>
          <a:p>
            <a:pPr>
              <a:lnSpc>
                <a:spcPct val="80000"/>
              </a:lnSpc>
              <a:spcBef>
                <a:spcPts val="363"/>
              </a:spcBef>
            </a:pPr>
            <a:endParaRPr lang="ru-RU" altLang="zh-CN" sz="2800">
              <a:solidFill>
                <a:srgbClr val="FFFFFF"/>
              </a:solidFill>
              <a:ea typeface="Microsoft YaHei" pitchFamily="34" charset="-122"/>
            </a:endParaRPr>
          </a:p>
          <a:p>
            <a:pPr>
              <a:lnSpc>
                <a:spcPct val="80000"/>
              </a:lnSpc>
              <a:spcBef>
                <a:spcPts val="900"/>
              </a:spcBef>
            </a:pPr>
            <a:endParaRPr lang="ru-RU" altLang="zh-CN" sz="2800">
              <a:solidFill>
                <a:srgbClr val="FFFFFF"/>
              </a:solidFill>
              <a:ea typeface="Microsoft YaHei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7643866" cy="292895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В 2019 году отмечено невыполнение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объемов и финансовых показателей работы амбулаторно-поликлинической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службы на 38,6 млн.руб.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СОЗДАНИЕ/ЗАМЕНА ФЕЛЬДШЕРСКИХ, ФЕЛЬДШЕРСКО-АКУШЕРСКИХ ПУНКТОВ, ВРАЧЕБНЫХ АМБУЛАТОРИЙ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8215370" cy="3357586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заключен договор аренды с собственником ФАП 69км.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запланирован капитальный ремонт в ФАП </a:t>
            </a:r>
            <a:r>
              <a:rPr lang="ru-RU" dirty="0" err="1" smtClean="0">
                <a:solidFill>
                  <a:schemeClr val="tx1"/>
                </a:solidFill>
              </a:rPr>
              <a:t>п.Севостьяново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планируется строительство новых ФАП в п.Моторное и п.Владимировка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Приобретение передвижных медицинских комплексов для оказания медицинской помощи жителям населенных пунктов с численностью населения до 100 человек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928934"/>
            <a:ext cx="8643998" cy="350046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Приобретены и введены в эксплуатацию передвижные комплексы на базе а/м </a:t>
            </a:r>
            <a:r>
              <a:rPr lang="ru-RU" sz="2800" dirty="0" err="1" smtClean="0">
                <a:solidFill>
                  <a:schemeClr val="tx1"/>
                </a:solidFill>
              </a:rPr>
              <a:t>Камаз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Комплекс лечебно-диагностический подвижной</a:t>
            </a:r>
            <a:r>
              <a:rPr lang="ru-RU" sz="2800" dirty="0">
                <a:solidFill>
                  <a:schemeClr val="tx1"/>
                </a:solidFill>
              </a:rPr>
              <a:t>;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Комплекс флюорографический цифровой </a:t>
            </a:r>
            <a:r>
              <a:rPr lang="ru-RU" sz="2800" dirty="0" err="1" smtClean="0">
                <a:solidFill>
                  <a:schemeClr val="tx1"/>
                </a:solidFill>
              </a:rPr>
              <a:t>малодозовый</a:t>
            </a:r>
            <a:r>
              <a:rPr lang="ru-RU" sz="2800" dirty="0" smtClean="0">
                <a:solidFill>
                  <a:schemeClr val="tx1"/>
                </a:solidFill>
              </a:rPr>
              <a:t> подвижной;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Готовится проектно-сметная документация на ремонт 2 этажа и ремонт входной группы поликлиники г.Приозерск;</a:t>
            </a:r>
          </a:p>
          <a:p>
            <a:r>
              <a:rPr lang="ru-RU" dirty="0" smtClean="0"/>
              <a:t>Готовится проектно-сметная документация на ремонт детского отделения поликлиники </a:t>
            </a:r>
            <a:r>
              <a:rPr lang="ru-RU" dirty="0" err="1" smtClean="0"/>
              <a:t>Сосновской</a:t>
            </a:r>
            <a:r>
              <a:rPr lang="ru-RU" dirty="0" smtClean="0"/>
              <a:t> УБ;</a:t>
            </a:r>
          </a:p>
          <a:p>
            <a:r>
              <a:rPr lang="ru-RU" dirty="0" smtClean="0"/>
              <a:t>Замена </a:t>
            </a:r>
            <a:r>
              <a:rPr lang="ru-RU" dirty="0" err="1" smtClean="0"/>
              <a:t>рентген-диагностического</a:t>
            </a:r>
            <a:r>
              <a:rPr lang="ru-RU" dirty="0" smtClean="0"/>
              <a:t> комплекса поликлиники </a:t>
            </a:r>
            <a:r>
              <a:rPr lang="ru-RU" dirty="0" err="1" smtClean="0"/>
              <a:t>Приозерской</a:t>
            </a:r>
            <a:r>
              <a:rPr lang="ru-RU" dirty="0" smtClean="0"/>
              <a:t> МБ;</a:t>
            </a:r>
          </a:p>
          <a:p>
            <a:r>
              <a:rPr lang="ru-RU" dirty="0" smtClean="0"/>
              <a:t>Оцифровка </a:t>
            </a:r>
            <a:r>
              <a:rPr lang="ru-RU" dirty="0" err="1" smtClean="0"/>
              <a:t>маммографов</a:t>
            </a:r>
            <a:r>
              <a:rPr lang="ru-RU" dirty="0" smtClean="0"/>
              <a:t> поликлиник </a:t>
            </a:r>
            <a:r>
              <a:rPr lang="ru-RU" dirty="0" err="1" smtClean="0"/>
              <a:t>Приозерской</a:t>
            </a:r>
            <a:r>
              <a:rPr lang="ru-RU" dirty="0" smtClean="0"/>
              <a:t> МБ и </a:t>
            </a:r>
            <a:r>
              <a:rPr lang="ru-RU" dirty="0" err="1" smtClean="0"/>
              <a:t>Сосновской</a:t>
            </a:r>
            <a:r>
              <a:rPr lang="ru-RU" dirty="0" smtClean="0"/>
              <a:t> УБ;</a:t>
            </a:r>
          </a:p>
          <a:p>
            <a:r>
              <a:rPr lang="ru-RU" dirty="0" smtClean="0"/>
              <a:t>Поставка нового аппарата УЗИ в поликлинику </a:t>
            </a:r>
            <a:r>
              <a:rPr lang="ru-RU" dirty="0" err="1" smtClean="0"/>
              <a:t>Приозерской</a:t>
            </a:r>
            <a:r>
              <a:rPr lang="ru-RU" dirty="0" smtClean="0"/>
              <a:t> МБ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hlinkClick r:id="rId2"/>
              </a:rPr>
              <a:t>ФЕДЕРАЛЬНЫЙ ПРОЕКТ «БОРЬБА С ОНКОЛОГИЧЕСКИМИ ЗАБОЛЕВАНИЯМИ»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</a:rPr>
              <a:t>Уже сейчас более 90% всех случаев рака можно вылечить, если выявить болезнь на ранних стадиях.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500063"/>
          <a:ext cx="7239000" cy="595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553</Words>
  <Application>Microsoft Office PowerPoint</Application>
  <PresentationFormat>Экран (4:3)</PresentationFormat>
  <Paragraphs>65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«Об итогах деятельности ГБУЗ ЛО «Приозерская МБ» в 2019 году и задачах на 2020 год»</vt:lpstr>
      <vt:lpstr>ФЕДЕРАЛЬНЫЙ ПРОЕКТ «РАЗВИТИЕ СИСТЕМЫ ОКАЗАНИЯ ПЕРВИЧНОЙ МЕДИКО-САНИТАРНОЙ ПОМОЩИ» </vt:lpstr>
      <vt:lpstr>Диспансеризация и профилактические медицинские осмотры ВН</vt:lpstr>
      <vt:lpstr>Слайд 4</vt:lpstr>
      <vt:lpstr>СОЗДАНИЕ/ЗАМЕНА ФЕЛЬДШЕРСКИХ, ФЕЛЬДШЕРСКО-АКУШЕРСКИХ ПУНКТОВ, ВРАЧЕБНЫХ АМБУЛАТОРИЙ</vt:lpstr>
      <vt:lpstr>Приобретение передвижных медицинских комплексов для оказания медицинской помощи жителям населенных пунктов с численностью населения до 100 человек</vt:lpstr>
      <vt:lpstr>Слайд 7</vt:lpstr>
      <vt:lpstr>ФЕДЕРАЛЬНЫЙ ПРОЕКТ «БОРЬБА С ОНКОЛОГИЧЕСКИМИ ЗАБОЛЕВАНИЯМИ» </vt:lpstr>
      <vt:lpstr>Слайд 9</vt:lpstr>
      <vt:lpstr>Онкология</vt:lpstr>
      <vt:lpstr>Распределение по нозологиям</vt:lpstr>
      <vt:lpstr>Слайд 12</vt:lpstr>
      <vt:lpstr>ФЕДЕРАЛЬНЫЙ ПРОЕКТ «ОБЕСПЕЧЕНИЕ МЕДИЦИНСКИХ ОРГАНИЗАЦИЙ СИСТЕМЫ ЗДРАВООХРАНЕНИЯ КВАЛИФИЦИРОВАННЫМИ КАДРАМИ» </vt:lpstr>
      <vt:lpstr>Благодаря Программе «Земский доктор», «Земский фельдшер» в 2019 году привлечены  17 специалистов (8 врачей и 9 фельдшеров СМП)</vt:lpstr>
      <vt:lpstr>ФЕДЕРАЛЬНЫЙ ПРОЕКТ «СОЗДАНИЕ ЕДИНОГО ЦИФРОВОГО КОНТУРА В ЗДРАВООХРАНЕНИИ НА ОСНОВЕ ЕДИНОЙ ГОСУДАРСТВЕННОЙ ИНФОРМАЦИОННОЙ СИСТЕМЫ В СФЕРЕ ЗДРАВООХРАНЕНИЯ (ЕГИСЗ)» </vt:lpstr>
      <vt:lpstr>Слайд 16</vt:lpstr>
      <vt:lpstr>Материально – техническое обеспечение</vt:lpstr>
      <vt:lpstr>В рамках целевой статьи «Материально – технического обеспечения учреждений здравоохранения» выделена сумма 27,8 млн рублей. </vt:lpstr>
      <vt:lpstr>В I квартале 2020г.</vt:lpstr>
      <vt:lpstr>II-IV квартал 2020г.</vt:lpstr>
      <vt:lpstr>За счет средств депутатского фонда: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ПРОЕКТ «РАЗВИТИЕ СИСТЕМЫ ОКАЗАНИЯ ПЕРВИЧНОЙ МЕДИКО-САНИТАРНОЙ ПОМОЩИ»</dc:title>
  <dc:creator>DiViSy DOR Personal</dc:creator>
  <cp:lastModifiedBy>DiViSy DOR Personal</cp:lastModifiedBy>
  <cp:revision>21</cp:revision>
  <dcterms:created xsi:type="dcterms:W3CDTF">2020-02-17T05:57:25Z</dcterms:created>
  <dcterms:modified xsi:type="dcterms:W3CDTF">2020-03-02T07:12:52Z</dcterms:modified>
</cp:coreProperties>
</file>