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79" r:id="rId2"/>
    <p:sldId id="328" r:id="rId3"/>
    <p:sldId id="281" r:id="rId4"/>
    <p:sldId id="326" r:id="rId5"/>
    <p:sldId id="324" r:id="rId6"/>
    <p:sldId id="323" r:id="rId7"/>
    <p:sldId id="327" r:id="rId8"/>
    <p:sldId id="290" r:id="rId9"/>
    <p:sldId id="291" r:id="rId10"/>
    <p:sldId id="292" r:id="rId11"/>
    <p:sldId id="298" r:id="rId12"/>
    <p:sldId id="308" r:id="rId13"/>
    <p:sldId id="265" r:id="rId14"/>
    <p:sldId id="320" r:id="rId15"/>
    <p:sldId id="348" r:id="rId16"/>
    <p:sldId id="349" r:id="rId17"/>
    <p:sldId id="350" r:id="rId18"/>
    <p:sldId id="351" r:id="rId19"/>
    <p:sldId id="352" r:id="rId20"/>
    <p:sldId id="353" r:id="rId21"/>
    <p:sldId id="342" r:id="rId22"/>
    <p:sldId id="354" r:id="rId23"/>
    <p:sldId id="355" r:id="rId24"/>
    <p:sldId id="360" r:id="rId25"/>
    <p:sldId id="361" r:id="rId26"/>
    <p:sldId id="362" r:id="rId27"/>
    <p:sldId id="363" r:id="rId28"/>
    <p:sldId id="364" r:id="rId29"/>
    <p:sldId id="346" r:id="rId30"/>
    <p:sldId id="285" r:id="rId31"/>
  </p:sldIdLst>
  <p:sldSz cx="9144000" cy="6858000" type="screen4x3"/>
  <p:notesSz cx="7100888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0000CC"/>
    <a:srgbClr val="00467A"/>
    <a:srgbClr val="9900FF"/>
    <a:srgbClr val="3399FF"/>
    <a:srgbClr val="FF66CC"/>
    <a:srgbClr val="99FF99"/>
    <a:srgbClr val="66FF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6433" autoAdjust="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СЕТЬ МОУ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CE-4F49-87B6-CA8F62E3D3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CE-4F49-87B6-CA8F62E3D3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CE-4F49-87B6-CA8F62E3D3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CCE-4F49-87B6-CA8F62E3D3D8}"/>
              </c:ext>
            </c:extLst>
          </c:dPt>
          <c:cat>
            <c:strRef>
              <c:f>Лист1!$A$2:$A$5</c:f>
              <c:strCache>
                <c:ptCount val="2"/>
                <c:pt idx="0">
                  <c:v>МОУ сельских поселений</c:v>
                </c:pt>
                <c:pt idx="1">
                  <c:v>МОУ городских поселений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47-46C3-A073-424969EA3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2060"/>
                </a:solidFill>
              </a:rPr>
              <a:t>Возраст педагогических работников МОУ</a:t>
            </a:r>
            <a:endParaRPr lang="ru-RU" b="1" dirty="0">
              <a:solidFill>
                <a:srgbClr val="00206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95-479F-8BAA-3FB0C2AAA4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95-479F-8BAA-3FB0C2AAA4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95-479F-8BAA-3FB0C2AAA4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D95-479F-8BAA-3FB0C2AAA41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D95-479F-8BAA-3FB0C2AAA41E}"/>
              </c:ext>
            </c:extLst>
          </c:dPt>
          <c:cat>
            <c:strRef>
              <c:f>Лист1!$A$2:$A$6</c:f>
              <c:strCache>
                <c:ptCount val="3"/>
                <c:pt idx="0">
                  <c:v>до 30 лет</c:v>
                </c:pt>
                <c:pt idx="1">
                  <c:v>от 30 до 54</c:v>
                </c:pt>
                <c:pt idx="2">
                  <c:v>от 55 и более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</c:v>
                </c:pt>
                <c:pt idx="1">
                  <c:v>183</c:v>
                </c:pt>
                <c:pt idx="2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21-4EA0-8834-5831700D4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2060"/>
                </a:solidFill>
              </a:rPr>
              <a:t>Педагогический стаж</a:t>
            </a:r>
            <a:endParaRPr lang="ru-RU" b="1" dirty="0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578436886642222E-2"/>
          <c:y val="0.13606903154551456"/>
          <c:w val="0.94073441180744277"/>
          <c:h val="0.7246759678550417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3 лет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п/стаж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44-45EC-AE16-ABF10952DBA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от3 до 5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п/стаж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44-45EC-AE16-ABF10952DBA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 5-10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п/стаж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44-45EC-AE16-ABF10952DBA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от 10- до 15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п/стаж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044-45EC-AE16-ABF10952DBA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 15 до 20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п/стаж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044-45EC-AE16-ABF10952DBA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от 20 и более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п/стаж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044-45EC-AE16-ABF10952D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86899648"/>
        <c:axId val="186899256"/>
        <c:axId val="192022744"/>
      </c:bar3DChart>
      <c:catAx>
        <c:axId val="1868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899256"/>
        <c:crosses val="autoZero"/>
        <c:auto val="1"/>
        <c:lblAlgn val="ctr"/>
        <c:lblOffset val="100"/>
        <c:noMultiLvlLbl val="0"/>
      </c:catAx>
      <c:valAx>
        <c:axId val="186899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899648"/>
        <c:crosses val="autoZero"/>
        <c:crossBetween val="between"/>
      </c:valAx>
      <c:serAx>
        <c:axId val="19202274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899256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2060"/>
                </a:solidFill>
              </a:rPr>
              <a:t>Образование</a:t>
            </a:r>
            <a:r>
              <a:rPr lang="ru-RU" baseline="0" dirty="0" smtClean="0"/>
              <a:t> 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640878082370157E-2"/>
          <c:y val="2.3118346327532235E-2"/>
          <c:w val="0.77570287860763931"/>
          <c:h val="0.8991293995656256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высшее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20-4553-B878-9614705B7D2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профессиональное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20-4553-B878-9614705B7D2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требуется переподготовка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620-4553-B878-9614705B7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92721760"/>
        <c:axId val="192727248"/>
        <c:axId val="192029104"/>
      </c:bar3DChart>
      <c:catAx>
        <c:axId val="19272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727248"/>
        <c:crosses val="autoZero"/>
        <c:auto val="1"/>
        <c:lblAlgn val="ctr"/>
        <c:lblOffset val="100"/>
        <c:noMultiLvlLbl val="0"/>
      </c:catAx>
      <c:valAx>
        <c:axId val="19272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721760"/>
        <c:crosses val="autoZero"/>
        <c:crossBetween val="between"/>
      </c:valAx>
      <c:serAx>
        <c:axId val="19202910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72724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64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3F95AD-C902-432E-AB79-FB870AB8FD4F}" type="VALUE">
                      <a:rPr lang="en-US" sz="1800">
                        <a:solidFill>
                          <a:srgbClr val="FF0000"/>
                        </a:solidFill>
                      </a:rPr>
                      <a:pPr>
                        <a:defRPr sz="1064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3ED-4D76-9CAF-D2A71CDBA6F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"/>
                  <c:y val="-9.79816291035495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64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1F5D9F5-33A8-4E54-BFB7-53D2E0204243}" type="VALUE">
                      <a:rPr lang="en-US" sz="1600">
                        <a:solidFill>
                          <a:srgbClr val="FF0000"/>
                        </a:solidFill>
                      </a:rPr>
                      <a:pPr>
                        <a:defRPr sz="1064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3ED-4D76-9CAF-D2A71CDBA6FF}"/>
                </c:ext>
                <c:ext xmlns:c15="http://schemas.microsoft.com/office/drawing/2012/chart" uri="{CE6537A1-D6FC-4f65-9D91-7224C49458BB}">
                  <c15:layout>
                    <c:manualLayout>
                      <c:w val="5.452986659229115E-2"/>
                      <c:h val="0.1085488678858552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AD88810-D24C-457B-AA64-9D2C8832ECA9}" type="VALUE">
                      <a:rPr lang="en-US" sz="1400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3ED-4D76-9CAF-D2A71CDBA6F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всего педагогов в МОУ</c:v>
                </c:pt>
                <c:pt idx="1">
                  <c:v>участники ТГ</c:v>
                </c:pt>
                <c:pt idx="2">
                  <c:v>КПК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276</c:v>
                </c:pt>
                <c:pt idx="1">
                  <c:v>210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14-4007-949C-79FAB95DDE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71987432"/>
        <c:axId val="371987824"/>
        <c:axId val="0"/>
      </c:bar3DChart>
      <c:catAx>
        <c:axId val="371987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987824"/>
        <c:crosses val="autoZero"/>
        <c:auto val="1"/>
        <c:lblAlgn val="ctr"/>
        <c:lblOffset val="100"/>
        <c:noMultiLvlLbl val="0"/>
      </c:catAx>
      <c:valAx>
        <c:axId val="371987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1987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F7BD0D-0AC6-4A2C-B57D-E0749B14CEB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FC04C2-598C-4A61-8394-A362F294800D}">
      <dgm:prSet phldrT="[Текст]" custT="1"/>
      <dgm:spPr/>
      <dgm:t>
        <a:bodyPr/>
        <a:lstStyle/>
        <a:p>
          <a:endParaRPr lang="ru-RU" sz="1800" dirty="0"/>
        </a:p>
      </dgm:t>
    </dgm:pt>
    <dgm:pt modelId="{CD74889C-182E-4905-8CB5-05F71BC68B10}" type="parTrans" cxnId="{F237150B-08E9-49A6-89C9-8B23D5C6D300}">
      <dgm:prSet/>
      <dgm:spPr/>
      <dgm:t>
        <a:bodyPr/>
        <a:lstStyle/>
        <a:p>
          <a:endParaRPr lang="ru-RU"/>
        </a:p>
      </dgm:t>
    </dgm:pt>
    <dgm:pt modelId="{32D03930-2B62-433A-A3CF-C317CBACADA7}" type="sibTrans" cxnId="{F237150B-08E9-49A6-89C9-8B23D5C6D300}">
      <dgm:prSet/>
      <dgm:spPr/>
      <dgm:t>
        <a:bodyPr/>
        <a:lstStyle/>
        <a:p>
          <a:endParaRPr lang="ru-RU"/>
        </a:p>
      </dgm:t>
    </dgm:pt>
    <dgm:pt modelId="{401349E7-20AE-4B16-ABAE-DF6680E78E9F}">
      <dgm:prSet phldrT="[Текст]"/>
      <dgm:spPr/>
      <dgm:t>
        <a:bodyPr/>
        <a:lstStyle/>
        <a:p>
          <a:r>
            <a:rPr lang="ru-RU" sz="2000" b="1" u="sng" dirty="0" smtClean="0">
              <a:solidFill>
                <a:srgbClr val="FFFF00"/>
              </a:solidFill>
            </a:rPr>
            <a:t>Разработаны диагностические материалы</a:t>
          </a:r>
          <a:r>
            <a:rPr lang="ru-RU" sz="2000" dirty="0" smtClean="0">
              <a:solidFill>
                <a:srgbClr val="FFFF00"/>
              </a:solidFill>
            </a:rPr>
            <a:t>:</a:t>
          </a:r>
          <a:endParaRPr lang="ru-RU" sz="2000" dirty="0">
            <a:solidFill>
              <a:srgbClr val="FFFF00"/>
            </a:solidFill>
          </a:endParaRPr>
        </a:p>
      </dgm:t>
    </dgm:pt>
    <dgm:pt modelId="{CD34EE7D-E8C2-422D-8319-3C6FEE13A534}" type="parTrans" cxnId="{9802F377-778C-4100-A278-440C347A3A04}">
      <dgm:prSet/>
      <dgm:spPr/>
      <dgm:t>
        <a:bodyPr/>
        <a:lstStyle/>
        <a:p>
          <a:endParaRPr lang="ru-RU"/>
        </a:p>
      </dgm:t>
    </dgm:pt>
    <dgm:pt modelId="{9BE331F9-BFBB-4576-AF99-1CDB475B0D46}" type="sibTrans" cxnId="{9802F377-778C-4100-A278-440C347A3A04}">
      <dgm:prSet/>
      <dgm:spPr/>
      <dgm:t>
        <a:bodyPr/>
        <a:lstStyle/>
        <a:p>
          <a:endParaRPr lang="ru-RU"/>
        </a:p>
      </dgm:t>
    </dgm:pt>
    <dgm:pt modelId="{9E389474-971B-4E82-9DF5-5B99FFADFA53}">
      <dgm:prSet phldrT="[Текст]" custT="1"/>
      <dgm:spPr/>
      <dgm:t>
        <a:bodyPr/>
        <a:lstStyle/>
        <a:p>
          <a:pPr algn="just"/>
          <a:r>
            <a:rPr lang="ru-RU" sz="2000" b="1" u="sng" dirty="0" smtClean="0">
              <a:solidFill>
                <a:srgbClr val="FFFF00"/>
              </a:solidFill>
            </a:rPr>
            <a:t>Разработаны  планы:</a:t>
          </a:r>
        </a:p>
        <a:p>
          <a:pPr algn="just"/>
          <a:r>
            <a:rPr lang="ru-RU" sz="2000" dirty="0" smtClean="0">
              <a:solidFill>
                <a:srgbClr val="FFFF00"/>
              </a:solidFill>
            </a:rPr>
            <a:t>Примерные планы работы творческих групп в рамках реализации ФГОС ДО;  «Школа наставников», «Школа молодого педагога»;</a:t>
          </a:r>
        </a:p>
        <a:p>
          <a:pPr algn="just"/>
          <a:r>
            <a:rPr lang="ru-RU" sz="2000" dirty="0" smtClean="0">
              <a:solidFill>
                <a:srgbClr val="FFFF00"/>
              </a:solidFill>
            </a:rPr>
            <a:t> Примерный План работы наставника с молодым (начинающим) педагогом»;</a:t>
          </a:r>
          <a:endParaRPr lang="ru-RU" sz="2000" dirty="0"/>
        </a:p>
      </dgm:t>
    </dgm:pt>
    <dgm:pt modelId="{52DAEA7F-CA42-47D8-A583-5BEE7481774D}" type="parTrans" cxnId="{84904436-C21D-4EBA-8BDF-A42BFD8A9E9A}">
      <dgm:prSet/>
      <dgm:spPr/>
      <dgm:t>
        <a:bodyPr/>
        <a:lstStyle/>
        <a:p>
          <a:endParaRPr lang="ru-RU"/>
        </a:p>
      </dgm:t>
    </dgm:pt>
    <dgm:pt modelId="{BADAF41F-47CF-4256-B2D1-0368915AAE44}" type="sibTrans" cxnId="{84904436-C21D-4EBA-8BDF-A42BFD8A9E9A}">
      <dgm:prSet/>
      <dgm:spPr/>
      <dgm:t>
        <a:bodyPr/>
        <a:lstStyle/>
        <a:p>
          <a:endParaRPr lang="ru-RU"/>
        </a:p>
      </dgm:t>
    </dgm:pt>
    <dgm:pt modelId="{0BEC2A3B-DD28-4ED0-9928-8864C6920D76}">
      <dgm:prSet phldrT="[Текст]" custT="1"/>
      <dgm:spPr/>
      <dgm:t>
        <a:bodyPr/>
        <a:lstStyle/>
        <a:p>
          <a:pPr algn="just"/>
          <a:r>
            <a:rPr lang="ru-RU" sz="2000" b="1" u="sng" dirty="0" smtClean="0">
              <a:solidFill>
                <a:srgbClr val="FFFF00"/>
              </a:solidFill>
            </a:rPr>
            <a:t>Разработаны примерные локальные нормативные и распорядительные акты:</a:t>
          </a:r>
        </a:p>
        <a:p>
          <a:pPr algn="just"/>
          <a:r>
            <a:rPr lang="ru-RU" sz="2000" b="0" dirty="0" smtClean="0">
              <a:solidFill>
                <a:srgbClr val="FFFF00"/>
              </a:solidFill>
            </a:rPr>
            <a:t> ЛНА «Положение о наставничестве»;</a:t>
          </a:r>
        </a:p>
        <a:p>
          <a:pPr algn="just"/>
          <a:r>
            <a:rPr lang="ru-RU" sz="2000" b="0" dirty="0" smtClean="0">
              <a:solidFill>
                <a:srgbClr val="FFFF00"/>
              </a:solidFill>
            </a:rPr>
            <a:t>Распорядительный акт МОУ «Об организации работы по наставничеству»</a:t>
          </a:r>
        </a:p>
        <a:p>
          <a:pPr algn="just"/>
          <a:endParaRPr lang="ru-RU" sz="2000" b="0" dirty="0" smtClean="0">
            <a:solidFill>
              <a:srgbClr val="FFFF00"/>
            </a:solidFill>
          </a:endParaRPr>
        </a:p>
        <a:p>
          <a:pPr algn="just"/>
          <a:endParaRPr lang="ru-RU" sz="2000" b="0" dirty="0" smtClean="0">
            <a:solidFill>
              <a:srgbClr val="FFFF00"/>
            </a:solidFill>
          </a:endParaRPr>
        </a:p>
        <a:p>
          <a:pPr algn="l"/>
          <a:endParaRPr lang="ru-RU" sz="1400" dirty="0"/>
        </a:p>
      </dgm:t>
    </dgm:pt>
    <dgm:pt modelId="{40B3792E-F154-47C1-A77C-159439225A7C}" type="parTrans" cxnId="{A6CA37A4-F66E-4518-80AF-3E5FD843194A}">
      <dgm:prSet/>
      <dgm:spPr/>
      <dgm:t>
        <a:bodyPr/>
        <a:lstStyle/>
        <a:p>
          <a:endParaRPr lang="ru-RU"/>
        </a:p>
      </dgm:t>
    </dgm:pt>
    <dgm:pt modelId="{82E9EE5E-6759-460A-88E9-BF2CF32A4819}" type="sibTrans" cxnId="{A6CA37A4-F66E-4518-80AF-3E5FD843194A}">
      <dgm:prSet/>
      <dgm:spPr/>
      <dgm:t>
        <a:bodyPr/>
        <a:lstStyle/>
        <a:p>
          <a:endParaRPr lang="ru-RU"/>
        </a:p>
      </dgm:t>
    </dgm:pt>
    <dgm:pt modelId="{370D11DD-3BA2-424A-90EE-185AEB8FFB9B}">
      <dgm:prSet phldrT="[Текст]" phldr="1"/>
      <dgm:spPr/>
      <dgm:t>
        <a:bodyPr/>
        <a:lstStyle/>
        <a:p>
          <a:pPr algn="l"/>
          <a:endParaRPr lang="ru-RU" sz="1100" dirty="0"/>
        </a:p>
      </dgm:t>
    </dgm:pt>
    <dgm:pt modelId="{AF137D7C-F9E3-4CBE-BCB0-8D132609A9EF}" type="parTrans" cxnId="{B7DAE5C2-4A1C-4990-9044-85D4680A5CFD}">
      <dgm:prSet/>
      <dgm:spPr/>
      <dgm:t>
        <a:bodyPr/>
        <a:lstStyle/>
        <a:p>
          <a:endParaRPr lang="ru-RU"/>
        </a:p>
      </dgm:t>
    </dgm:pt>
    <dgm:pt modelId="{FB4F9051-1D1E-4C6D-BBD2-EA0A814B0891}" type="sibTrans" cxnId="{B7DAE5C2-4A1C-4990-9044-85D4680A5CFD}">
      <dgm:prSet/>
      <dgm:spPr/>
      <dgm:t>
        <a:bodyPr/>
        <a:lstStyle/>
        <a:p>
          <a:endParaRPr lang="ru-RU"/>
        </a:p>
      </dgm:t>
    </dgm:pt>
    <dgm:pt modelId="{49FC8F9E-48A2-449C-A01D-DF1BD5C04351}">
      <dgm:prSet phldrT="[Текст]" phldr="1"/>
      <dgm:spPr/>
      <dgm:t>
        <a:bodyPr/>
        <a:lstStyle/>
        <a:p>
          <a:pPr algn="l"/>
          <a:endParaRPr lang="ru-RU" sz="1100"/>
        </a:p>
      </dgm:t>
    </dgm:pt>
    <dgm:pt modelId="{05271D9C-4D23-4E10-A693-D70D371C3348}" type="parTrans" cxnId="{97EEB792-BBFD-4C9D-8881-AC19BE09CC50}">
      <dgm:prSet/>
      <dgm:spPr/>
      <dgm:t>
        <a:bodyPr/>
        <a:lstStyle/>
        <a:p>
          <a:endParaRPr lang="ru-RU"/>
        </a:p>
      </dgm:t>
    </dgm:pt>
    <dgm:pt modelId="{75C2388B-4569-43C1-ADD3-3CCE11A5BE56}" type="sibTrans" cxnId="{97EEB792-BBFD-4C9D-8881-AC19BE09CC50}">
      <dgm:prSet/>
      <dgm:spPr/>
      <dgm:t>
        <a:bodyPr/>
        <a:lstStyle/>
        <a:p>
          <a:endParaRPr lang="ru-RU"/>
        </a:p>
      </dgm:t>
    </dgm:pt>
    <dgm:pt modelId="{8A160E04-7D4D-47AE-A043-BD3CCB818C57}">
      <dgm:prSet phldrT="[Текст]"/>
      <dgm:spPr/>
      <dgm:t>
        <a:bodyPr/>
        <a:lstStyle/>
        <a:p>
          <a:r>
            <a:rPr lang="ru-RU" sz="2000" dirty="0" smtClean="0">
              <a:solidFill>
                <a:srgbClr val="FFFF00"/>
              </a:solidFill>
            </a:rPr>
            <a:t>Тест для опытного педагога - определение эффективности работы;</a:t>
          </a:r>
          <a:endParaRPr lang="ru-RU" sz="2000" dirty="0">
            <a:solidFill>
              <a:srgbClr val="FFFF00"/>
            </a:solidFill>
          </a:endParaRPr>
        </a:p>
      </dgm:t>
    </dgm:pt>
    <dgm:pt modelId="{7C8E86B1-997A-4263-9038-EF06F702F30E}" type="parTrans" cxnId="{CFBBD919-FA89-4FAB-9203-225F600D26C6}">
      <dgm:prSet/>
      <dgm:spPr/>
      <dgm:t>
        <a:bodyPr/>
        <a:lstStyle/>
        <a:p>
          <a:endParaRPr lang="ru-RU"/>
        </a:p>
      </dgm:t>
    </dgm:pt>
    <dgm:pt modelId="{2040EAA9-901D-405B-8137-2DC5531B997B}" type="sibTrans" cxnId="{CFBBD919-FA89-4FAB-9203-225F600D26C6}">
      <dgm:prSet/>
      <dgm:spPr/>
      <dgm:t>
        <a:bodyPr/>
        <a:lstStyle/>
        <a:p>
          <a:endParaRPr lang="ru-RU"/>
        </a:p>
      </dgm:t>
    </dgm:pt>
    <dgm:pt modelId="{36218F55-178D-418D-B0DF-3C7D767EA582}">
      <dgm:prSet phldrT="[Текст]"/>
      <dgm:spPr/>
      <dgm:t>
        <a:bodyPr/>
        <a:lstStyle/>
        <a:p>
          <a:r>
            <a:rPr lang="ru-RU" sz="2000" dirty="0" smtClean="0">
              <a:solidFill>
                <a:srgbClr val="FFFF00"/>
              </a:solidFill>
            </a:rPr>
            <a:t>Анкета по выявлению уровня адаптации молодых (начинающих) педагогов к профессиональной деятельности и др.</a:t>
          </a:r>
          <a:endParaRPr lang="ru-RU" sz="2000" dirty="0">
            <a:solidFill>
              <a:srgbClr val="FFFF00"/>
            </a:solidFill>
          </a:endParaRPr>
        </a:p>
      </dgm:t>
    </dgm:pt>
    <dgm:pt modelId="{9E1D1A78-C985-4A5E-8F7B-96CEE279F9DF}" type="parTrans" cxnId="{AF6BB8BB-BE81-4476-8D20-6EEAA6A88235}">
      <dgm:prSet/>
      <dgm:spPr/>
      <dgm:t>
        <a:bodyPr/>
        <a:lstStyle/>
        <a:p>
          <a:endParaRPr lang="ru-RU"/>
        </a:p>
      </dgm:t>
    </dgm:pt>
    <dgm:pt modelId="{44D096A8-F178-40E4-BAD5-A9E03146F0DE}" type="sibTrans" cxnId="{AF6BB8BB-BE81-4476-8D20-6EEAA6A88235}">
      <dgm:prSet/>
      <dgm:spPr/>
      <dgm:t>
        <a:bodyPr/>
        <a:lstStyle/>
        <a:p>
          <a:endParaRPr lang="ru-RU"/>
        </a:p>
      </dgm:t>
    </dgm:pt>
    <dgm:pt modelId="{6267E1BA-DE68-47AE-9F31-6FDEC74C130A}" type="pres">
      <dgm:prSet presAssocID="{99F7BD0D-0AC6-4A2C-B57D-E0749B14CEB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FBCCEC-594F-4C39-885B-97FCFE44A35E}" type="pres">
      <dgm:prSet presAssocID="{55FC04C2-598C-4A61-8394-A362F294800D}" presName="comp" presStyleCnt="0"/>
      <dgm:spPr/>
    </dgm:pt>
    <dgm:pt modelId="{B990351C-97B9-47C8-B214-F4CAF284DE8D}" type="pres">
      <dgm:prSet presAssocID="{55FC04C2-598C-4A61-8394-A362F294800D}" presName="box" presStyleLbl="node1" presStyleIdx="0" presStyleCnt="3" custScaleY="192049"/>
      <dgm:spPr/>
      <dgm:t>
        <a:bodyPr/>
        <a:lstStyle/>
        <a:p>
          <a:endParaRPr lang="ru-RU"/>
        </a:p>
      </dgm:t>
    </dgm:pt>
    <dgm:pt modelId="{77CB849E-9B58-4062-B744-DF7A37A483AD}" type="pres">
      <dgm:prSet presAssocID="{55FC04C2-598C-4A61-8394-A362F294800D}" presName="img" presStyleLbl="fgImgPlace1" presStyleIdx="0" presStyleCnt="3" custScaleX="70960" custScaleY="9696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  <dgm:t>
        <a:bodyPr/>
        <a:lstStyle/>
        <a:p>
          <a:endParaRPr lang="ru-RU"/>
        </a:p>
      </dgm:t>
    </dgm:pt>
    <dgm:pt modelId="{CEA83E75-6A2E-4FB1-8DEE-B4FC722BEDF2}" type="pres">
      <dgm:prSet presAssocID="{55FC04C2-598C-4A61-8394-A362F294800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BC35FE-7249-47AE-9858-1F7133B0046F}" type="pres">
      <dgm:prSet presAssocID="{32D03930-2B62-433A-A3CF-C317CBACADA7}" presName="spacer" presStyleCnt="0"/>
      <dgm:spPr/>
    </dgm:pt>
    <dgm:pt modelId="{5AAA3FE3-98DF-4E0A-8DB9-DDBF375082A2}" type="pres">
      <dgm:prSet presAssocID="{9E389474-971B-4E82-9DF5-5B99FFADFA53}" presName="comp" presStyleCnt="0"/>
      <dgm:spPr/>
    </dgm:pt>
    <dgm:pt modelId="{8DC15799-858F-48F4-895E-F7D73D62A94A}" type="pres">
      <dgm:prSet presAssocID="{9E389474-971B-4E82-9DF5-5B99FFADFA53}" presName="box" presStyleLbl="node1" presStyleIdx="1" presStyleCnt="3" custScaleY="170631"/>
      <dgm:spPr/>
      <dgm:t>
        <a:bodyPr/>
        <a:lstStyle/>
        <a:p>
          <a:endParaRPr lang="ru-RU"/>
        </a:p>
      </dgm:t>
    </dgm:pt>
    <dgm:pt modelId="{FB382BA4-CF1C-4468-A22D-67A4AB591706}" type="pres">
      <dgm:prSet presAssocID="{9E389474-971B-4E82-9DF5-5B99FFADFA53}" presName="img" presStyleLbl="fgImgPlace1" presStyleIdx="1" presStyleCnt="3" custScaleX="709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359EAC-93FB-48B8-9D2A-D67FDD99CE55}" type="pres">
      <dgm:prSet presAssocID="{9E389474-971B-4E82-9DF5-5B99FFADFA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24436-4C9A-4EF5-AF34-4C55973BD16B}" type="pres">
      <dgm:prSet presAssocID="{BADAF41F-47CF-4256-B2D1-0368915AAE44}" presName="spacer" presStyleCnt="0"/>
      <dgm:spPr/>
    </dgm:pt>
    <dgm:pt modelId="{E687020D-B709-43E0-B04A-9E44296D84D7}" type="pres">
      <dgm:prSet presAssocID="{0BEC2A3B-DD28-4ED0-9928-8864C6920D76}" presName="comp" presStyleCnt="0"/>
      <dgm:spPr/>
    </dgm:pt>
    <dgm:pt modelId="{03CBCE49-FAEA-40D9-9164-706FFF70E45A}" type="pres">
      <dgm:prSet presAssocID="{0BEC2A3B-DD28-4ED0-9928-8864C6920D76}" presName="box" presStyleLbl="node1" presStyleIdx="2" presStyleCnt="3" custScaleY="152259"/>
      <dgm:spPr/>
      <dgm:t>
        <a:bodyPr/>
        <a:lstStyle/>
        <a:p>
          <a:endParaRPr lang="ru-RU"/>
        </a:p>
      </dgm:t>
    </dgm:pt>
    <dgm:pt modelId="{CC3C96B8-7D46-40E3-98D7-886D26D6D97B}" type="pres">
      <dgm:prSet presAssocID="{0BEC2A3B-DD28-4ED0-9928-8864C6920D76}" presName="img" presStyleLbl="fgImgPlace1" presStyleIdx="2" presStyleCnt="3" custScaleX="7045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C08BD99-B9E3-48BF-A4C3-14F9B6F218D6}" type="pres">
      <dgm:prSet presAssocID="{0BEC2A3B-DD28-4ED0-9928-8864C6920D7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28311C-5DD3-4625-8FE6-1C5C275358FE}" type="presOf" srcId="{370D11DD-3BA2-424A-90EE-185AEB8FFB9B}" destId="{03CBCE49-FAEA-40D9-9164-706FFF70E45A}" srcOrd="0" destOrd="1" presId="urn:microsoft.com/office/officeart/2005/8/layout/vList4"/>
    <dgm:cxn modelId="{EFA9E33A-8D57-458D-ACC0-7D0FFF424C12}" type="presOf" srcId="{401349E7-20AE-4B16-ABAE-DF6680E78E9F}" destId="{CEA83E75-6A2E-4FB1-8DEE-B4FC722BEDF2}" srcOrd="1" destOrd="1" presId="urn:microsoft.com/office/officeart/2005/8/layout/vList4"/>
    <dgm:cxn modelId="{33C85801-28CE-4321-9ACF-CEAF3561627D}" type="presOf" srcId="{55FC04C2-598C-4A61-8394-A362F294800D}" destId="{B990351C-97B9-47C8-B214-F4CAF284DE8D}" srcOrd="0" destOrd="0" presId="urn:microsoft.com/office/officeart/2005/8/layout/vList4"/>
    <dgm:cxn modelId="{36384CEA-577C-4039-A4C7-82BA20625400}" type="presOf" srcId="{55FC04C2-598C-4A61-8394-A362F294800D}" destId="{CEA83E75-6A2E-4FB1-8DEE-B4FC722BEDF2}" srcOrd="1" destOrd="0" presId="urn:microsoft.com/office/officeart/2005/8/layout/vList4"/>
    <dgm:cxn modelId="{B7DAE5C2-4A1C-4990-9044-85D4680A5CFD}" srcId="{0BEC2A3B-DD28-4ED0-9928-8864C6920D76}" destId="{370D11DD-3BA2-424A-90EE-185AEB8FFB9B}" srcOrd="0" destOrd="0" parTransId="{AF137D7C-F9E3-4CBE-BCB0-8D132609A9EF}" sibTransId="{FB4F9051-1D1E-4C6D-BBD2-EA0A814B0891}"/>
    <dgm:cxn modelId="{4FF50866-011B-45C6-A51E-C1268DB381B2}" type="presOf" srcId="{370D11DD-3BA2-424A-90EE-185AEB8FFB9B}" destId="{3C08BD99-B9E3-48BF-A4C3-14F9B6F218D6}" srcOrd="1" destOrd="1" presId="urn:microsoft.com/office/officeart/2005/8/layout/vList4"/>
    <dgm:cxn modelId="{34449512-871F-426D-A570-DC1A64BE8DEC}" type="presOf" srcId="{49FC8F9E-48A2-449C-A01D-DF1BD5C04351}" destId="{03CBCE49-FAEA-40D9-9164-706FFF70E45A}" srcOrd="0" destOrd="2" presId="urn:microsoft.com/office/officeart/2005/8/layout/vList4"/>
    <dgm:cxn modelId="{810BD124-6250-4B28-9302-9E2B6A57B2FB}" type="presOf" srcId="{36218F55-178D-418D-B0DF-3C7D767EA582}" destId="{B990351C-97B9-47C8-B214-F4CAF284DE8D}" srcOrd="0" destOrd="3" presId="urn:microsoft.com/office/officeart/2005/8/layout/vList4"/>
    <dgm:cxn modelId="{A6CA37A4-F66E-4518-80AF-3E5FD843194A}" srcId="{99F7BD0D-0AC6-4A2C-B57D-E0749B14CEBD}" destId="{0BEC2A3B-DD28-4ED0-9928-8864C6920D76}" srcOrd="2" destOrd="0" parTransId="{40B3792E-F154-47C1-A77C-159439225A7C}" sibTransId="{82E9EE5E-6759-460A-88E9-BF2CF32A4819}"/>
    <dgm:cxn modelId="{AF6BB8BB-BE81-4476-8D20-6EEAA6A88235}" srcId="{55FC04C2-598C-4A61-8394-A362F294800D}" destId="{36218F55-178D-418D-B0DF-3C7D767EA582}" srcOrd="2" destOrd="0" parTransId="{9E1D1A78-C985-4A5E-8F7B-96CEE279F9DF}" sibTransId="{44D096A8-F178-40E4-BAD5-A9E03146F0DE}"/>
    <dgm:cxn modelId="{3B96BD06-473B-4CA3-A648-C1AE8B2DB33A}" type="presOf" srcId="{9E389474-971B-4E82-9DF5-5B99FFADFA53}" destId="{8DC15799-858F-48F4-895E-F7D73D62A94A}" srcOrd="0" destOrd="0" presId="urn:microsoft.com/office/officeart/2005/8/layout/vList4"/>
    <dgm:cxn modelId="{17659ABC-C22C-435E-ADA6-8B4348D841D3}" type="presOf" srcId="{49FC8F9E-48A2-449C-A01D-DF1BD5C04351}" destId="{3C08BD99-B9E3-48BF-A4C3-14F9B6F218D6}" srcOrd="1" destOrd="2" presId="urn:microsoft.com/office/officeart/2005/8/layout/vList4"/>
    <dgm:cxn modelId="{F237150B-08E9-49A6-89C9-8B23D5C6D300}" srcId="{99F7BD0D-0AC6-4A2C-B57D-E0749B14CEBD}" destId="{55FC04C2-598C-4A61-8394-A362F294800D}" srcOrd="0" destOrd="0" parTransId="{CD74889C-182E-4905-8CB5-05F71BC68B10}" sibTransId="{32D03930-2B62-433A-A3CF-C317CBACADA7}"/>
    <dgm:cxn modelId="{9802F377-778C-4100-A278-440C347A3A04}" srcId="{55FC04C2-598C-4A61-8394-A362F294800D}" destId="{401349E7-20AE-4B16-ABAE-DF6680E78E9F}" srcOrd="0" destOrd="0" parTransId="{CD34EE7D-E8C2-422D-8319-3C6FEE13A534}" sibTransId="{9BE331F9-BFBB-4576-AF99-1CDB475B0D46}"/>
    <dgm:cxn modelId="{CFBBD919-FA89-4FAB-9203-225F600D26C6}" srcId="{55FC04C2-598C-4A61-8394-A362F294800D}" destId="{8A160E04-7D4D-47AE-A043-BD3CCB818C57}" srcOrd="1" destOrd="0" parTransId="{7C8E86B1-997A-4263-9038-EF06F702F30E}" sibTransId="{2040EAA9-901D-405B-8137-2DC5531B997B}"/>
    <dgm:cxn modelId="{C003FD70-68DC-41EB-8FCB-9FC31E750F4E}" type="presOf" srcId="{401349E7-20AE-4B16-ABAE-DF6680E78E9F}" destId="{B990351C-97B9-47C8-B214-F4CAF284DE8D}" srcOrd="0" destOrd="1" presId="urn:microsoft.com/office/officeart/2005/8/layout/vList4"/>
    <dgm:cxn modelId="{E0AD7C28-9B7C-4190-BD55-9FAAB9EEF499}" type="presOf" srcId="{99F7BD0D-0AC6-4A2C-B57D-E0749B14CEBD}" destId="{6267E1BA-DE68-47AE-9F31-6FDEC74C130A}" srcOrd="0" destOrd="0" presId="urn:microsoft.com/office/officeart/2005/8/layout/vList4"/>
    <dgm:cxn modelId="{7A4EFD26-8100-4386-955C-4BC545EA392E}" type="presOf" srcId="{8A160E04-7D4D-47AE-A043-BD3CCB818C57}" destId="{B990351C-97B9-47C8-B214-F4CAF284DE8D}" srcOrd="0" destOrd="2" presId="urn:microsoft.com/office/officeart/2005/8/layout/vList4"/>
    <dgm:cxn modelId="{85E7527C-8426-42B3-A5E6-60747BB46234}" type="presOf" srcId="{8A160E04-7D4D-47AE-A043-BD3CCB818C57}" destId="{CEA83E75-6A2E-4FB1-8DEE-B4FC722BEDF2}" srcOrd="1" destOrd="2" presId="urn:microsoft.com/office/officeart/2005/8/layout/vList4"/>
    <dgm:cxn modelId="{3256E29D-DCDF-4CD2-9CCC-2E24246D3319}" type="presOf" srcId="{0BEC2A3B-DD28-4ED0-9928-8864C6920D76}" destId="{03CBCE49-FAEA-40D9-9164-706FFF70E45A}" srcOrd="0" destOrd="0" presId="urn:microsoft.com/office/officeart/2005/8/layout/vList4"/>
    <dgm:cxn modelId="{E659115D-477E-43E6-9829-C8516F22E8D8}" type="presOf" srcId="{36218F55-178D-418D-B0DF-3C7D767EA582}" destId="{CEA83E75-6A2E-4FB1-8DEE-B4FC722BEDF2}" srcOrd="1" destOrd="3" presId="urn:microsoft.com/office/officeart/2005/8/layout/vList4"/>
    <dgm:cxn modelId="{4E142536-3E6D-4F2D-8DA2-A5CDF38B54D7}" type="presOf" srcId="{9E389474-971B-4E82-9DF5-5B99FFADFA53}" destId="{CB359EAC-93FB-48B8-9D2A-D67FDD99CE55}" srcOrd="1" destOrd="0" presId="urn:microsoft.com/office/officeart/2005/8/layout/vList4"/>
    <dgm:cxn modelId="{84904436-C21D-4EBA-8BDF-A42BFD8A9E9A}" srcId="{99F7BD0D-0AC6-4A2C-B57D-E0749B14CEBD}" destId="{9E389474-971B-4E82-9DF5-5B99FFADFA53}" srcOrd="1" destOrd="0" parTransId="{52DAEA7F-CA42-47D8-A583-5BEE7481774D}" sibTransId="{BADAF41F-47CF-4256-B2D1-0368915AAE44}"/>
    <dgm:cxn modelId="{97EEB792-BBFD-4C9D-8881-AC19BE09CC50}" srcId="{0BEC2A3B-DD28-4ED0-9928-8864C6920D76}" destId="{49FC8F9E-48A2-449C-A01D-DF1BD5C04351}" srcOrd="1" destOrd="0" parTransId="{05271D9C-4D23-4E10-A693-D70D371C3348}" sibTransId="{75C2388B-4569-43C1-ADD3-3CCE11A5BE56}"/>
    <dgm:cxn modelId="{D60CC21E-5238-4BC8-9645-A840A1512A49}" type="presOf" srcId="{0BEC2A3B-DD28-4ED0-9928-8864C6920D76}" destId="{3C08BD99-B9E3-48BF-A4C3-14F9B6F218D6}" srcOrd="1" destOrd="0" presId="urn:microsoft.com/office/officeart/2005/8/layout/vList4"/>
    <dgm:cxn modelId="{2B1A2A87-EBA9-483B-858E-1CE90C68E92A}" type="presParOf" srcId="{6267E1BA-DE68-47AE-9F31-6FDEC74C130A}" destId="{F4FBCCEC-594F-4C39-885B-97FCFE44A35E}" srcOrd="0" destOrd="0" presId="urn:microsoft.com/office/officeart/2005/8/layout/vList4"/>
    <dgm:cxn modelId="{3F84ECC1-2DBC-483F-A3D3-7B7A00FA3837}" type="presParOf" srcId="{F4FBCCEC-594F-4C39-885B-97FCFE44A35E}" destId="{B990351C-97B9-47C8-B214-F4CAF284DE8D}" srcOrd="0" destOrd="0" presId="urn:microsoft.com/office/officeart/2005/8/layout/vList4"/>
    <dgm:cxn modelId="{867E418A-CCF5-43D4-812D-A064AF326209}" type="presParOf" srcId="{F4FBCCEC-594F-4C39-885B-97FCFE44A35E}" destId="{77CB849E-9B58-4062-B744-DF7A37A483AD}" srcOrd="1" destOrd="0" presId="urn:microsoft.com/office/officeart/2005/8/layout/vList4"/>
    <dgm:cxn modelId="{CB2458D7-01BB-476C-B495-003C71C5E6C2}" type="presParOf" srcId="{F4FBCCEC-594F-4C39-885B-97FCFE44A35E}" destId="{CEA83E75-6A2E-4FB1-8DEE-B4FC722BEDF2}" srcOrd="2" destOrd="0" presId="urn:microsoft.com/office/officeart/2005/8/layout/vList4"/>
    <dgm:cxn modelId="{067A7BE2-3B9B-4BF1-94B9-3D4B2AF147BE}" type="presParOf" srcId="{6267E1BA-DE68-47AE-9F31-6FDEC74C130A}" destId="{9DBC35FE-7249-47AE-9858-1F7133B0046F}" srcOrd="1" destOrd="0" presId="urn:microsoft.com/office/officeart/2005/8/layout/vList4"/>
    <dgm:cxn modelId="{A9A74AB4-8AA8-40B6-B136-7D100CAB9E4A}" type="presParOf" srcId="{6267E1BA-DE68-47AE-9F31-6FDEC74C130A}" destId="{5AAA3FE3-98DF-4E0A-8DB9-DDBF375082A2}" srcOrd="2" destOrd="0" presId="urn:microsoft.com/office/officeart/2005/8/layout/vList4"/>
    <dgm:cxn modelId="{108FF046-B903-4B4E-8C5D-3722E8431A3F}" type="presParOf" srcId="{5AAA3FE3-98DF-4E0A-8DB9-DDBF375082A2}" destId="{8DC15799-858F-48F4-895E-F7D73D62A94A}" srcOrd="0" destOrd="0" presId="urn:microsoft.com/office/officeart/2005/8/layout/vList4"/>
    <dgm:cxn modelId="{CC6D0EF0-594E-4CA6-84C3-17AA8602F2AE}" type="presParOf" srcId="{5AAA3FE3-98DF-4E0A-8DB9-DDBF375082A2}" destId="{FB382BA4-CF1C-4468-A22D-67A4AB591706}" srcOrd="1" destOrd="0" presId="urn:microsoft.com/office/officeart/2005/8/layout/vList4"/>
    <dgm:cxn modelId="{F69CE590-5D52-4C06-9048-2867244E2469}" type="presParOf" srcId="{5AAA3FE3-98DF-4E0A-8DB9-DDBF375082A2}" destId="{CB359EAC-93FB-48B8-9D2A-D67FDD99CE55}" srcOrd="2" destOrd="0" presId="urn:microsoft.com/office/officeart/2005/8/layout/vList4"/>
    <dgm:cxn modelId="{F880D561-7F22-41C9-8D56-0714E1BFF5B4}" type="presParOf" srcId="{6267E1BA-DE68-47AE-9F31-6FDEC74C130A}" destId="{9FD24436-4C9A-4EF5-AF34-4C55973BD16B}" srcOrd="3" destOrd="0" presId="urn:microsoft.com/office/officeart/2005/8/layout/vList4"/>
    <dgm:cxn modelId="{95C5EEE9-C473-4301-92A7-F1AA2859E24C}" type="presParOf" srcId="{6267E1BA-DE68-47AE-9F31-6FDEC74C130A}" destId="{E687020D-B709-43E0-B04A-9E44296D84D7}" srcOrd="4" destOrd="0" presId="urn:microsoft.com/office/officeart/2005/8/layout/vList4"/>
    <dgm:cxn modelId="{383E1BA5-2472-4D43-A580-75AB075D2666}" type="presParOf" srcId="{E687020D-B709-43E0-B04A-9E44296D84D7}" destId="{03CBCE49-FAEA-40D9-9164-706FFF70E45A}" srcOrd="0" destOrd="0" presId="urn:microsoft.com/office/officeart/2005/8/layout/vList4"/>
    <dgm:cxn modelId="{64C6E50D-E404-421B-9221-3A5C9B1C0807}" type="presParOf" srcId="{E687020D-B709-43E0-B04A-9E44296D84D7}" destId="{CC3C96B8-7D46-40E3-98D7-886D26D6D97B}" srcOrd="1" destOrd="0" presId="urn:microsoft.com/office/officeart/2005/8/layout/vList4"/>
    <dgm:cxn modelId="{9C40F227-BB92-4E5C-9337-283B6664E6C1}" type="presParOf" srcId="{E687020D-B709-43E0-B04A-9E44296D84D7}" destId="{3C08BD99-B9E3-48BF-A4C3-14F9B6F218D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0351C-97B9-47C8-B214-F4CAF284DE8D}">
      <dsp:nvSpPr>
        <dsp:cNvPr id="0" name=""/>
        <dsp:cNvSpPr/>
      </dsp:nvSpPr>
      <dsp:spPr>
        <a:xfrm>
          <a:off x="0" y="0"/>
          <a:ext cx="8435280" cy="2195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u="sng" kern="1200" dirty="0" smtClean="0">
              <a:solidFill>
                <a:srgbClr val="FFFF00"/>
              </a:solidFill>
            </a:rPr>
            <a:t>Разработаны диагностические материалы</a:t>
          </a:r>
          <a:r>
            <a:rPr lang="ru-RU" sz="2000" kern="1200" dirty="0" smtClean="0">
              <a:solidFill>
                <a:srgbClr val="FFFF00"/>
              </a:solidFill>
            </a:rPr>
            <a:t>:</a:t>
          </a:r>
          <a:endParaRPr lang="ru-RU" sz="2000" kern="1200" dirty="0">
            <a:solidFill>
              <a:srgbClr val="FFFF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FFFF00"/>
              </a:solidFill>
            </a:rPr>
            <a:t>Тест для опытного педагога - определение эффективности работы;</a:t>
          </a:r>
          <a:endParaRPr lang="ru-RU" sz="2000" kern="1200" dirty="0">
            <a:solidFill>
              <a:srgbClr val="FFFF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FFFF00"/>
              </a:solidFill>
            </a:rPr>
            <a:t>Анкета по выявлению уровня адаптации молодых (начинающих) педагогов к профессиональной деятельности и др.</a:t>
          </a:r>
          <a:endParaRPr lang="ru-RU" sz="2000" kern="1200" dirty="0">
            <a:solidFill>
              <a:srgbClr val="FFFF00"/>
            </a:solidFill>
          </a:endParaRPr>
        </a:p>
      </dsp:txBody>
      <dsp:txXfrm>
        <a:off x="1801370" y="0"/>
        <a:ext cx="6633909" cy="2195397"/>
      </dsp:txXfrm>
    </dsp:sp>
    <dsp:sp modelId="{77CB849E-9B58-4062-B744-DF7A37A483AD}">
      <dsp:nvSpPr>
        <dsp:cNvPr id="0" name=""/>
        <dsp:cNvSpPr/>
      </dsp:nvSpPr>
      <dsp:spPr>
        <a:xfrm>
          <a:off x="359274" y="654332"/>
          <a:ext cx="1197134" cy="8867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15799-858F-48F4-895E-F7D73D62A94A}">
      <dsp:nvSpPr>
        <dsp:cNvPr id="0" name=""/>
        <dsp:cNvSpPr/>
      </dsp:nvSpPr>
      <dsp:spPr>
        <a:xfrm>
          <a:off x="0" y="2309712"/>
          <a:ext cx="8435280" cy="1950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FFFF00"/>
              </a:solidFill>
            </a:rPr>
            <a:t>Разработаны  планы: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FF00"/>
              </a:solidFill>
            </a:rPr>
            <a:t>Примерные планы работы творческих групп в рамках реализации ФГОС ДО;  «Школа наставников», «Школа молодого педагога»;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FF00"/>
              </a:solidFill>
            </a:rPr>
            <a:t> Примерный План работы наставника с молодым (начинающим) педагогом»;</a:t>
          </a:r>
          <a:endParaRPr lang="ru-RU" sz="2000" kern="1200" dirty="0"/>
        </a:p>
      </dsp:txBody>
      <dsp:txXfrm>
        <a:off x="1801370" y="2309712"/>
        <a:ext cx="6633909" cy="1950559"/>
      </dsp:txXfrm>
    </dsp:sp>
    <dsp:sp modelId="{FB382BA4-CF1C-4468-A22D-67A4AB591706}">
      <dsp:nvSpPr>
        <dsp:cNvPr id="0" name=""/>
        <dsp:cNvSpPr/>
      </dsp:nvSpPr>
      <dsp:spPr>
        <a:xfrm>
          <a:off x="359274" y="2827733"/>
          <a:ext cx="1197134" cy="9145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BCE49-FAEA-40D9-9164-706FFF70E45A}">
      <dsp:nvSpPr>
        <dsp:cNvPr id="0" name=""/>
        <dsp:cNvSpPr/>
      </dsp:nvSpPr>
      <dsp:spPr>
        <a:xfrm>
          <a:off x="0" y="4374585"/>
          <a:ext cx="8435280" cy="1740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FFFF00"/>
              </a:solidFill>
            </a:rPr>
            <a:t>Разработаны примерные локальные нормативные и распорядительные акты: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FFFF00"/>
              </a:solidFill>
            </a:rPr>
            <a:t> ЛНА «Положение о наставничестве»;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FFFF00"/>
              </a:solidFill>
            </a:rPr>
            <a:t>Распорядительный акт МОУ «Об организации работы по наставничеству»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0" kern="1200" dirty="0" smtClean="0">
            <a:solidFill>
              <a:srgbClr val="FFFF00"/>
            </a:solidFill>
          </a:endParaRP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0" kern="1200" dirty="0" smtClean="0">
            <a:solidFill>
              <a:srgbClr val="FFFF00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/>
        </a:p>
      </dsp:txBody>
      <dsp:txXfrm>
        <a:off x="1801370" y="4374585"/>
        <a:ext cx="6633909" cy="1740540"/>
      </dsp:txXfrm>
    </dsp:sp>
    <dsp:sp modelId="{CC3C96B8-7D46-40E3-98D7-886D26D6D97B}">
      <dsp:nvSpPr>
        <dsp:cNvPr id="0" name=""/>
        <dsp:cNvSpPr/>
      </dsp:nvSpPr>
      <dsp:spPr>
        <a:xfrm>
          <a:off x="363551" y="4787598"/>
          <a:ext cx="1188581" cy="9145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052" cy="51342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193" y="1"/>
            <a:ext cx="3077052" cy="51342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D3C28630-515F-4A02-A22F-38E048F95F28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5338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1" rIns="99041" bIns="4952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090" y="4924644"/>
            <a:ext cx="5680710" cy="4029253"/>
          </a:xfrm>
          <a:prstGeom prst="rect">
            <a:avLst/>
          </a:prstGeom>
        </p:spPr>
        <p:txBody>
          <a:bodyPr vert="horz" lIns="99041" tIns="49521" rIns="99041" bIns="4952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19599"/>
            <a:ext cx="3077052" cy="51342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193" y="9719599"/>
            <a:ext cx="3077052" cy="51342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E4EB16B9-E4A9-43F9-AB3F-1102BD172D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3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B16B9-E4A9-43F9-AB3F-1102BD172D45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488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B16B9-E4A9-43F9-AB3F-1102BD172D45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77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B16B9-E4A9-43F9-AB3F-1102BD172D45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29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C000"/>
            </a:gs>
            <a:gs pos="0">
              <a:schemeClr val="accent3">
                <a:lumMod val="20000"/>
                <a:lumOff val="80000"/>
              </a:schemeClr>
            </a:gs>
            <a:gs pos="90000">
              <a:schemeClr val="bg1"/>
            </a:gs>
            <a:gs pos="1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820AB2B-6166-4547-8F10-8F7EBCFD48A6}" type="datetimeFigureOut">
              <a:rPr lang="ru-RU" smtClean="0"/>
              <a:pPr/>
              <a:t>04.02.2025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DD54A8B-1933-43E8-B9CA-0C6537B232E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0%BE%D0%BC%D0%BF%D0%B5%D1%82%D0%B5%D0%BD%D1%86%D0%B8%D1%8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F%D1%80%D0%BE%D1%84%D0%B5%D1%81%D1%81%D0%B8%D0%BE%D0%BD%D0%B0%D0%BB%D0%B8%D0%B7%D0%BC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628800"/>
            <a:ext cx="8175852" cy="2405121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«Реализация модели наставничества через взаимодействие участников образовательных отношений в системе дошкольного образования </a:t>
            </a:r>
            <a:r>
              <a:rPr lang="ru-RU" sz="2000" dirty="0" err="1"/>
              <a:t>Приозерского</a:t>
            </a:r>
            <a:r>
              <a:rPr lang="ru-RU" sz="2000" dirty="0"/>
              <a:t> муниципального района».</a:t>
            </a:r>
            <a:br>
              <a:rPr lang="ru-RU" sz="2000" dirty="0"/>
            </a:br>
            <a:r>
              <a:rPr lang="ru-RU" sz="2400" b="1" dirty="0"/>
              <a:t> </a:t>
            </a:r>
            <a:r>
              <a:rPr lang="ru-RU" sz="2400" dirty="0"/>
              <a:t/>
            </a:r>
            <a:br>
              <a:rPr lang="ru-RU" sz="2400" dirty="0"/>
            </a:b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40068" y="60212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Приозерск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596" y="357166"/>
            <a:ext cx="8175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Приозерский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муниципальный район Ленинградской области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Комитет образования администрации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Приозерского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Ленинградской области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Картинки по запросу вместе за руку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4000504"/>
            <a:ext cx="2197594" cy="1836699"/>
          </a:xfrm>
          <a:prstGeom prst="rect">
            <a:avLst/>
          </a:prstGeom>
          <a:noFill/>
        </p:spPr>
      </p:pic>
      <p:pic>
        <p:nvPicPr>
          <p:cNvPr id="8" name="Picture 2" descr="Картинки по запросу вместе за руку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4005064"/>
            <a:ext cx="2197594" cy="1836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44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57158" y="928670"/>
            <a:ext cx="7682244" cy="10715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</a:rPr>
              <a:t>Повышение качества подготовки педагогических работников до требуемого квалификационного уровня;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7158" y="2000240"/>
            <a:ext cx="7682244" cy="1000132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</a:rPr>
              <a:t>Ускорение профессиональной и социальной адаптации </a:t>
            </a:r>
            <a:r>
              <a:rPr lang="ru-RU" sz="1600" b="1" dirty="0" smtClean="0">
                <a:solidFill>
                  <a:srgbClr val="002060"/>
                </a:solidFill>
              </a:rPr>
              <a:t>молодых (начинающих)  </a:t>
            </a:r>
            <a:r>
              <a:rPr lang="ru-RU" sz="1600" b="1" dirty="0">
                <a:solidFill>
                  <a:srgbClr val="002060"/>
                </a:solidFill>
              </a:rPr>
              <a:t>педагогов;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7158" y="4071942"/>
            <a:ext cx="7682244" cy="1071570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</a:rPr>
              <a:t>Снижение текучести кадров, профилактика эмоционального «выгорания</a:t>
            </a:r>
            <a:r>
              <a:rPr lang="ru-RU" sz="1600" b="1" dirty="0" smtClean="0">
                <a:solidFill>
                  <a:srgbClr val="002060"/>
                </a:solidFill>
              </a:rPr>
              <a:t>» </a:t>
            </a:r>
            <a:r>
              <a:rPr lang="ru-RU" sz="1600" b="1" dirty="0">
                <a:solidFill>
                  <a:srgbClr val="002060"/>
                </a:solidFill>
              </a:rPr>
              <a:t>опытных педагогов;</a:t>
            </a:r>
          </a:p>
        </p:txBody>
      </p:sp>
      <p:sp>
        <p:nvSpPr>
          <p:cNvPr id="15" name="Стрелка влево 14"/>
          <p:cNvSpPr/>
          <p:nvPr/>
        </p:nvSpPr>
        <p:spPr>
          <a:xfrm rot="10800000">
            <a:off x="8143900" y="1071546"/>
            <a:ext cx="428628" cy="857256"/>
          </a:xfrm>
          <a:prstGeom prst="leftArrow">
            <a:avLst/>
          </a:prstGeom>
          <a:gradFill>
            <a:gsLst>
              <a:gs pos="0">
                <a:srgbClr val="00B0F0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10800000">
            <a:off x="8143900" y="3071810"/>
            <a:ext cx="428628" cy="928694"/>
          </a:xfrm>
          <a:prstGeom prst="leftArrow">
            <a:avLst/>
          </a:prstGeom>
          <a:gradFill>
            <a:gsLst>
              <a:gs pos="0">
                <a:srgbClr val="C00000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лево 16"/>
          <p:cNvSpPr/>
          <p:nvPr/>
        </p:nvSpPr>
        <p:spPr>
          <a:xfrm rot="10800000">
            <a:off x="8143900" y="2071678"/>
            <a:ext cx="428628" cy="928694"/>
          </a:xfrm>
          <a:prstGeom prst="leftArrow">
            <a:avLst/>
          </a:prstGeom>
          <a:gradFill>
            <a:gsLst>
              <a:gs pos="0">
                <a:srgbClr val="008000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лево 17"/>
          <p:cNvSpPr/>
          <p:nvPr/>
        </p:nvSpPr>
        <p:spPr>
          <a:xfrm rot="10800000">
            <a:off x="8143900" y="4071942"/>
            <a:ext cx="500066" cy="928694"/>
          </a:xfrm>
          <a:prstGeom prst="leftArrow">
            <a:avLst/>
          </a:prstGeom>
          <a:gradFill>
            <a:gsLst>
              <a:gs pos="0">
                <a:srgbClr val="FFC000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227388" y="-460902"/>
            <a:ext cx="6840760" cy="1371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+mn-lt"/>
              </a:rPr>
              <a:t>Задачи проекта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 descr="http://i25.beon.ru/35/42/2454235/94/97986194/84253527_large_Zadac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898"/>
            <a:ext cx="806647" cy="80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57158" y="3000372"/>
            <a:ext cx="7643866" cy="1071570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</a:rPr>
              <a:t>Развитие у </a:t>
            </a:r>
            <a:r>
              <a:rPr lang="ru-RU" sz="1600" b="1" dirty="0" smtClean="0">
                <a:solidFill>
                  <a:srgbClr val="002060"/>
                </a:solidFill>
              </a:rPr>
              <a:t>молодых (начинающих) педагогов </a:t>
            </a:r>
            <a:r>
              <a:rPr lang="ru-RU" sz="1600" b="1" dirty="0">
                <a:solidFill>
                  <a:srgbClr val="002060"/>
                </a:solidFill>
              </a:rPr>
              <a:t>корпоративного духа;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7158" y="5143512"/>
            <a:ext cx="7715304" cy="1071570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</a:rPr>
              <a:t>Рост эффективности педагогического труда, повышение качества образования воспитанников.</a:t>
            </a:r>
          </a:p>
          <a:p>
            <a:endParaRPr lang="ru-RU" sz="1600" dirty="0"/>
          </a:p>
        </p:txBody>
      </p:sp>
      <p:sp>
        <p:nvSpPr>
          <p:cNvPr id="22" name="Стрелка влево 21"/>
          <p:cNvSpPr/>
          <p:nvPr/>
        </p:nvSpPr>
        <p:spPr>
          <a:xfrm rot="10800000">
            <a:off x="8143900" y="5143512"/>
            <a:ext cx="500066" cy="928694"/>
          </a:xfrm>
          <a:prstGeom prst="leftArrow">
            <a:avLst/>
          </a:prstGeom>
          <a:gradFill>
            <a:gsLst>
              <a:gs pos="0">
                <a:schemeClr val="bg1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455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285984" y="2060848"/>
            <a:ext cx="4962282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cap="all" spc="-60" dirty="0" smtClean="0">
                <a:solidFill>
                  <a:srgbClr val="002060"/>
                </a:solidFill>
                <a:ea typeface="+mj-ea"/>
                <a:cs typeface="+mj-cs"/>
              </a:rPr>
              <a:t>Сроки реализации проекта</a:t>
            </a:r>
            <a:endParaRPr kumimoji="0" lang="ru-RU" sz="2400" b="0" i="0" u="none" strike="noStrike" kern="1200" cap="all" spc="-6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206541"/>
              </p:ext>
            </p:extLst>
          </p:nvPr>
        </p:nvGraphicFramePr>
        <p:xfrm>
          <a:off x="714348" y="2780928"/>
          <a:ext cx="7776864" cy="33843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26335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433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52782">
                <a:tc>
                  <a:txBody>
                    <a:bodyPr/>
                    <a:lstStyle/>
                    <a:p>
                      <a:pPr marR="39370"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Этапы</a:t>
                      </a:r>
                    </a:p>
                  </a:txBody>
                  <a:tcPr marL="68580" marR="68580" marT="0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</a:p>
                  </a:txBody>
                  <a:tcPr marL="68580" marR="68580" marT="0" marB="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6890">
                <a:tc>
                  <a:txBody>
                    <a:bodyPr/>
                    <a:lstStyle/>
                    <a:p>
                      <a:pPr marR="3937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Подготовительный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ай 2023 г. 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август 2023г.</a:t>
                      </a:r>
                      <a:endParaRPr lang="ru-RU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3982">
                <a:tc>
                  <a:txBody>
                    <a:bodyPr/>
                    <a:lstStyle/>
                    <a:p>
                      <a:pPr marR="3937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сентябрь 2023 г. 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август 2024 г. </a:t>
                      </a:r>
                      <a:endParaRPr lang="ru-RU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0723">
                <a:tc>
                  <a:txBody>
                    <a:bodyPr/>
                    <a:lstStyle/>
                    <a:p>
                      <a:pPr marR="3937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Заключительный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август 2024г. 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декабрь 2024 г.</a:t>
                      </a:r>
                      <a:endParaRPr lang="ru-RU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21429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Приозерский муниципальный район Ленинградской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Комитет образования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32656"/>
            <a:ext cx="7643192" cy="50405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этапов проекта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6632"/>
            <a:ext cx="7632848" cy="79208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34" y="836713"/>
            <a:ext cx="7928944" cy="1872208"/>
          </a:xfrm>
          <a:prstGeom prst="round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b="1" dirty="0" smtClean="0">
                <a:solidFill>
                  <a:schemeClr val="tx2"/>
                </a:solidFill>
              </a:rPr>
              <a:t>1 этап (подготовительный)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мониторинг потребностей 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педагогов муниципальных образовательных учреждений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реализующих образовательную программу дошкольного образования; формирование состава Районных методический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объединний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по направлениям ФГОС дошкольного образования, «Школа наставников», «Школа молодого педагога»;</a:t>
            </a:r>
          </a:p>
          <a:p>
            <a:pPr algn="just"/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Заседание РМО, распорядительный акт комитета образования «О работе РМО в 2023- 2024 учебном году»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34" y="4725144"/>
            <a:ext cx="7928944" cy="19442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</a:rPr>
              <a:t>3 этап (заключительный)</a:t>
            </a:r>
            <a:r>
              <a:rPr lang="ru-RU" sz="1600" dirty="0">
                <a:solidFill>
                  <a:schemeClr val="tx1"/>
                </a:solidFill>
              </a:rPr>
              <a:t>: </a:t>
            </a:r>
            <a:r>
              <a:rPr lang="ru-RU" sz="1600" dirty="0" smtClean="0">
                <a:solidFill>
                  <a:schemeClr val="tx1"/>
                </a:solidFill>
              </a:rPr>
              <a:t>совещание заведующих «О введении системы наставничества в деятельность МОУ»; принятие </a:t>
            </a:r>
            <a:r>
              <a:rPr lang="ru-RU" sz="1600" dirty="0">
                <a:solidFill>
                  <a:schemeClr val="tx1"/>
                </a:solidFill>
              </a:rPr>
              <a:t>и </a:t>
            </a:r>
            <a:r>
              <a:rPr lang="ru-RU" sz="1600" dirty="0" smtClean="0">
                <a:solidFill>
                  <a:schemeClr val="tx1"/>
                </a:solidFill>
              </a:rPr>
              <a:t>утверждение ЛНА МОУ, организация и проведение муниципальных педагогических чтений, использование  </a:t>
            </a:r>
            <a:r>
              <a:rPr lang="ru-RU" sz="1600" dirty="0">
                <a:solidFill>
                  <a:schemeClr val="tx1"/>
                </a:solidFill>
              </a:rPr>
              <a:t>методических рекомендаций «Организация наставничества </a:t>
            </a:r>
            <a:r>
              <a:rPr lang="ru-RU" sz="1600" dirty="0" smtClean="0">
                <a:solidFill>
                  <a:schemeClr val="tx1"/>
                </a:solidFill>
              </a:rPr>
              <a:t>в МОУ» из Сборника №5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2780927"/>
            <a:ext cx="7928944" cy="1728193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</a:rPr>
              <a:t>2 этап (основной)</a:t>
            </a:r>
            <a:r>
              <a:rPr lang="ru-RU" sz="1600" dirty="0" smtClean="0">
                <a:solidFill>
                  <a:schemeClr val="tx1"/>
                </a:solidFill>
              </a:rPr>
              <a:t>:разработка планов работы РМО на учебный год; обсуждение вопросов наставничества на совещаниях заведующих; разработка проектов локальных нормативных актов и методических материалов для МОУ; проведение заседаний творческих групп в соответствии с планами; подготовка отчета по результатам методической работы и работы РМО за 2023-2024 учебный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-500090"/>
            <a:ext cx="684076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cap="all" spc="-60" dirty="0" smtClean="0">
                <a:solidFill>
                  <a:srgbClr val="002060"/>
                </a:solidFill>
                <a:ea typeface="+mj-ea"/>
                <a:cs typeface="+mj-cs"/>
              </a:rPr>
              <a:t>Ожидаемые результаты</a:t>
            </a:r>
            <a:endParaRPr kumimoji="0" lang="ru-RU" sz="2400" b="0" i="0" u="none" strike="noStrike" kern="1200" cap="all" spc="-6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172" name="Picture 4" descr="http://ukrpens.ru/wp-content/uploads/2013/04/man-with-symbol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072"/>
            <a:ext cx="823438" cy="8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03648" y="1941695"/>
            <a:ext cx="6883128" cy="811517"/>
          </a:xfrm>
          <a:prstGeom prst="roundRect">
            <a:avLst/>
          </a:prstGeom>
          <a:gradFill>
            <a:gsLst>
              <a:gs pos="0">
                <a:srgbClr val="3399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Профессиональная и социальная адаптация педагогов, повышение уровня профессионализма, подготовка к </a:t>
            </a:r>
            <a:r>
              <a:rPr lang="ru-RU" sz="1600" b="1" dirty="0" smtClean="0">
                <a:solidFill>
                  <a:schemeClr val="tx1"/>
                </a:solidFill>
              </a:rPr>
              <a:t>аттестации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67526" y="3786190"/>
            <a:ext cx="6883128" cy="1000131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Выпуск сборника «Современные подходы к организации образовательной деятельности с воспитанниками в рамках реализации ФГОС дошкольного образования»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14743" y="4890034"/>
            <a:ext cx="6883128" cy="824981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Введение системы наставничества в работу МОУ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03648" y="5805264"/>
            <a:ext cx="6883128" cy="767008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Повышение качества образования воспитанников МОУ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10800000">
            <a:off x="428596" y="5715016"/>
            <a:ext cx="500066" cy="857256"/>
          </a:xfrm>
          <a:prstGeom prst="leftArrow">
            <a:avLst/>
          </a:prstGeom>
          <a:gradFill>
            <a:gsLst>
              <a:gs pos="0">
                <a:srgbClr val="FFC000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14743" y="2856926"/>
            <a:ext cx="6883128" cy="825551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b="1" dirty="0">
                <a:solidFill>
                  <a:schemeClr val="tx1"/>
                </a:solidFill>
              </a:rPr>
              <a:t>Активное участие педагогов в конкурсах профессионального мастерства; педагогических чтениях, </a:t>
            </a:r>
            <a:r>
              <a:rPr lang="ru-RU" sz="1600" b="1" dirty="0" smtClean="0">
                <a:solidFill>
                  <a:schemeClr val="tx1"/>
                </a:solidFill>
              </a:rPr>
              <a:t>конференциях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71878" y="1158145"/>
            <a:ext cx="6883128" cy="679838"/>
          </a:xfrm>
          <a:prstGeom prst="roundRect">
            <a:avLst/>
          </a:prstGeom>
          <a:gradFill>
            <a:gsLst>
              <a:gs pos="0">
                <a:srgbClr val="9900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Отработка нормативно – правовой базы МОУ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10800000">
            <a:off x="428596" y="1071546"/>
            <a:ext cx="500066" cy="857256"/>
          </a:xfrm>
          <a:prstGeom prst="leftArrow">
            <a:avLst/>
          </a:prstGeom>
          <a:gradFill>
            <a:gsLst>
              <a:gs pos="0">
                <a:srgbClr val="9900FF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 влево 21"/>
          <p:cNvSpPr/>
          <p:nvPr/>
        </p:nvSpPr>
        <p:spPr>
          <a:xfrm rot="10800000">
            <a:off x="428596" y="3857628"/>
            <a:ext cx="500066" cy="857256"/>
          </a:xfrm>
          <a:prstGeom prst="leftArrow">
            <a:avLst/>
          </a:prstGeom>
          <a:gradFill>
            <a:gsLst>
              <a:gs pos="0">
                <a:srgbClr val="FF0000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лево 22"/>
          <p:cNvSpPr/>
          <p:nvPr/>
        </p:nvSpPr>
        <p:spPr>
          <a:xfrm rot="10800000">
            <a:off x="428596" y="2928934"/>
            <a:ext cx="500066" cy="857256"/>
          </a:xfrm>
          <a:prstGeom prst="leftArrow">
            <a:avLst/>
          </a:prstGeom>
          <a:gradFill>
            <a:gsLst>
              <a:gs pos="0">
                <a:srgbClr val="3399FF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лево 23"/>
          <p:cNvSpPr/>
          <p:nvPr/>
        </p:nvSpPr>
        <p:spPr>
          <a:xfrm rot="10800000">
            <a:off x="428596" y="2000240"/>
            <a:ext cx="500066" cy="857256"/>
          </a:xfrm>
          <a:prstGeom prst="leftArrow">
            <a:avLst/>
          </a:prstGeom>
          <a:gradFill>
            <a:gsLst>
              <a:gs pos="0">
                <a:srgbClr val="0000CC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трелка влево 24"/>
          <p:cNvSpPr/>
          <p:nvPr/>
        </p:nvSpPr>
        <p:spPr>
          <a:xfrm rot="10800000">
            <a:off x="428596" y="4786322"/>
            <a:ext cx="500066" cy="857256"/>
          </a:xfrm>
          <a:prstGeom prst="leftArrow">
            <a:avLst/>
          </a:prstGeom>
          <a:gradFill>
            <a:gsLst>
              <a:gs pos="0">
                <a:srgbClr val="008000"/>
              </a:gs>
              <a:gs pos="100000">
                <a:srgbClr val="D9D9D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45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19256" cy="129614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РМО «Школа наставников»</a:t>
            </a:r>
            <a:r>
              <a:rPr lang="ru-RU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0" y="4255864"/>
            <a:ext cx="3594802" cy="2420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4255864"/>
            <a:ext cx="3508498" cy="2420888"/>
          </a:xfrm>
          <a:prstGeom prst="rect">
            <a:avLst/>
          </a:prstGeom>
        </p:spPr>
      </p:pic>
      <p:pic>
        <p:nvPicPr>
          <p:cNvPr id="14" name="Объект 9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2" y="1187996"/>
            <a:ext cx="3594802" cy="260104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932040" y="1187996"/>
            <a:ext cx="3436491" cy="26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6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05363"/>
            <a:ext cx="5791200" cy="13716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8000"/>
                </a:solidFill>
              </a:rPr>
              <a:t>РМО «Школа </a:t>
            </a:r>
            <a:r>
              <a:rPr lang="ru-RU" sz="1800" dirty="0">
                <a:solidFill>
                  <a:srgbClr val="008000"/>
                </a:solidFill>
              </a:rPr>
              <a:t/>
            </a:r>
            <a:br>
              <a:rPr lang="ru-RU" sz="1800" dirty="0">
                <a:solidFill>
                  <a:srgbClr val="008000"/>
                </a:solidFill>
              </a:rPr>
            </a:br>
            <a:r>
              <a:rPr lang="ru-RU" sz="1800" dirty="0">
                <a:solidFill>
                  <a:srgbClr val="008000"/>
                </a:solidFill>
              </a:rPr>
              <a:t>молодого педагога</a:t>
            </a:r>
            <a:r>
              <a:rPr lang="ru-RU" sz="1800" dirty="0" smtClean="0">
                <a:solidFill>
                  <a:srgbClr val="008000"/>
                </a:solidFill>
              </a:rPr>
              <a:t>»</a:t>
            </a:r>
            <a:br>
              <a:rPr lang="ru-RU" sz="1800" dirty="0" smtClean="0">
                <a:solidFill>
                  <a:srgbClr val="008000"/>
                </a:solidFill>
              </a:rPr>
            </a:br>
            <a:r>
              <a:rPr lang="ru-RU" sz="1800" dirty="0">
                <a:solidFill>
                  <a:srgbClr val="008000"/>
                </a:solidFill>
              </a:rPr>
              <a:t/>
            </a:r>
            <a:br>
              <a:rPr lang="ru-RU" sz="1800" dirty="0">
                <a:solidFill>
                  <a:srgbClr val="008000"/>
                </a:solidFill>
              </a:rPr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2" y="1569293"/>
            <a:ext cx="3574653" cy="246935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572768"/>
            <a:ext cx="3619620" cy="246935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2" y="4181286"/>
            <a:ext cx="3574653" cy="24425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4175842"/>
            <a:ext cx="3619619" cy="24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8000"/>
                </a:solidFill>
              </a:rPr>
              <a:t>РМО «Обеспечение </a:t>
            </a:r>
            <a:r>
              <a:rPr lang="ru-RU" sz="1800" dirty="0">
                <a:solidFill>
                  <a:srgbClr val="008000"/>
                </a:solidFill>
              </a:rPr>
              <a:t>преемственности реализации образовательных программ дошкольного и начального </a:t>
            </a:r>
            <a:r>
              <a:rPr lang="ru-RU" sz="1800" dirty="0" smtClean="0">
                <a:solidFill>
                  <a:srgbClr val="008000"/>
                </a:solidFill>
              </a:rPr>
              <a:t>общего </a:t>
            </a:r>
            <a:r>
              <a:rPr lang="ru-RU" sz="1800" dirty="0">
                <a:solidFill>
                  <a:srgbClr val="008000"/>
                </a:solidFill>
              </a:rPr>
              <a:t>образования</a:t>
            </a:r>
            <a:r>
              <a:rPr lang="ru-RU" sz="1800" dirty="0" smtClean="0">
                <a:solidFill>
                  <a:srgbClr val="008000"/>
                </a:solidFill>
              </a:rPr>
              <a:t>»</a:t>
            </a:r>
            <a:br>
              <a:rPr lang="ru-RU" sz="1800" dirty="0" smtClean="0">
                <a:solidFill>
                  <a:srgbClr val="008000"/>
                </a:solidFill>
              </a:rPr>
            </a:br>
            <a:endParaRPr lang="ru-RU" sz="1800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91273" y="1619604"/>
            <a:ext cx="3813175" cy="4068918"/>
          </a:xfrm>
          <a:prstGeom prst="rect">
            <a:avLst/>
          </a:prstGeom>
        </p:spPr>
      </p:pic>
      <p:sp>
        <p:nvSpPr>
          <p:cNvPr id="14" name="AutoShape 16" descr="D:\%D0%98%D0%9D%D0%9D%D0%9E%D0%92%D0%90%D0%A6%D0%98%D0%98\2025\%D1%84%D0%BE%D1%82%D0%BE 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0087" y="1619604"/>
            <a:ext cx="3970783" cy="40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3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7848" cy="13716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8000"/>
                </a:solidFill>
              </a:rPr>
              <a:t>РМО «Образование </a:t>
            </a:r>
            <a:r>
              <a:rPr lang="ru-RU" sz="1800" dirty="0">
                <a:solidFill>
                  <a:srgbClr val="008000"/>
                </a:solidFill>
              </a:rPr>
              <a:t>воспитанников с ограниченными возможностями здоровья» </a:t>
            </a:r>
            <a:r>
              <a:rPr lang="ru-RU" dirty="0">
                <a:solidFill>
                  <a:srgbClr val="008000"/>
                </a:solidFill>
              </a:rPr>
              <a:t/>
            </a:r>
            <a:br>
              <a:rPr lang="ru-RU" dirty="0">
                <a:solidFill>
                  <a:srgbClr val="008000"/>
                </a:solidFill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3292475" cy="246935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37726"/>
            <a:ext cx="3292475" cy="246935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21" y="3861048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67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7848" cy="13716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8000"/>
                </a:solidFill>
              </a:rPr>
              <a:t>РМО «ФИЗИЧЕСКОЕ </a:t>
            </a:r>
            <a:r>
              <a:rPr lang="ru-RU" sz="1800" dirty="0">
                <a:solidFill>
                  <a:srgbClr val="008000"/>
                </a:solidFill>
              </a:rPr>
              <a:t>РАЗВИТИЕ </a:t>
            </a:r>
            <a:br>
              <a:rPr lang="ru-RU" sz="1800" dirty="0">
                <a:solidFill>
                  <a:srgbClr val="008000"/>
                </a:solidFill>
              </a:rPr>
            </a:br>
            <a:r>
              <a:rPr lang="ru-RU" sz="1800" dirty="0">
                <a:solidFill>
                  <a:srgbClr val="008000"/>
                </a:solidFill>
              </a:rPr>
              <a:t>ДЕТЕЙ ДОШКОЛЬНОГО ВОЗРАСТА</a:t>
            </a:r>
            <a:r>
              <a:rPr lang="ru-RU" sz="1800" dirty="0" smtClean="0">
                <a:solidFill>
                  <a:srgbClr val="008000"/>
                </a:solidFill>
              </a:rPr>
              <a:t>»</a:t>
            </a:r>
            <a:br>
              <a:rPr lang="ru-RU" sz="1800" dirty="0" smtClean="0">
                <a:solidFill>
                  <a:srgbClr val="008000"/>
                </a:solidFill>
              </a:rPr>
            </a:br>
            <a:r>
              <a:rPr lang="ru-RU" sz="1800" dirty="0" smtClean="0">
                <a:solidFill>
                  <a:srgbClr val="008000"/>
                </a:solidFill>
              </a:rPr>
              <a:t/>
            </a:r>
            <a:br>
              <a:rPr lang="ru-RU" sz="1800" dirty="0" smtClean="0">
                <a:solidFill>
                  <a:srgbClr val="008000"/>
                </a:solidFill>
              </a:rPr>
            </a:b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292475" cy="24482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73" y="4005064"/>
            <a:ext cx="3292475" cy="244827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68760"/>
            <a:ext cx="3468991" cy="260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52718"/>
            <a:ext cx="762947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008000"/>
                </a:solidFill>
              </a:rPr>
              <a:t>РМО «РЕЧЕВОЕ </a:t>
            </a:r>
            <a:r>
              <a:rPr lang="ru-RU" sz="1800" dirty="0">
                <a:solidFill>
                  <a:srgbClr val="008000"/>
                </a:solidFill>
              </a:rPr>
              <a:t>РАЗВИТИЕ ДЕТЕЙ ДОШКОЛЬНОГО ВОЗРАСТА</a:t>
            </a:r>
            <a:r>
              <a:rPr lang="ru-RU" sz="1800" dirty="0" smtClean="0">
                <a:solidFill>
                  <a:srgbClr val="008000"/>
                </a:solidFill>
              </a:rPr>
              <a:t>»</a:t>
            </a:r>
            <a:br>
              <a:rPr lang="ru-RU" sz="1800" dirty="0" smtClean="0">
                <a:solidFill>
                  <a:srgbClr val="008000"/>
                </a:solidFill>
              </a:rPr>
            </a:br>
            <a:r>
              <a:rPr lang="ru-RU" sz="1800" dirty="0">
                <a:solidFill>
                  <a:srgbClr val="008000"/>
                </a:solidFill>
              </a:rPr>
              <a:t/>
            </a:r>
            <a:br>
              <a:rPr lang="ru-RU" sz="1800" dirty="0">
                <a:solidFill>
                  <a:srgbClr val="008000"/>
                </a:solidFill>
              </a:rPr>
            </a:br>
            <a:r>
              <a:rPr lang="ru-RU" sz="1800" dirty="0" smtClean="0">
                <a:solidFill>
                  <a:srgbClr val="008000"/>
                </a:solidFill>
              </a:rPr>
              <a:t/>
            </a:r>
            <a:br>
              <a:rPr lang="ru-RU" sz="1800" dirty="0" smtClean="0">
                <a:solidFill>
                  <a:srgbClr val="008000"/>
                </a:solidFill>
              </a:rPr>
            </a:b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8" y="1196752"/>
            <a:ext cx="3782194" cy="252028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8" y="3861048"/>
            <a:ext cx="3782194" cy="2809731"/>
          </a:xfrm>
          <a:prstGeom prst="rect">
            <a:avLst/>
          </a:prstGeom>
        </p:spPr>
      </p:pic>
      <p:sp>
        <p:nvSpPr>
          <p:cNvPr id="10" name="AutoShape 2" descr="D:\%D0%98%D0%9D%D0%9D%D0%9E%D0%92%D0%90%D0%A6%D0%98%D0%98\2025\%D0%A0%D0%B5%D1%87%D0%B5%D0%B2%D0%BE%D0%B5 %D1%80%D0%B0%D0%B7%D0%B2%D0%B8%D1%82%D0%B8%D0%B5\%D1%84%D0%BE%D1%82%D0%BE 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24" y="3861048"/>
            <a:ext cx="3665024" cy="2809730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24" y="1196752"/>
            <a:ext cx="3665023" cy="2520280"/>
          </a:xfrm>
        </p:spPr>
      </p:pic>
    </p:spTree>
    <p:extLst>
      <p:ext uri="{BB962C8B-B14F-4D97-AF65-F5344CB8AC3E}">
        <p14:creationId xmlns:p14="http://schemas.microsoft.com/office/powerpoint/2010/main" val="3640421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ru-RU" sz="2000" cap="none" spc="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Указ</a:t>
            </a:r>
            <a:br>
              <a:rPr lang="ru-RU" sz="2000" cap="none" spc="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000" cap="none" spc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cap="none" spc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Президента </a:t>
            </a:r>
            <a:r>
              <a:rPr lang="ru-RU" sz="2000" cap="none" spc="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Российской Федерации от 07.05.2018 г. № 204 «О национальных целях и стратегических </a:t>
            </a:r>
            <a:r>
              <a:rPr lang="ru-RU" sz="2000" cap="none" spc="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задачах </a:t>
            </a:r>
            <a:r>
              <a:rPr lang="ru-RU" sz="2000" cap="none" spc="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развития РФ на период до 2024 года»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lvl="0" indent="-283464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defRPr/>
            </a:pPr>
            <a:r>
              <a:rPr lang="ru-RU" dirty="0">
                <a:solidFill>
                  <a:srgbClr val="0000CC"/>
                </a:solidFill>
              </a:rPr>
              <a:t>внедрение национальной системы профессионального роста педагогических работников, </a:t>
            </a:r>
          </a:p>
          <a:p>
            <a:pPr marL="365760" lvl="0" indent="-283464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defRPr/>
            </a:pPr>
            <a:r>
              <a:rPr lang="ru-RU" dirty="0">
                <a:solidFill>
                  <a:srgbClr val="0000CC"/>
                </a:solidFill>
              </a:rPr>
              <a:t>создание условий для развития наставничества, поддержки общественных инициатив и проектов, в том числе в сфере добровольчества (</a:t>
            </a:r>
            <a:r>
              <a:rPr lang="ru-RU" dirty="0" err="1">
                <a:solidFill>
                  <a:srgbClr val="0000CC"/>
                </a:solidFill>
              </a:rPr>
              <a:t>волонтерства</a:t>
            </a:r>
            <a:r>
              <a:rPr lang="ru-RU" dirty="0">
                <a:solidFill>
                  <a:srgbClr val="0000CC"/>
                </a:solidFill>
              </a:rPr>
              <a:t>)</a:t>
            </a:r>
          </a:p>
          <a:p>
            <a:endParaRPr lang="ru-RU" dirty="0"/>
          </a:p>
        </p:txBody>
      </p:sp>
      <p:pic>
        <p:nvPicPr>
          <p:cNvPr id="4" name="Picture 4" descr="https://ds04.infourok.ru/uploads/ex/0d77/000564a6-fa498d0d/img0.jpg"/>
          <p:cNvPicPr>
            <a:picLocks noChangeAspect="1" noChangeArrowheads="1"/>
          </p:cNvPicPr>
          <p:nvPr/>
        </p:nvPicPr>
        <p:blipFill>
          <a:blip r:embed="rId2" cstate="print"/>
          <a:srcRect l="4724" t="36750" r="3926" b="4451"/>
          <a:stretch>
            <a:fillRect/>
          </a:stretch>
        </p:blipFill>
        <p:spPr bwMode="auto">
          <a:xfrm>
            <a:off x="4932040" y="4138293"/>
            <a:ext cx="2952328" cy="1584176"/>
          </a:xfrm>
          <a:prstGeom prst="rect">
            <a:avLst/>
          </a:prstGeom>
          <a:noFill/>
        </p:spPr>
      </p:pic>
      <p:pic>
        <p:nvPicPr>
          <p:cNvPr id="5" name="Picture 6" descr="http://dribin.edu.by/ru/sm.aspx?guid=223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4365104"/>
            <a:ext cx="1656184" cy="1324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0324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1049"/>
            <a:ext cx="7927848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008000"/>
                </a:solidFill>
              </a:rPr>
              <a:t/>
            </a:r>
            <a:br>
              <a:rPr lang="ru-RU" sz="1800" dirty="0" smtClean="0">
                <a:solidFill>
                  <a:srgbClr val="008000"/>
                </a:solidFill>
              </a:rPr>
            </a:br>
            <a:r>
              <a:rPr lang="ru-RU" sz="1800" dirty="0">
                <a:solidFill>
                  <a:srgbClr val="008000"/>
                </a:solidFill>
              </a:rPr>
              <a:t/>
            </a:r>
            <a:br>
              <a:rPr lang="ru-RU" sz="1800" dirty="0">
                <a:solidFill>
                  <a:srgbClr val="008000"/>
                </a:solidFill>
              </a:rPr>
            </a:br>
            <a:r>
              <a:rPr lang="ru-RU" sz="1800" dirty="0" smtClean="0">
                <a:solidFill>
                  <a:srgbClr val="008000"/>
                </a:solidFill>
              </a:rPr>
              <a:t>РМО «художественно-эстетическое </a:t>
            </a:r>
            <a:r>
              <a:rPr lang="ru-RU" sz="1800" dirty="0">
                <a:solidFill>
                  <a:srgbClr val="008000"/>
                </a:solidFill>
              </a:rPr>
              <a:t>развитие детей дошкольного возраста» </a:t>
            </a:r>
            <a:r>
              <a:rPr lang="ru-RU" sz="1800" dirty="0" smtClean="0">
                <a:solidFill>
                  <a:srgbClr val="008000"/>
                </a:solidFill>
              </a:rPr>
              <a:t/>
            </a:r>
            <a:br>
              <a:rPr lang="ru-RU" sz="1800" dirty="0" smtClean="0">
                <a:solidFill>
                  <a:srgbClr val="008000"/>
                </a:solidFill>
              </a:rPr>
            </a:br>
            <a:r>
              <a:rPr lang="ru-RU" sz="1800" dirty="0" smtClean="0">
                <a:solidFill>
                  <a:srgbClr val="008000"/>
                </a:solidFill>
              </a:rPr>
              <a:t>(музыкальное </a:t>
            </a:r>
            <a:r>
              <a:rPr lang="ru-RU" sz="1800" dirty="0">
                <a:solidFill>
                  <a:srgbClr val="008000"/>
                </a:solidFill>
              </a:rPr>
              <a:t>воспитание)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02888"/>
            <a:ext cx="3488388" cy="2778439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84" y="3599669"/>
            <a:ext cx="4069216" cy="278165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5"/>
            <a:ext cx="3488388" cy="2175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83" y="1412776"/>
            <a:ext cx="4069218" cy="217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10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8738" y="368660"/>
            <a:ext cx="7773488" cy="88007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8000"/>
                </a:solidFill>
              </a:rPr>
              <a:t>РМО «</a:t>
            </a:r>
            <a:r>
              <a:rPr lang="ru-RU" sz="1800" dirty="0" err="1" smtClean="0">
                <a:solidFill>
                  <a:srgbClr val="008000"/>
                </a:solidFill>
              </a:rPr>
              <a:t>Психолого</a:t>
            </a:r>
            <a:r>
              <a:rPr lang="ru-RU" sz="1800" dirty="0" smtClean="0">
                <a:solidFill>
                  <a:srgbClr val="008000"/>
                </a:solidFill>
              </a:rPr>
              <a:t> </a:t>
            </a:r>
            <a:r>
              <a:rPr lang="ru-RU" sz="1800" dirty="0">
                <a:solidFill>
                  <a:srgbClr val="008000"/>
                </a:solidFill>
              </a:rPr>
              <a:t>– педагогическое сопровождение детей дошкольного возраста» </a:t>
            </a:r>
            <a:r>
              <a:rPr lang="ru-RU" sz="1800" dirty="0" smtClean="0">
                <a:solidFill>
                  <a:srgbClr val="008000"/>
                </a:solidFill>
              </a:rPr>
              <a:t/>
            </a:r>
            <a:br>
              <a:rPr lang="ru-RU" sz="1800" dirty="0" smtClean="0">
                <a:solidFill>
                  <a:srgbClr val="008000"/>
                </a:solidFill>
              </a:rPr>
            </a:br>
            <a:endParaRPr lang="ru-RU" sz="18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539552" y="3429000"/>
            <a:ext cx="3960440" cy="3312368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/>
              <a:t>	</a:t>
            </a:r>
          </a:p>
          <a:p>
            <a:pPr algn="just"/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716016" y="1572768"/>
            <a:ext cx="4032448" cy="2000248"/>
          </a:xfrm>
        </p:spPr>
        <p:txBody>
          <a:bodyPr/>
          <a:lstStyle/>
          <a:p>
            <a:pPr algn="just"/>
            <a:endParaRPr lang="ru-RU" sz="1400" dirty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	</a:t>
            </a:r>
          </a:p>
          <a:p>
            <a:pPr algn="just"/>
            <a:endParaRPr lang="ru-RU" sz="1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705482" y="3410055"/>
            <a:ext cx="3960440" cy="2448272"/>
          </a:xfrm>
        </p:spPr>
        <p:txBody>
          <a:bodyPr>
            <a:normAutofit/>
          </a:bodyPr>
          <a:lstStyle/>
          <a:p>
            <a:pPr algn="just"/>
            <a:endParaRPr lang="ru-RU" sz="1400" b="0" dirty="0">
              <a:latin typeface="+mj-lt"/>
            </a:endParaRPr>
          </a:p>
          <a:p>
            <a:pPr algn="just"/>
            <a:r>
              <a:rPr lang="ru-RU" sz="1400" b="0" dirty="0">
                <a:latin typeface="+mj-lt"/>
              </a:rPr>
              <a:t>	</a:t>
            </a:r>
          </a:p>
          <a:p>
            <a:pPr algn="just"/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60" y="1356744"/>
            <a:ext cx="2964624" cy="4840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0" y="2148518"/>
            <a:ext cx="4165930" cy="30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5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7848" cy="126005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8000"/>
                </a:solidFill>
              </a:rPr>
              <a:t>РМО «Познавательное </a:t>
            </a:r>
            <a:r>
              <a:rPr lang="ru-RU" sz="1800" dirty="0">
                <a:solidFill>
                  <a:srgbClr val="008000"/>
                </a:solidFill>
              </a:rPr>
              <a:t>развитие </a:t>
            </a:r>
            <a:r>
              <a:rPr lang="ru-RU" sz="1800" dirty="0" smtClean="0">
                <a:solidFill>
                  <a:srgbClr val="008000"/>
                </a:solidFill>
              </a:rPr>
              <a:t/>
            </a:r>
            <a:br>
              <a:rPr lang="ru-RU" sz="1800" dirty="0" smtClean="0">
                <a:solidFill>
                  <a:srgbClr val="008000"/>
                </a:solidFill>
              </a:rPr>
            </a:br>
            <a:r>
              <a:rPr lang="ru-RU" sz="1800" dirty="0">
                <a:solidFill>
                  <a:srgbClr val="008000"/>
                </a:solidFill>
              </a:rPr>
              <a:t> </a:t>
            </a:r>
            <a:r>
              <a:rPr lang="ru-RU" sz="1800" dirty="0" smtClean="0">
                <a:solidFill>
                  <a:srgbClr val="008000"/>
                </a:solidFill>
              </a:rPr>
              <a:t>     детей </a:t>
            </a:r>
            <a:r>
              <a:rPr lang="ru-RU" sz="1800" dirty="0">
                <a:solidFill>
                  <a:srgbClr val="008000"/>
                </a:solidFill>
              </a:rPr>
              <a:t>дошкольного возраста» </a:t>
            </a:r>
            <a:r>
              <a:rPr lang="ru-RU" sz="1800" dirty="0" smtClean="0">
                <a:solidFill>
                  <a:srgbClr val="008000"/>
                </a:solidFill>
              </a:rPr>
              <a:t/>
            </a:r>
            <a:br>
              <a:rPr lang="ru-RU" sz="1800" dirty="0" smtClean="0">
                <a:solidFill>
                  <a:srgbClr val="008000"/>
                </a:solidFill>
              </a:rPr>
            </a:br>
            <a:r>
              <a:rPr lang="ru-RU" sz="1800" dirty="0"/>
              <a:t>	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04049" y="848928"/>
            <a:ext cx="3381000" cy="264649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3502" y="848928"/>
            <a:ext cx="3364482" cy="2646492"/>
          </a:xfrm>
          <a:prstGeom prst="rect">
            <a:avLst/>
          </a:prstGeom>
        </p:spPr>
      </p:pic>
      <p:sp>
        <p:nvSpPr>
          <p:cNvPr id="6" name="AutoShape 2" descr="D:\%D0%98%D0%9D%D0%9D%D0%9E%D0%92%D0%90%D0%A6%D0%98%D0%98\2025\%D1%8D%D1%81%D1%82%D0%B5%D1%82%D0%B8%D1%87%D0%B5%D1%81%D0%BA%D0%BE%D0%B5 %D1%80%D0%B0%D0%B7%D0%B2%D0%B8%D1%82%D0%B8%D1%8F\%D1%84%D0%BE%D1%82%D0%BE 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D:\%D0%98%D0%9D%D0%9D%D0%9E%D0%92%D0%90%D0%A6%D0%98%D0%98\2025\%D1%8D%D1%81%D1%82%D0%B5%D1%82%D0%B8%D1%87%D0%B5%D1%81%D0%BA%D0%BE%D0%B5 %D1%80%D0%B0%D0%B7%D0%B2%D0%B8%D1%82%D0%B8%D1%8F\%D1%84%D0%BE%D1%82%D0%BE 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D:\%D0%98%D0%9D%D0%9D%D0%9E%D0%92%D0%90%D0%A6%D0%98%D0%98\2025\%D1%8D%D1%81%D1%82%D0%B5%D1%82%D0%B8%D1%87%D0%B5%D1%81%D0%BA%D0%BE%D0%B5 %D1%80%D0%B0%D0%B7%D0%B2%D0%B8%D1%82%D0%B8%D1%8F\%D1%84%D0%BE%D1%82%D0%BE 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D:\%D0%98%D0%9D%D0%9D%D0%9E%D0%92%D0%90%D0%A6%D0%98%D0%98\2025\%D1%8D%D1%81%D1%82%D0%B5%D1%82%D0%B8%D1%87%D0%B5%D1%81%D0%BA%D0%BE%D0%B5 %D1%80%D0%B0%D0%B7%D0%B2%D0%B8%D1%82%D0%B8%D1%8F\%D1%84%D0%BE%D1%82%D0%BE 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717032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2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7848" cy="1371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8000"/>
                </a:solidFill>
              </a:rPr>
              <a:t>РМО «ХУДОЖЕСТВЕННО-ЭСТЕСТИЧЕСКОЕ </a:t>
            </a:r>
            <a:r>
              <a:rPr lang="ru-RU" sz="2000" dirty="0">
                <a:solidFill>
                  <a:srgbClr val="008000"/>
                </a:solidFill>
              </a:rPr>
              <a:t>РАЗВИТИЕ ДЕТЕЙ ДОШКОЛЬНОГО ВОЗРАСТА»</a:t>
            </a:r>
            <a:r>
              <a:rPr lang="ru-RU" dirty="0">
                <a:solidFill>
                  <a:srgbClr val="008000"/>
                </a:solidFill>
              </a:rPr>
              <a:t/>
            </a:r>
            <a:br>
              <a:rPr lang="ru-RU" dirty="0">
                <a:solidFill>
                  <a:srgbClr val="008000"/>
                </a:solidFill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7272808" cy="497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27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787208" cy="432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инновационной деятельности:</a:t>
            </a:r>
            <a:endParaRPr lang="ru-RU" sz="2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548680"/>
          <a:ext cx="843528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8950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19256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Повышение уровня профессионализма педагогов, подготовка к аттестации:</a:t>
            </a:r>
            <a:br>
              <a:rPr lang="ru-RU" sz="2000" b="1" dirty="0" smtClean="0">
                <a:solidFill>
                  <a:srgbClr val="008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210 педагогов (76 %) участвовали в работе РМО по основным направлениям ФГОС дошкольного образования;</a:t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- 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25  (9,1%) педагогов прошли курсы повышения квалификации «Организация наставничества как фактор профессионального роста педагога» (78 часов) от ГАОУ ДПО «ЛОИРО» на базе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</a:rPr>
              <a:t>Приозерского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района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/>
          </p:nvPr>
        </p:nvGraphicFramePr>
        <p:xfrm>
          <a:off x="755575" y="2636912"/>
          <a:ext cx="7920881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0253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>
            <a:normAutofit/>
          </a:bodyPr>
          <a:lstStyle/>
          <a:p>
            <a:pPr lvl="0" algn="ctr"/>
            <a:r>
              <a:rPr lang="ru-RU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Активное участие педагогов в конкурсах профессионального </a:t>
            </a:r>
            <a:r>
              <a:rPr lang="ru-RU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мастерства: муниципальный конкурс «Учитель года», номинация «Воспитатель года»</a:t>
            </a:r>
            <a:endParaRPr lang="ru-RU" sz="2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695" y="1619422"/>
            <a:ext cx="3096344" cy="221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91370"/>
            <a:ext cx="3224290" cy="22435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95" y="4029911"/>
            <a:ext cx="3114092" cy="23355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96252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96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19256" cy="104764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</a:rPr>
              <a:t>муниципальные педагогические чтения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8981"/>
            <a:ext cx="3898776" cy="2750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4005064"/>
            <a:ext cx="4009458" cy="2743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7" y="1128981"/>
            <a:ext cx="3924543" cy="275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12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260058"/>
          </a:xfrm>
        </p:spPr>
        <p:txBody>
          <a:bodyPr>
            <a:normAutofit/>
          </a:bodyPr>
          <a:lstStyle/>
          <a:p>
            <a:pPr algn="ctr"/>
            <a:r>
              <a:rPr lang="ru-RU" altLang="ru-RU" sz="1200" b="1" cap="none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КОМИТЕТ ОБРАЗОВАНИЯ</a:t>
            </a:r>
            <a:r>
              <a:rPr lang="ru-RU" altLang="ru-RU" sz="1200" b="1" cap="none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1200" b="1" cap="none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200" b="1" cap="none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АДМИНИСТРАЦИИ </a:t>
            </a:r>
            <a:r>
              <a:rPr lang="ru-RU" altLang="ru-RU" sz="1200" b="1" cap="none" dirty="0" smtClean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ПРИОЗЕРСКОГО МУНИЦИПАЛЬНОГО РАЙОНА</a:t>
            </a:r>
            <a:r>
              <a:rPr lang="ru-RU" altLang="ru-RU" sz="1200" b="1" cap="none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1200" b="1" cap="none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200" b="1" cap="none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ЛЕНИНГРАДСКОЙ </a:t>
            </a:r>
            <a:r>
              <a:rPr lang="ru-RU" altLang="ru-RU" sz="1200" b="1" cap="none" dirty="0" smtClean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ОБЛАСТИ</a:t>
            </a:r>
            <a:br>
              <a:rPr lang="ru-RU" altLang="ru-RU" sz="1200" b="1" cap="none" dirty="0" smtClean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altLang="ru-RU" sz="1200" b="1" cap="none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altLang="ru-RU" sz="1200" b="1" cap="none" dirty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altLang="ru-RU" sz="1200" b="1" cap="none" dirty="0" smtClean="0">
                <a:solidFill>
                  <a:srgbClr val="38562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ВЫПУСК МЕТОДИЧЕСКИХ СБОРНИКОВ ДЛЯ ПЕДАГОГИЧЕСКИХ РАБОТНИКОВ МОУ</a:t>
            </a:r>
            <a:r>
              <a:rPr lang="ru-RU" altLang="ru-RU" sz="1200" b="1" cap="none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1200" b="1" cap="none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sz="1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840760" cy="4713387"/>
          </a:xfrm>
        </p:spPr>
      </p:pic>
    </p:spTree>
    <p:extLst>
      <p:ext uri="{BB962C8B-B14F-4D97-AF65-F5344CB8AC3E}">
        <p14:creationId xmlns:p14="http://schemas.microsoft.com/office/powerpoint/2010/main" val="3055573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5240" cy="756002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rgbClr val="008000"/>
                </a:solidFill>
              </a:rPr>
              <a:t>ПЛАНИРУЕМЫЕ ОРИЕНТИРЫ   В РАБОТЕ СИСТЕМЫ ДОШОЛЬНОГО ОБРАЗОВАНИЯ ПРИОЗЕРСКОГО МУНИЦИПАЛЬНОГО РАЙОНА ЛЕНИНГРАДСКОЙ ОБЛАСТИ</a:t>
            </a:r>
            <a:endParaRPr lang="ru-RU" sz="1400" dirty="0">
              <a:solidFill>
                <a:srgbClr val="008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424936" cy="5832648"/>
          </a:xfrm>
        </p:spPr>
        <p:txBody>
          <a:bodyPr>
            <a:noAutofit/>
          </a:bodyPr>
          <a:lstStyle/>
          <a:p>
            <a:pPr algn="just"/>
            <a:r>
              <a:rPr lang="ru-RU" sz="1200" dirty="0" smtClean="0"/>
              <a:t>Продолжить </a:t>
            </a:r>
            <a:r>
              <a:rPr lang="ru-RU" sz="1200" dirty="0"/>
              <a:t>работу по реализации нормативных документов, регламентирующих деятельность дошкольной образовательной организации, обеспечить достижение целей дошкольного образования при активном взаимодействии всех участников образовательных отношений.</a:t>
            </a:r>
          </a:p>
          <a:p>
            <a:r>
              <a:rPr lang="ru-RU" sz="1200" dirty="0"/>
              <a:t> </a:t>
            </a:r>
            <a:r>
              <a:rPr lang="ru-RU" sz="1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реализации данной цели обеспечить: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актуализацию норм законодательства в сфере дошкольного образования, изучение в рамках педагогических мероприятий нормативно-правовых документов, локальных нормативных актов МОУ;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систему профессионального роста педагогических работников МОУ; создание условий повышения профессионального уровня педагогических работников по вопросам инклюзивного образования, педагогического сопровождения воспитанников с ОВЗ;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системный подход в методическом сопровождении реализации образовательных программ дошкольного образования МОУ и методический контроль качества образовательной деятельности, эффективность оценки качества образования, системность ВСОКО и использование результатов в управлении и развитии МОУ;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информационную открытость деятельности МОУ по реализации образовательных программ дошкольного образования через: информационные стенды; официальный сайт МОУ в сети Интернет, средства массовой информации, организацию и проведение инновационных форм работы с родителями (законными представителями) воспитанников и др.;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введение в деятельность МОУ системы наставничества с целью повышения уровня профессионализма педагогов, качества обучения воспитанников МОУ;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условия </a:t>
            </a:r>
            <a:r>
              <a:rPr lang="ru-RU" sz="1200" dirty="0"/>
              <a:t>для повышения профессионального уровня педагогических работников с учетом выявленных дефицитов компетенций на основе диагностики профессиональных затруднений педагогов в условиях реализации ФГОС ДО и </a:t>
            </a:r>
            <a:r>
              <a:rPr lang="ru-RU" sz="1200" dirty="0" err="1"/>
              <a:t>профстандарта</a:t>
            </a:r>
            <a:r>
              <a:rPr lang="ru-RU" sz="1200" dirty="0"/>
              <a:t> педагога;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8006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83568" y="2060848"/>
            <a:ext cx="7746084" cy="3600400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/>
                </a:solidFill>
              </a:rPr>
              <a:t>Наста́вничество</a:t>
            </a:r>
            <a:r>
              <a:rPr lang="ru-RU" dirty="0" smtClean="0">
                <a:solidFill>
                  <a:schemeClr val="tx1"/>
                </a:solidFill>
              </a:rPr>
              <a:t> — отношения, в которых опытный или более сведущий человек помогает менее опытному или менее сведущему усвоить определенные </a:t>
            </a:r>
            <a:r>
              <a:rPr lang="ru-RU" dirty="0" smtClean="0">
                <a:solidFill>
                  <a:srgbClr val="00467A"/>
                </a:solidFill>
                <a:hlinkClick r:id="rId3" tooltip="Компетенция"/>
              </a:rPr>
              <a:t>компетенции</a:t>
            </a:r>
            <a:r>
              <a:rPr lang="ru-RU" dirty="0" smtClean="0">
                <a:solidFill>
                  <a:schemeClr val="tx1"/>
                </a:solidFill>
              </a:rPr>
              <a:t>. Опыт и знания, относительно которых строятся отношения наставничества, могут касаться как особой </a:t>
            </a:r>
            <a:r>
              <a:rPr lang="ru-RU" u="sng" dirty="0" smtClean="0">
                <a:solidFill>
                  <a:srgbClr val="00467A"/>
                </a:solidFill>
                <a:hlinkClick r:id="rId4" tooltip="Профессионализм"/>
              </a:rPr>
              <a:t>профессиональной</a:t>
            </a:r>
            <a:r>
              <a:rPr lang="ru-RU" dirty="0" smtClean="0">
                <a:solidFill>
                  <a:schemeClr val="tx1"/>
                </a:solidFill>
              </a:rPr>
              <a:t> тематики, так и широкого круга вопросов личного развития. Сферы применения наставничества: адаптация молодых специалистов, услуги личного развития.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14290"/>
            <a:ext cx="707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Приозерский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муниципальный район Ленинградской области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Комитет образования администрации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Приозерского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335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/>
          <p:cNvSpPr/>
          <p:nvPr/>
        </p:nvSpPr>
        <p:spPr>
          <a:xfrm>
            <a:off x="571472" y="1916833"/>
            <a:ext cx="7888960" cy="3767530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285750"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Новизна данного проекта заключается в комплексном подходе к  организации работы по наставничеству в муниципальных образовательных учреждениях, реализующих образовательные программы дошкольного образования, с целью повышения уровня профессионализма педагогов и качества образования воспитанников.</a:t>
            </a:r>
          </a:p>
          <a:p>
            <a:pPr marL="457200" lvl="0" indent="-285750"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285750"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214290"/>
            <a:ext cx="788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Приозерский муниципальный район Ленинградской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Комитет образования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063279"/>
              </p:ext>
            </p:extLst>
          </p:nvPr>
        </p:nvGraphicFramePr>
        <p:xfrm>
          <a:off x="3575050" y="1600200"/>
          <a:ext cx="5111750" cy="447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322712" cy="406104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В муниципальном образовании Приозерский муниципальный район Ленинградской области 26 учреждений, реализующих образовательные программы дошкольного образования (далее – МОУ), в том числе 20 МОУ расположено в сельской местности, 6 МОУ – в городской местности.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620688"/>
            <a:ext cx="7416824" cy="5040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Актуальность темы: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54603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449032"/>
              </p:ext>
            </p:extLst>
          </p:nvPr>
        </p:nvGraphicFramePr>
        <p:xfrm>
          <a:off x="3575050" y="1600200"/>
          <a:ext cx="5111750" cy="447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0794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Всего педагогов в МОУ: 276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До 30 лет - 21 чел.;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От 30 до 54 лет- 183 чел.;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От 54 и более – 72 чел.;</a:t>
            </a:r>
          </a:p>
          <a:p>
            <a:endParaRPr lang="ru-RU" dirty="0" smtClean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476672"/>
            <a:ext cx="7416824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Актуальность темы: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5013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787208" cy="14401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Распределение педагогов по стажу:</a:t>
            </a:r>
            <a:br>
              <a:rPr lang="ru-RU" sz="2400" dirty="0" smtClean="0"/>
            </a:br>
            <a:r>
              <a:rPr lang="ru-RU" sz="1600" dirty="0" smtClean="0">
                <a:solidFill>
                  <a:srgbClr val="002060"/>
                </a:solidFill>
              </a:rPr>
              <a:t>до 3 лет -  27 ЧЕЛ.;  от 3 до 5 – 24 чел.; </a:t>
            </a:r>
            <a:r>
              <a:rPr lang="ru-RU" sz="2000" dirty="0" smtClean="0"/>
              <a:t>(18%)</a:t>
            </a:r>
            <a:br>
              <a:rPr lang="ru-RU" sz="2000" dirty="0" smtClean="0"/>
            </a:br>
            <a:r>
              <a:rPr lang="ru-RU" sz="1600" dirty="0" smtClean="0">
                <a:solidFill>
                  <a:srgbClr val="002060"/>
                </a:solidFill>
              </a:rPr>
              <a:t>от 5 до 10 лет – 43 чел.; от 10 до 15 лет – 40 чел.; </a:t>
            </a:r>
            <a:r>
              <a:rPr lang="ru-RU" sz="2000" dirty="0" smtClean="0"/>
              <a:t>(30%)</a:t>
            </a:r>
            <a:br>
              <a:rPr lang="ru-RU" sz="2000" dirty="0" smtClean="0"/>
            </a:br>
            <a:r>
              <a:rPr lang="ru-RU" sz="1600" dirty="0" smtClean="0">
                <a:solidFill>
                  <a:srgbClr val="002060"/>
                </a:solidFill>
              </a:rPr>
              <a:t>от 15 до 20 лет – 28 чел.; от 20 и более – 114 чел. </a:t>
            </a:r>
            <a:r>
              <a:rPr lang="ru-RU" sz="2000" dirty="0" smtClean="0"/>
              <a:t>(52%)</a:t>
            </a: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402358"/>
              </p:ext>
            </p:extLst>
          </p:nvPr>
        </p:nvGraphicFramePr>
        <p:xfrm>
          <a:off x="755576" y="2132856"/>
          <a:ext cx="734481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365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172819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Образовательный уровень </a:t>
            </a:r>
            <a:br>
              <a:rPr lang="ru-RU" sz="2400" dirty="0" smtClean="0"/>
            </a:br>
            <a:r>
              <a:rPr lang="ru-RU" sz="2400" dirty="0" smtClean="0"/>
              <a:t>педагогических кадров:</a:t>
            </a:r>
            <a:br>
              <a:rPr lang="ru-RU" sz="2400" dirty="0" smtClean="0"/>
            </a:br>
            <a:r>
              <a:rPr lang="ru-RU" sz="1600" dirty="0" smtClean="0">
                <a:solidFill>
                  <a:srgbClr val="002060"/>
                </a:solidFill>
              </a:rPr>
              <a:t>высшее образование - 107 чел. (40%);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среднее профессиональное образование - 153 чел. (55%);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требуется профессиональная Переподготовка – 16 чел. (6%).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7389562"/>
              </p:ext>
            </p:extLst>
          </p:nvPr>
        </p:nvGraphicFramePr>
        <p:xfrm>
          <a:off x="827584" y="2564904"/>
          <a:ext cx="724961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394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14678" y="692696"/>
            <a:ext cx="2884880" cy="5170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Проблемы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1941" y="1641856"/>
            <a:ext cx="3083804" cy="1352670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СТАРЕНИЕ ПЕДАГОГИЧЕСКИХ КАДРОВ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158" y="3385428"/>
            <a:ext cx="3083804" cy="1357322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schemeClr val="tx1"/>
                </a:solidFill>
              </a:rPr>
              <a:t>НЕВОСТРЕБОВАННОСТЬ ПРОФЕССИИ «ВОСПИТАТЕЛЬ» НА РЫНКЕ ТРУДА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158" y="1571612"/>
            <a:ext cx="3130608" cy="1393035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НИЗКИЙ УРОВЕНЬ ПРИТОКА МОЛОДЫХ СПЕЦИАЛИСТОВ В СИСТЕМУ ДОШКОЛЬНОГО ОБРАЗОВАНИЯ РАЙОНА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86446" y="3357562"/>
            <a:ext cx="3119808" cy="1357322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</a:rPr>
              <a:t>ДЕФИЦИТ ПЕДАГОГИЧЕСКИХ КАДРОВ</a:t>
            </a:r>
          </a:p>
          <a:p>
            <a:pPr lvl="0" algn="ctr"/>
            <a:r>
              <a:rPr lang="ru-RU" sz="1600" b="1" dirty="0" smtClean="0">
                <a:solidFill>
                  <a:srgbClr val="002060"/>
                </a:solidFill>
              </a:rPr>
              <a:t>(ВАКАНСИИ)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" name="Стрелка вправо с вырезом 1"/>
          <p:cNvSpPr/>
          <p:nvPr/>
        </p:nvSpPr>
        <p:spPr>
          <a:xfrm>
            <a:off x="3489343" y="2636912"/>
            <a:ext cx="864096" cy="2088232"/>
          </a:xfrm>
          <a:prstGeom prst="notch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с вырезом 9"/>
          <p:cNvSpPr/>
          <p:nvPr/>
        </p:nvSpPr>
        <p:spPr>
          <a:xfrm flipH="1">
            <a:off x="4785836" y="2636912"/>
            <a:ext cx="906306" cy="2088232"/>
          </a:xfrm>
          <a:prstGeom prst="notch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94080" y="1051862"/>
            <a:ext cx="86425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!</a:t>
            </a:r>
            <a:endParaRPr lang="ru-RU" sz="2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0100" y="214290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143240" y="4714884"/>
            <a:ext cx="2884880" cy="571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all" spc="-6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Решение</a:t>
            </a:r>
            <a:endParaRPr kumimoji="0" lang="ru-RU" sz="2400" b="0" i="0" u="none" strike="noStrike" kern="1200" cap="all" spc="-6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71802" y="5286388"/>
            <a:ext cx="3083804" cy="1357322"/>
          </a:xfrm>
          <a:prstGeom prst="roundRect">
            <a:avLst/>
          </a:prstGeom>
          <a:gradFill flip="none" rotWithShape="1">
            <a:gsLst>
              <a:gs pos="0">
                <a:srgbClr val="9900FF">
                  <a:tint val="66000"/>
                  <a:satMod val="160000"/>
                </a:srgbClr>
              </a:gs>
              <a:gs pos="50000">
                <a:srgbClr val="9900FF">
                  <a:tint val="44500"/>
                  <a:satMod val="160000"/>
                </a:srgbClr>
              </a:gs>
              <a:gs pos="100000">
                <a:srgbClr val="9900FF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Наставничество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0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57224" y="2486188"/>
            <a:ext cx="7572428" cy="3751123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Оказание профессиональной поддержки и практической помощи молодым </a:t>
            </a:r>
            <a:r>
              <a:rPr lang="ru-RU" sz="2000" dirty="0" smtClean="0">
                <a:solidFill>
                  <a:srgbClr val="002060"/>
                </a:solidFill>
              </a:rPr>
              <a:t>(начинающим) педагогическим </a:t>
            </a:r>
            <a:r>
              <a:rPr lang="ru-RU" sz="2000" dirty="0">
                <a:solidFill>
                  <a:srgbClr val="002060"/>
                </a:solidFill>
              </a:rPr>
              <a:t>работникам в профессиональном становлении, успешной и быстрой адаптации к профессиональной деятельности в условиях единого методического пространства, максимально эффективного использования кадрового потенциала.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214414" y="1844824"/>
            <a:ext cx="2428892" cy="48815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+mn-lt"/>
              </a:rPr>
              <a:t>Цель проекта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 descr="http://fizkult-frunz.ru/images/200x200/Dar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844824"/>
            <a:ext cx="731773" cy="64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21429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Приозерский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район Ленинградской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Комитет образования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2597</TotalTime>
  <Words>1012</Words>
  <Application>Microsoft Office PowerPoint</Application>
  <PresentationFormat>Экран (4:3)</PresentationFormat>
  <Paragraphs>122</Paragraphs>
  <Slides>30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Times New Roman</vt:lpstr>
      <vt:lpstr>Wingdings</vt:lpstr>
      <vt:lpstr>Главная</vt:lpstr>
      <vt:lpstr>«Реализация модели наставничества через взаимодействие участников образовательных отношений в системе дошкольного образования Приозерского муниципального района».   </vt:lpstr>
      <vt:lpstr>Указ  Президента Российской Федерации от 07.05.2018 г. № 204 «О национальных целях и стратегических задачах развития РФ на период до 2024 года»</vt:lpstr>
      <vt:lpstr>Презентация PowerPoint</vt:lpstr>
      <vt:lpstr>Актуальность темы:</vt:lpstr>
      <vt:lpstr>Актуальность темы:</vt:lpstr>
      <vt:lpstr>Распределение педагогов по стажу: до 3 лет -  27 ЧЕЛ.;  от 3 до 5 – 24 чел.; (18%) от 5 до 10 лет – 43 чел.; от 10 до 15 лет – 40 чел.; (30%) от 15 до 20 лет – 28 чел.; от 20 и более – 114 чел. (52%)</vt:lpstr>
      <vt:lpstr>Образовательный уровень  педагогических кадров: высшее образование - 107 чел. (40%); среднее профессиональное образование - 153 чел. (55%); требуется профессиональная Переподготовка – 16 чел. (6%).</vt:lpstr>
      <vt:lpstr>Проблемы</vt:lpstr>
      <vt:lpstr>Цель проекта</vt:lpstr>
      <vt:lpstr>Задачи проекта</vt:lpstr>
      <vt:lpstr>Презентация PowerPoint</vt:lpstr>
      <vt:lpstr>Реализация этапов проекта</vt:lpstr>
      <vt:lpstr>Презентация PowerPoint</vt:lpstr>
      <vt:lpstr>РМО «Школа наставников»  </vt:lpstr>
      <vt:lpstr>РМО «Школа  молодого педагога»  </vt:lpstr>
      <vt:lpstr>РМО «Обеспечение преемственности реализации образовательных программ дошкольного и начального общего образования» </vt:lpstr>
      <vt:lpstr>РМО «Образование воспитанников с ограниченными возможностями здоровья»  </vt:lpstr>
      <vt:lpstr>РМО «ФИЗИЧЕСКОЕ РАЗВИТИЕ  ДЕТЕЙ ДОШКОЛЬНОГО ВОЗРАСТА»  </vt:lpstr>
      <vt:lpstr>РМО «РЕЧЕВОЕ РАЗВИТИЕ ДЕТЕЙ ДОШКОЛЬНОГО ВОЗРАСТА»   </vt:lpstr>
      <vt:lpstr>  РМО «художественно-эстетическое развитие детей дошкольного возраста»  (музыкальное воспитание)   </vt:lpstr>
      <vt:lpstr>РМО «Психолого – педагогическое сопровождение детей дошкольного возраста»  </vt:lpstr>
      <vt:lpstr>РМО «Познавательное развитие        детей дошкольного возраста»    </vt:lpstr>
      <vt:lpstr>РМО «ХУДОЖЕСТВЕННО-ЭСТЕСТИЧЕСКОЕ РАЗВИТИЕ ДЕТЕЙ ДОШКОЛЬНОГО ВОЗРАСТА» </vt:lpstr>
      <vt:lpstr>Результаты инновационной деятельности:</vt:lpstr>
      <vt:lpstr>Повышение уровня профессионализма педагогов, подготовка к аттестации:   - 210 педагогов (76 %) участвовали в работе РМО по основным направлениям ФГОС дошкольного образования; -  25  (9,1%) педагогов прошли курсы повышения квалификации «Организация наставничества как фактор профессионального роста педагога» (78 часов) от ГАОУ ДПО «ЛОИРО» на базе Приозерского района</vt:lpstr>
      <vt:lpstr>Активное участие педагогов в конкурсах профессионального мастерства: муниципальный конкурс «Учитель года», номинация «Воспитатель года»</vt:lpstr>
      <vt:lpstr>муниципальные педагогические чтения </vt:lpstr>
      <vt:lpstr>КОМИТЕТ ОБРАЗОВАНИЯ АДМИНИСТРАЦИИ ПРИОЗЕРСКОГО МУНИЦИПАЛЬНОГО РАЙОНА ЛЕНИНГРАДСКОЙ ОБЛАСТИ  ВЫПУСК МЕТОДИЧЕСКИХ СБОРНИКОВ ДЛЯ ПЕДАГОГИЧЕСКИХ РАБОТНИКОВ МОУ </vt:lpstr>
      <vt:lpstr>ПЛАНИРУЕМЫЕ ОРИЕНТИРЫ   В РАБОТЕ СИСТЕМЫ ДОШОЛЬНОГО ОБРАЗОВАНИЯ ПРИОЗЕРСКОГО МУНИЦИПАЛЬНОГО РАЙОНА ЛЕНИНГРАДСКОЙ ОБЛАСТИ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проекта</dc:title>
  <dc:creator>Artem</dc:creator>
  <cp:lastModifiedBy>User</cp:lastModifiedBy>
  <cp:revision>387</cp:revision>
  <cp:lastPrinted>2019-12-17T13:03:35Z</cp:lastPrinted>
  <dcterms:created xsi:type="dcterms:W3CDTF">2016-04-08T06:03:23Z</dcterms:created>
  <dcterms:modified xsi:type="dcterms:W3CDTF">2025-02-04T12:57:08Z</dcterms:modified>
</cp:coreProperties>
</file>