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52" r:id="rId3"/>
    <p:sldMasterId id="2147483655" r:id="rId4"/>
    <p:sldMasterId id="2147483672" r:id="rId5"/>
  </p:sldMasterIdLst>
  <p:notesMasterIdLst>
    <p:notesMasterId r:id="rId38"/>
  </p:notesMasterIdLst>
  <p:handoutMasterIdLst>
    <p:handoutMasterId r:id="rId39"/>
  </p:handoutMasterIdLst>
  <p:sldIdLst>
    <p:sldId id="423" r:id="rId6"/>
    <p:sldId id="257" r:id="rId7"/>
    <p:sldId id="425" r:id="rId8"/>
    <p:sldId id="426" r:id="rId9"/>
    <p:sldId id="260" r:id="rId10"/>
    <p:sldId id="427" r:id="rId11"/>
    <p:sldId id="258" r:id="rId12"/>
    <p:sldId id="273" r:id="rId13"/>
    <p:sldId id="428" r:id="rId14"/>
    <p:sldId id="429" r:id="rId15"/>
    <p:sldId id="450" r:id="rId16"/>
    <p:sldId id="430" r:id="rId17"/>
    <p:sldId id="431" r:id="rId18"/>
    <p:sldId id="452" r:id="rId19"/>
    <p:sldId id="432" r:id="rId20"/>
    <p:sldId id="433" r:id="rId21"/>
    <p:sldId id="434" r:id="rId22"/>
    <p:sldId id="435" r:id="rId23"/>
    <p:sldId id="436" r:id="rId24"/>
    <p:sldId id="453" r:id="rId25"/>
    <p:sldId id="437" r:id="rId26"/>
    <p:sldId id="438" r:id="rId27"/>
    <p:sldId id="439" r:id="rId28"/>
    <p:sldId id="440" r:id="rId29"/>
    <p:sldId id="454" r:id="rId30"/>
    <p:sldId id="441" r:id="rId31"/>
    <p:sldId id="442" r:id="rId32"/>
    <p:sldId id="443" r:id="rId33"/>
    <p:sldId id="455" r:id="rId34"/>
    <p:sldId id="444" r:id="rId35"/>
    <p:sldId id="446" r:id="rId36"/>
    <p:sldId id="424" r:id="rId3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3194"/>
    <a:srgbClr val="EBEBEB"/>
    <a:srgbClr val="FCDFD7"/>
    <a:srgbClr val="D9DDEE"/>
    <a:srgbClr val="7DB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84" y="102"/>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 xmlns:a16="http://schemas.microsoft.com/office/drawing/2014/main" id="{008F411A-F9F0-3B48-60FD-8556F5FDC3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 xmlns:a16="http://schemas.microsoft.com/office/drawing/2014/main" id="{B4DA2C1B-7C59-7BF7-2F57-300C7725147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5CD66C8-523A-4800-8500-81750B7D27B3}" type="datetimeFigureOut">
              <a:rPr lang="ru-RU" smtClean="0"/>
              <a:t>31.07.2025</a:t>
            </a:fld>
            <a:endParaRPr lang="ru-RU"/>
          </a:p>
        </p:txBody>
      </p:sp>
      <p:sp>
        <p:nvSpPr>
          <p:cNvPr id="4" name="Нижний колонтитул 3">
            <a:extLst>
              <a:ext uri="{FF2B5EF4-FFF2-40B4-BE49-F238E27FC236}">
                <a16:creationId xmlns="" xmlns:a16="http://schemas.microsoft.com/office/drawing/2014/main" id="{8C601C24-45D6-132B-46DF-972FBA20818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 xmlns:a16="http://schemas.microsoft.com/office/drawing/2014/main" id="{5F4C368C-76A3-47D0-637A-48B09E37C0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6B1138-4FF3-4DF3-8CC8-EF6C5F10D36A}" type="slidenum">
              <a:rPr lang="ru-RU" smtClean="0"/>
              <a:t>‹#›</a:t>
            </a:fld>
            <a:endParaRPr lang="ru-RU"/>
          </a:p>
        </p:txBody>
      </p:sp>
    </p:spTree>
    <p:extLst>
      <p:ext uri="{BB962C8B-B14F-4D97-AF65-F5344CB8AC3E}">
        <p14:creationId xmlns:p14="http://schemas.microsoft.com/office/powerpoint/2010/main" val="10566494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0AE9EF-1B71-41CA-8AEC-8F3DAE1A740A}" type="datetimeFigureOut">
              <a:rPr lang="ru-RU" smtClean="0"/>
              <a:t>31.07.2025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ABF0E1-7962-402B-8488-C2708AAB1503}" type="slidenum">
              <a:rPr lang="ru-RU" smtClean="0"/>
              <a:t>‹#›</a:t>
            </a:fld>
            <a:endParaRPr lang="ru-RU"/>
          </a:p>
        </p:txBody>
      </p:sp>
    </p:spTree>
    <p:extLst>
      <p:ext uri="{BB962C8B-B14F-4D97-AF65-F5344CB8AC3E}">
        <p14:creationId xmlns:p14="http://schemas.microsoft.com/office/powerpoint/2010/main" val="1237732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16" name="Дата 3">
            <a:extLst>
              <a:ext uri="{FF2B5EF4-FFF2-40B4-BE49-F238E27FC236}">
                <a16:creationId xmlns="" xmlns:a16="http://schemas.microsoft.com/office/drawing/2014/main" id="{A0F82543-C29B-0D5E-DDFB-152EE9B01379}"/>
              </a:ext>
            </a:extLst>
          </p:cNvPr>
          <p:cNvSpPr txBox="1">
            <a:spLocks/>
          </p:cNvSpPr>
          <p:nvPr userDrawn="1"/>
        </p:nvSpPr>
        <p:spPr>
          <a:xfrm>
            <a:off x="923517" y="5834925"/>
            <a:ext cx="974700" cy="365125"/>
          </a:xfrm>
          <a:prstGeom prst="rect">
            <a:avLst/>
          </a:prstGeom>
        </p:spPr>
        <p:txBody>
          <a:bodyPr/>
          <a:lstStyle>
            <a:defPPr>
              <a:defRPr lang="ru-RU"/>
            </a:defPPr>
            <a:lvl1pPr marL="0" algn="ctr" defTabSz="914400" rtl="0" eaLnBrk="1" latinLnBrk="0" hangingPunct="1">
              <a:defRPr lang="ru-RU" sz="1200" b="1" kern="1200" baseline="0" smtClean="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dirty="0">
              <a:solidFill>
                <a:srgbClr val="363194"/>
              </a:solidFill>
              <a:latin typeface="Arial" panose="020B0604020202020204"/>
            </a:endParaRPr>
          </a:p>
        </p:txBody>
      </p:sp>
      <p:sp>
        <p:nvSpPr>
          <p:cNvPr id="3" name="Подзаголовок 2">
            <a:extLst>
              <a:ext uri="{FF2B5EF4-FFF2-40B4-BE49-F238E27FC236}">
                <a16:creationId xmlns="" xmlns:a16="http://schemas.microsoft.com/office/drawing/2014/main" id="{F069DFFB-C6F8-2A44-C30E-91A7BD289FEE}"/>
              </a:ext>
            </a:extLst>
          </p:cNvPr>
          <p:cNvSpPr>
            <a:spLocks noGrp="1"/>
          </p:cNvSpPr>
          <p:nvPr>
            <p:ph type="subTitle" idx="1" hasCustomPrompt="1"/>
          </p:nvPr>
        </p:nvSpPr>
        <p:spPr>
          <a:xfrm>
            <a:off x="925438" y="3267945"/>
            <a:ext cx="6611568" cy="365125"/>
          </a:xfrm>
          <a:prstGeom prst="rect">
            <a:avLst/>
          </a:prstGeom>
        </p:spPr>
        <p:txBody>
          <a:bodyPr>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dirty="0"/>
              <a:t>образец подзаголовка</a:t>
            </a:r>
          </a:p>
        </p:txBody>
      </p:sp>
      <p:sp>
        <p:nvSpPr>
          <p:cNvPr id="9" name="Заголовок 8">
            <a:extLst>
              <a:ext uri="{FF2B5EF4-FFF2-40B4-BE49-F238E27FC236}">
                <a16:creationId xmlns="" xmlns:a16="http://schemas.microsoft.com/office/drawing/2014/main" id="{94E159DB-C40A-1886-8268-3F63F133A1F2}"/>
              </a:ext>
            </a:extLst>
          </p:cNvPr>
          <p:cNvSpPr>
            <a:spLocks noGrp="1"/>
          </p:cNvSpPr>
          <p:nvPr>
            <p:ph type="title" hasCustomPrompt="1"/>
          </p:nvPr>
        </p:nvSpPr>
        <p:spPr>
          <a:xfrm>
            <a:off x="914725" y="2829798"/>
            <a:ext cx="6611568" cy="566594"/>
          </a:xfrm>
          <a:prstGeom prst="rect">
            <a:avLst/>
          </a:prstGeom>
        </p:spPr>
        <p:txBody>
          <a:bodyPr/>
          <a:lstStyle>
            <a:lvl1pPr>
              <a:defRPr sz="2800" b="1"/>
            </a:lvl1pPr>
          </a:lstStyle>
          <a:p>
            <a:r>
              <a:rPr lang="ru-RU" dirty="0"/>
              <a:t>ОБРАЗЕЦ ЗАГОЛОВКА</a:t>
            </a:r>
          </a:p>
        </p:txBody>
      </p:sp>
      <p:sp>
        <p:nvSpPr>
          <p:cNvPr id="25" name="Дата 24">
            <a:extLst>
              <a:ext uri="{FF2B5EF4-FFF2-40B4-BE49-F238E27FC236}">
                <a16:creationId xmlns="" xmlns:a16="http://schemas.microsoft.com/office/drawing/2014/main" id="{83F37492-9A68-EA6B-3787-2DF4EEF4F9A1}"/>
              </a:ext>
            </a:extLst>
          </p:cNvPr>
          <p:cNvSpPr>
            <a:spLocks noGrp="1"/>
          </p:cNvSpPr>
          <p:nvPr>
            <p:ph type="dt" sz="half" idx="10"/>
          </p:nvPr>
        </p:nvSpPr>
        <p:spPr>
          <a:xfrm>
            <a:off x="936961" y="5802435"/>
            <a:ext cx="1006140" cy="365125"/>
          </a:xfrm>
          <a:prstGeom prst="rect">
            <a:avLst/>
          </a:prstGeom>
        </p:spPr>
        <p:txBody>
          <a:bodyPr/>
          <a:lstStyle/>
          <a:p>
            <a:fld id="{66066E51-5F4A-43E2-A6C2-84789929AB13}" type="datetimeFigureOut">
              <a:rPr lang="ru-RU" smtClean="0"/>
              <a:pPr/>
              <a:t>31.07.2025</a:t>
            </a:fld>
            <a:endParaRPr lang="ru-RU" dirty="0"/>
          </a:p>
        </p:txBody>
      </p:sp>
      <p:sp>
        <p:nvSpPr>
          <p:cNvPr id="26" name="Нижний колонтитул 25">
            <a:extLst>
              <a:ext uri="{FF2B5EF4-FFF2-40B4-BE49-F238E27FC236}">
                <a16:creationId xmlns="" xmlns:a16="http://schemas.microsoft.com/office/drawing/2014/main" id="{F09EB815-7309-2FB6-E4DD-20C2ACDB6378}"/>
              </a:ext>
            </a:extLst>
          </p:cNvPr>
          <p:cNvSpPr>
            <a:spLocks noGrp="1"/>
          </p:cNvSpPr>
          <p:nvPr>
            <p:ph type="ftr" sz="quarter" idx="11"/>
          </p:nvPr>
        </p:nvSpPr>
        <p:spPr>
          <a:xfrm>
            <a:off x="2051540" y="5802434"/>
            <a:ext cx="4114800" cy="365125"/>
          </a:xfrm>
          <a:prstGeom prst="rect">
            <a:avLst/>
          </a:prstGeom>
        </p:spPr>
        <p:txBody>
          <a:bodyPr/>
          <a:lstStyle/>
          <a:p>
            <a:endParaRPr lang="ru-RU" dirty="0"/>
          </a:p>
        </p:txBody>
      </p:sp>
    </p:spTree>
    <p:extLst>
      <p:ext uri="{BB962C8B-B14F-4D97-AF65-F5344CB8AC3E}">
        <p14:creationId xmlns:p14="http://schemas.microsoft.com/office/powerpoint/2010/main" val="1255733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642" userDrawn="1">
          <p15:clr>
            <a:srgbClr val="FBAE40"/>
          </p15:clr>
        </p15:guide>
        <p15:guide id="4" orient="horz" pos="200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Изображение с текстом">
    <p:spTree>
      <p:nvGrpSpPr>
        <p:cNvPr id="1" name=""/>
        <p:cNvGrpSpPr/>
        <p:nvPr/>
      </p:nvGrpSpPr>
      <p:grpSpPr>
        <a:xfrm>
          <a:off x="0" y="0"/>
          <a:ext cx="0" cy="0"/>
          <a:chOff x="0" y="0"/>
          <a:chExt cx="0" cy="0"/>
        </a:xfrm>
      </p:grpSpPr>
      <p:sp>
        <p:nvSpPr>
          <p:cNvPr id="6" name="object 13">
            <a:extLst>
              <a:ext uri="{FF2B5EF4-FFF2-40B4-BE49-F238E27FC236}">
                <a16:creationId xmlns="" xmlns:a16="http://schemas.microsoft.com/office/drawing/2014/main" id="{821B21DE-85EE-6E42-463C-EB834293C958}"/>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10" name="Заголовок 1">
            <a:extLst>
              <a:ext uri="{FF2B5EF4-FFF2-40B4-BE49-F238E27FC236}">
                <a16:creationId xmlns="" xmlns:a16="http://schemas.microsoft.com/office/drawing/2014/main" id="{CA69C4E8-77D3-0194-6E1F-8CDAC0790DC9}"/>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2" name="Рисунок 11">
            <a:extLst>
              <a:ext uri="{FF2B5EF4-FFF2-40B4-BE49-F238E27FC236}">
                <a16:creationId xmlns="" xmlns:a16="http://schemas.microsoft.com/office/drawing/2014/main" id="{69466542-69BD-7C3F-0AD3-286F33486761}"/>
              </a:ext>
            </a:extLst>
          </p:cNvPr>
          <p:cNvSpPr>
            <a:spLocks noGrp="1"/>
          </p:cNvSpPr>
          <p:nvPr>
            <p:ph type="pic" sz="quarter" idx="13"/>
          </p:nvPr>
        </p:nvSpPr>
        <p:spPr>
          <a:xfrm>
            <a:off x="8042293" y="1852613"/>
            <a:ext cx="3055938" cy="3609975"/>
          </a:xfrm>
          <a:prstGeom prst="roundRect">
            <a:avLst>
              <a:gd name="adj" fmla="val 3281"/>
            </a:avLst>
          </a:prstGeom>
        </p:spPr>
        <p:txBody>
          <a:bodyPr/>
          <a:lstStyle/>
          <a:p>
            <a:endParaRPr lang="ru-RU"/>
          </a:p>
        </p:txBody>
      </p:sp>
      <p:sp>
        <p:nvSpPr>
          <p:cNvPr id="4" name="Текст 14">
            <a:extLst>
              <a:ext uri="{FF2B5EF4-FFF2-40B4-BE49-F238E27FC236}">
                <a16:creationId xmlns="" xmlns:a16="http://schemas.microsoft.com/office/drawing/2014/main" id="{F90414E1-F7F8-26E8-647F-D6D5B0A46B51}"/>
              </a:ext>
            </a:extLst>
          </p:cNvPr>
          <p:cNvSpPr>
            <a:spLocks noGrp="1"/>
          </p:cNvSpPr>
          <p:nvPr>
            <p:ph type="body" sz="quarter" idx="14"/>
          </p:nvPr>
        </p:nvSpPr>
        <p:spPr>
          <a:xfrm>
            <a:off x="599660" y="1852612"/>
            <a:ext cx="7064455" cy="3609976"/>
          </a:xfrm>
          <a:prstGeom prst="rect">
            <a:avLst/>
          </a:prstGeom>
        </p:spPr>
        <p:txBody>
          <a:bodyPr>
            <a:normAutofit/>
          </a:bodyPr>
          <a:lstStyle>
            <a:lvl1pPr marL="0" indent="0">
              <a:buNone/>
              <a:defRPr sz="1200"/>
            </a:lvl1pPr>
            <a:lvl2pPr marL="457200" indent="0">
              <a:buFont typeface="Arial" panose="020B0604020202020204" pitchFamily="34" charset="0"/>
              <a:buNone/>
              <a:defRPr/>
            </a:lvl2pPr>
            <a:lvl3pPr marL="914400" indent="0">
              <a:buNone/>
              <a:defRPr/>
            </a:lvl3pPr>
            <a:lvl4pPr marL="1371600" indent="0">
              <a:buNone/>
              <a:defRPr/>
            </a:lvl4pPr>
            <a:lvl5pPr marL="1828800" indent="0">
              <a:buNone/>
              <a:defRPr/>
            </a:lvl5pPr>
          </a:lstStyle>
          <a:p>
            <a:pPr lvl="0"/>
            <a:r>
              <a:rPr lang="ru-RU" dirty="0"/>
              <a:t>Образец текста</a:t>
            </a:r>
          </a:p>
        </p:txBody>
      </p:sp>
      <p:sp>
        <p:nvSpPr>
          <p:cNvPr id="3" name="Номер слайда 4">
            <a:extLst>
              <a:ext uri="{FF2B5EF4-FFF2-40B4-BE49-F238E27FC236}">
                <a16:creationId xmlns="" xmlns:a16="http://schemas.microsoft.com/office/drawing/2014/main" id="{79C98158-9B5D-14BD-1E46-4774CFAF8C8C}"/>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7" name="Текст 7">
            <a:extLst>
              <a:ext uri="{FF2B5EF4-FFF2-40B4-BE49-F238E27FC236}">
                <a16:creationId xmlns="" xmlns:a16="http://schemas.microsoft.com/office/drawing/2014/main" id="{25EC69B5-8145-63DB-7E02-3E7C09879619}"/>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8" name="Нижний колонтитул 3">
            <a:extLst>
              <a:ext uri="{FF2B5EF4-FFF2-40B4-BE49-F238E27FC236}">
                <a16:creationId xmlns="" xmlns:a16="http://schemas.microsoft.com/office/drawing/2014/main" id="{2A5C06CF-0267-9F95-9C86-7619DF637F5A}"/>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3870124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Изображение с текстом_2">
    <p:spTree>
      <p:nvGrpSpPr>
        <p:cNvPr id="1" name=""/>
        <p:cNvGrpSpPr/>
        <p:nvPr/>
      </p:nvGrpSpPr>
      <p:grpSpPr>
        <a:xfrm>
          <a:off x="0" y="0"/>
          <a:ext cx="0" cy="0"/>
          <a:chOff x="0" y="0"/>
          <a:chExt cx="0" cy="0"/>
        </a:xfrm>
      </p:grpSpPr>
      <p:sp>
        <p:nvSpPr>
          <p:cNvPr id="6" name="object 13">
            <a:extLst>
              <a:ext uri="{FF2B5EF4-FFF2-40B4-BE49-F238E27FC236}">
                <a16:creationId xmlns="" xmlns:a16="http://schemas.microsoft.com/office/drawing/2014/main" id="{821B21DE-85EE-6E42-463C-EB834293C958}"/>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10" name="Заголовок 1">
            <a:extLst>
              <a:ext uri="{FF2B5EF4-FFF2-40B4-BE49-F238E27FC236}">
                <a16:creationId xmlns="" xmlns:a16="http://schemas.microsoft.com/office/drawing/2014/main" id="{CA69C4E8-77D3-0194-6E1F-8CDAC0790DC9}"/>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12" name="Рисунок 11">
            <a:extLst>
              <a:ext uri="{FF2B5EF4-FFF2-40B4-BE49-F238E27FC236}">
                <a16:creationId xmlns="" xmlns:a16="http://schemas.microsoft.com/office/drawing/2014/main" id="{826B263B-E390-012A-5F0A-39E844838383}"/>
              </a:ext>
            </a:extLst>
          </p:cNvPr>
          <p:cNvSpPr>
            <a:spLocks noGrp="1"/>
          </p:cNvSpPr>
          <p:nvPr>
            <p:ph type="pic" sz="quarter" idx="12"/>
          </p:nvPr>
        </p:nvSpPr>
        <p:spPr>
          <a:xfrm>
            <a:off x="4572499" y="1852613"/>
            <a:ext cx="6525731" cy="3609975"/>
          </a:xfrm>
          <a:prstGeom prst="roundRect">
            <a:avLst>
              <a:gd name="adj" fmla="val 3281"/>
            </a:avLst>
          </a:prstGeom>
        </p:spPr>
        <p:txBody>
          <a:bodyPr/>
          <a:lstStyle/>
          <a:p>
            <a:endParaRPr lang="ru-RU"/>
          </a:p>
        </p:txBody>
      </p:sp>
      <p:sp>
        <p:nvSpPr>
          <p:cNvPr id="4" name="Текст 14">
            <a:extLst>
              <a:ext uri="{FF2B5EF4-FFF2-40B4-BE49-F238E27FC236}">
                <a16:creationId xmlns="" xmlns:a16="http://schemas.microsoft.com/office/drawing/2014/main" id="{CFD94AFF-47FA-B07D-6D6E-1B1434C57BC9}"/>
              </a:ext>
            </a:extLst>
          </p:cNvPr>
          <p:cNvSpPr>
            <a:spLocks noGrp="1"/>
          </p:cNvSpPr>
          <p:nvPr>
            <p:ph type="body" sz="quarter" idx="14"/>
          </p:nvPr>
        </p:nvSpPr>
        <p:spPr>
          <a:xfrm>
            <a:off x="599661" y="1852612"/>
            <a:ext cx="3491076" cy="3609976"/>
          </a:xfrm>
          <a:prstGeom prst="rect">
            <a:avLst/>
          </a:prstGeom>
        </p:spPr>
        <p:txBody>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3" name="Текст 7">
            <a:extLst>
              <a:ext uri="{FF2B5EF4-FFF2-40B4-BE49-F238E27FC236}">
                <a16:creationId xmlns="" xmlns:a16="http://schemas.microsoft.com/office/drawing/2014/main" id="{A5609147-C3F3-A48D-6473-3423B8E24B16}"/>
              </a:ext>
            </a:extLst>
          </p:cNvPr>
          <p:cNvSpPr>
            <a:spLocks noGrp="1"/>
          </p:cNvSpPr>
          <p:nvPr>
            <p:ph type="body" sz="quarter" idx="15"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5" name="Нижний колонтитул 3">
            <a:extLst>
              <a:ext uri="{FF2B5EF4-FFF2-40B4-BE49-F238E27FC236}">
                <a16:creationId xmlns="" xmlns:a16="http://schemas.microsoft.com/office/drawing/2014/main" id="{C8075BC7-29F4-10A7-6099-61883186610E}"/>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504745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Два изображения">
    <p:spTree>
      <p:nvGrpSpPr>
        <p:cNvPr id="1" name=""/>
        <p:cNvGrpSpPr/>
        <p:nvPr/>
      </p:nvGrpSpPr>
      <p:grpSpPr>
        <a:xfrm>
          <a:off x="0" y="0"/>
          <a:ext cx="0" cy="0"/>
          <a:chOff x="0" y="0"/>
          <a:chExt cx="0" cy="0"/>
        </a:xfrm>
      </p:grpSpPr>
      <p:sp>
        <p:nvSpPr>
          <p:cNvPr id="6" name="object 13">
            <a:extLst>
              <a:ext uri="{FF2B5EF4-FFF2-40B4-BE49-F238E27FC236}">
                <a16:creationId xmlns="" xmlns:a16="http://schemas.microsoft.com/office/drawing/2014/main" id="{821B21DE-85EE-6E42-463C-EB834293C958}"/>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10" name="Заголовок 1">
            <a:extLst>
              <a:ext uri="{FF2B5EF4-FFF2-40B4-BE49-F238E27FC236}">
                <a16:creationId xmlns="" xmlns:a16="http://schemas.microsoft.com/office/drawing/2014/main" id="{CA69C4E8-77D3-0194-6E1F-8CDAC0790DC9}"/>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chemeClr val="accent1"/>
                </a:solidFill>
              </a:defRPr>
            </a:lvl1pPr>
          </a:lstStyle>
          <a:p>
            <a:r>
              <a:rPr lang="ru-RU" dirty="0"/>
              <a:t>ОБРАЗЕЦ ЗАГОЛОВКА</a:t>
            </a:r>
          </a:p>
        </p:txBody>
      </p:sp>
      <p:sp>
        <p:nvSpPr>
          <p:cNvPr id="12" name="Рисунок 11">
            <a:extLst>
              <a:ext uri="{FF2B5EF4-FFF2-40B4-BE49-F238E27FC236}">
                <a16:creationId xmlns="" xmlns:a16="http://schemas.microsoft.com/office/drawing/2014/main" id="{826B263B-E390-012A-5F0A-39E844838383}"/>
              </a:ext>
            </a:extLst>
          </p:cNvPr>
          <p:cNvSpPr>
            <a:spLocks noGrp="1"/>
          </p:cNvSpPr>
          <p:nvPr>
            <p:ph type="pic" sz="quarter" idx="12"/>
          </p:nvPr>
        </p:nvSpPr>
        <p:spPr>
          <a:xfrm>
            <a:off x="3838575" y="1852613"/>
            <a:ext cx="3055938" cy="3609975"/>
          </a:xfrm>
          <a:prstGeom prst="roundRect">
            <a:avLst>
              <a:gd name="adj" fmla="val 3281"/>
            </a:avLst>
          </a:prstGeom>
        </p:spPr>
        <p:txBody>
          <a:bodyPr/>
          <a:lstStyle/>
          <a:p>
            <a:endParaRPr lang="ru-RU"/>
          </a:p>
        </p:txBody>
      </p:sp>
      <p:sp>
        <p:nvSpPr>
          <p:cNvPr id="13" name="Рисунок 11">
            <a:extLst>
              <a:ext uri="{FF2B5EF4-FFF2-40B4-BE49-F238E27FC236}">
                <a16:creationId xmlns="" xmlns:a16="http://schemas.microsoft.com/office/drawing/2014/main" id="{1B70D70E-2EE6-BF62-5660-FF6CFAD0E63D}"/>
              </a:ext>
            </a:extLst>
          </p:cNvPr>
          <p:cNvSpPr>
            <a:spLocks noGrp="1"/>
          </p:cNvSpPr>
          <p:nvPr>
            <p:ph type="pic" sz="quarter" idx="13"/>
          </p:nvPr>
        </p:nvSpPr>
        <p:spPr>
          <a:xfrm>
            <a:off x="7308368" y="1852612"/>
            <a:ext cx="5252600" cy="3609975"/>
          </a:xfrm>
          <a:prstGeom prst="roundRect">
            <a:avLst>
              <a:gd name="adj" fmla="val 3281"/>
            </a:avLst>
          </a:prstGeom>
        </p:spPr>
        <p:txBody>
          <a:bodyPr/>
          <a:lstStyle/>
          <a:p>
            <a:endParaRPr lang="ru-RU"/>
          </a:p>
        </p:txBody>
      </p:sp>
      <p:sp>
        <p:nvSpPr>
          <p:cNvPr id="15" name="Текст 14">
            <a:extLst>
              <a:ext uri="{FF2B5EF4-FFF2-40B4-BE49-F238E27FC236}">
                <a16:creationId xmlns="" xmlns:a16="http://schemas.microsoft.com/office/drawing/2014/main" id="{5B3B671A-5AD2-35DA-9E7E-3AE2D169484F}"/>
              </a:ext>
            </a:extLst>
          </p:cNvPr>
          <p:cNvSpPr>
            <a:spLocks noGrp="1"/>
          </p:cNvSpPr>
          <p:nvPr>
            <p:ph type="body" sz="quarter" idx="14"/>
          </p:nvPr>
        </p:nvSpPr>
        <p:spPr>
          <a:xfrm>
            <a:off x="599661" y="1852612"/>
            <a:ext cx="2624552" cy="3609976"/>
          </a:xfrm>
          <a:prstGeom prst="rect">
            <a:avLst/>
          </a:prstGeom>
        </p:spPr>
        <p:txBody>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3" name="Номер слайда 4">
            <a:extLst>
              <a:ext uri="{FF2B5EF4-FFF2-40B4-BE49-F238E27FC236}">
                <a16:creationId xmlns="" xmlns:a16="http://schemas.microsoft.com/office/drawing/2014/main" id="{50E73817-7DF2-7F29-C8B8-0FFF36405A8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4" name="Текст 7">
            <a:extLst>
              <a:ext uri="{FF2B5EF4-FFF2-40B4-BE49-F238E27FC236}">
                <a16:creationId xmlns="" xmlns:a16="http://schemas.microsoft.com/office/drawing/2014/main" id="{DBBDEB4D-C5A4-7A07-798C-EA53C745A770}"/>
              </a:ext>
            </a:extLst>
          </p:cNvPr>
          <p:cNvSpPr>
            <a:spLocks noGrp="1"/>
          </p:cNvSpPr>
          <p:nvPr>
            <p:ph type="body" sz="quarter" idx="15"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7" name="Нижний колонтитул 3">
            <a:extLst>
              <a:ext uri="{FF2B5EF4-FFF2-40B4-BE49-F238E27FC236}">
                <a16:creationId xmlns="" xmlns:a16="http://schemas.microsoft.com/office/drawing/2014/main" id="{245DBB21-2694-9011-C1A0-751E006724B6}"/>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2556792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Три изображения">
    <p:spTree>
      <p:nvGrpSpPr>
        <p:cNvPr id="1" name=""/>
        <p:cNvGrpSpPr/>
        <p:nvPr/>
      </p:nvGrpSpPr>
      <p:grpSpPr>
        <a:xfrm>
          <a:off x="0" y="0"/>
          <a:ext cx="0" cy="0"/>
          <a:chOff x="0" y="0"/>
          <a:chExt cx="0" cy="0"/>
        </a:xfrm>
      </p:grpSpPr>
      <p:sp>
        <p:nvSpPr>
          <p:cNvPr id="6" name="object 13">
            <a:extLst>
              <a:ext uri="{FF2B5EF4-FFF2-40B4-BE49-F238E27FC236}">
                <a16:creationId xmlns="" xmlns:a16="http://schemas.microsoft.com/office/drawing/2014/main" id="{821B21DE-85EE-6E42-463C-EB834293C958}"/>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10" name="Заголовок 1">
            <a:extLst>
              <a:ext uri="{FF2B5EF4-FFF2-40B4-BE49-F238E27FC236}">
                <a16:creationId xmlns="" xmlns:a16="http://schemas.microsoft.com/office/drawing/2014/main" id="{CA69C4E8-77D3-0194-6E1F-8CDAC0790DC9}"/>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12" name="Рисунок 11">
            <a:extLst>
              <a:ext uri="{FF2B5EF4-FFF2-40B4-BE49-F238E27FC236}">
                <a16:creationId xmlns="" xmlns:a16="http://schemas.microsoft.com/office/drawing/2014/main" id="{826B263B-E390-012A-5F0A-39E844838383}"/>
              </a:ext>
            </a:extLst>
          </p:cNvPr>
          <p:cNvSpPr>
            <a:spLocks noGrp="1"/>
          </p:cNvSpPr>
          <p:nvPr>
            <p:ph type="pic" sz="quarter" idx="12"/>
          </p:nvPr>
        </p:nvSpPr>
        <p:spPr>
          <a:xfrm>
            <a:off x="4572500" y="1852613"/>
            <a:ext cx="3055938" cy="3609975"/>
          </a:xfrm>
          <a:prstGeom prst="roundRect">
            <a:avLst>
              <a:gd name="adj" fmla="val 3281"/>
            </a:avLst>
          </a:prstGeom>
        </p:spPr>
        <p:txBody>
          <a:bodyPr/>
          <a:lstStyle/>
          <a:p>
            <a:endParaRPr lang="ru-RU"/>
          </a:p>
        </p:txBody>
      </p:sp>
      <p:sp>
        <p:nvSpPr>
          <p:cNvPr id="2" name="Рисунок 11">
            <a:extLst>
              <a:ext uri="{FF2B5EF4-FFF2-40B4-BE49-F238E27FC236}">
                <a16:creationId xmlns="" xmlns:a16="http://schemas.microsoft.com/office/drawing/2014/main" id="{69466542-69BD-7C3F-0AD3-286F33486761}"/>
              </a:ext>
            </a:extLst>
          </p:cNvPr>
          <p:cNvSpPr>
            <a:spLocks noGrp="1"/>
          </p:cNvSpPr>
          <p:nvPr>
            <p:ph type="pic" sz="quarter" idx="13"/>
          </p:nvPr>
        </p:nvSpPr>
        <p:spPr>
          <a:xfrm>
            <a:off x="8042293" y="1852613"/>
            <a:ext cx="3055938" cy="3609975"/>
          </a:xfrm>
          <a:prstGeom prst="roundRect">
            <a:avLst>
              <a:gd name="adj" fmla="val 3281"/>
            </a:avLst>
          </a:prstGeom>
        </p:spPr>
        <p:txBody>
          <a:bodyPr/>
          <a:lstStyle/>
          <a:p>
            <a:endParaRPr lang="ru-RU"/>
          </a:p>
        </p:txBody>
      </p:sp>
      <p:sp>
        <p:nvSpPr>
          <p:cNvPr id="3" name="Рисунок 11">
            <a:extLst>
              <a:ext uri="{FF2B5EF4-FFF2-40B4-BE49-F238E27FC236}">
                <a16:creationId xmlns="" xmlns:a16="http://schemas.microsoft.com/office/drawing/2014/main" id="{3471242F-CCB7-688C-7FF7-2E77CEAC1F13}"/>
              </a:ext>
            </a:extLst>
          </p:cNvPr>
          <p:cNvSpPr>
            <a:spLocks noGrp="1"/>
          </p:cNvSpPr>
          <p:nvPr>
            <p:ph type="pic" sz="quarter" idx="14"/>
          </p:nvPr>
        </p:nvSpPr>
        <p:spPr>
          <a:xfrm>
            <a:off x="1102707" y="1852613"/>
            <a:ext cx="3055938" cy="3609975"/>
          </a:xfrm>
          <a:prstGeom prst="roundRect">
            <a:avLst>
              <a:gd name="adj" fmla="val 3281"/>
            </a:avLst>
          </a:prstGeom>
        </p:spPr>
        <p:txBody>
          <a:bodyPr/>
          <a:lstStyle/>
          <a:p>
            <a:endParaRPr lang="ru-RU"/>
          </a:p>
        </p:txBody>
      </p:sp>
      <p:sp>
        <p:nvSpPr>
          <p:cNvPr id="5" name="Номер слайда 4">
            <a:extLst>
              <a:ext uri="{FF2B5EF4-FFF2-40B4-BE49-F238E27FC236}">
                <a16:creationId xmlns="" xmlns:a16="http://schemas.microsoft.com/office/drawing/2014/main" id="{629AC462-0E67-2B17-CA38-A795A2BB5CB7}"/>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7" name="Текст 7">
            <a:extLst>
              <a:ext uri="{FF2B5EF4-FFF2-40B4-BE49-F238E27FC236}">
                <a16:creationId xmlns="" xmlns:a16="http://schemas.microsoft.com/office/drawing/2014/main" id="{00D34DBF-06F2-B545-5E93-27DE62CB3CA5}"/>
              </a:ext>
            </a:extLst>
          </p:cNvPr>
          <p:cNvSpPr>
            <a:spLocks noGrp="1"/>
          </p:cNvSpPr>
          <p:nvPr>
            <p:ph type="body" sz="quarter" idx="15"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8" name="Нижний колонтитул 3">
            <a:extLst>
              <a:ext uri="{FF2B5EF4-FFF2-40B4-BE49-F238E27FC236}">
                <a16:creationId xmlns="" xmlns:a16="http://schemas.microsoft.com/office/drawing/2014/main" id="{3F9C5E39-5BEB-8216-F122-FED360A9714E}"/>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3476723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Изображение с подписью">
    <p:spTree>
      <p:nvGrpSpPr>
        <p:cNvPr id="1" name=""/>
        <p:cNvGrpSpPr/>
        <p:nvPr/>
      </p:nvGrpSpPr>
      <p:grpSpPr>
        <a:xfrm>
          <a:off x="0" y="0"/>
          <a:ext cx="0" cy="0"/>
          <a:chOff x="0" y="0"/>
          <a:chExt cx="0" cy="0"/>
        </a:xfrm>
      </p:grpSpPr>
      <p:sp>
        <p:nvSpPr>
          <p:cNvPr id="11" name="object 13">
            <a:extLst>
              <a:ext uri="{FF2B5EF4-FFF2-40B4-BE49-F238E27FC236}">
                <a16:creationId xmlns="" xmlns:a16="http://schemas.microsoft.com/office/drawing/2014/main" id="{F3244840-D46E-7CA6-422B-3AC25F58923C}"/>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6" name="Объект 5">
            <a:extLst>
              <a:ext uri="{FF2B5EF4-FFF2-40B4-BE49-F238E27FC236}">
                <a16:creationId xmlns="" xmlns:a16="http://schemas.microsoft.com/office/drawing/2014/main" id="{12A59621-BEC3-13D1-CC5C-BC6D3DB14600}"/>
              </a:ext>
            </a:extLst>
          </p:cNvPr>
          <p:cNvSpPr>
            <a:spLocks noGrp="1"/>
          </p:cNvSpPr>
          <p:nvPr>
            <p:ph sz="quarter" idx="12"/>
          </p:nvPr>
        </p:nvSpPr>
        <p:spPr>
          <a:xfrm>
            <a:off x="599661" y="1285733"/>
            <a:ext cx="11136244" cy="4453216"/>
          </a:xfrm>
          <a:prstGeom prst="rect">
            <a:avLst/>
          </a:prstGeom>
        </p:spPr>
        <p:txBody>
          <a:bodyPr>
            <a:normAutofit/>
          </a:bodyPr>
          <a:lstStyle>
            <a:lvl1pPr marL="0" indent="0">
              <a:buNone/>
              <a:defRPr sz="1400"/>
            </a:lvl1pPr>
          </a:lstStyle>
          <a:p>
            <a:pPr lvl="0"/>
            <a:r>
              <a:rPr lang="ru-RU" dirty="0"/>
              <a:t>Образец текста</a:t>
            </a:r>
          </a:p>
        </p:txBody>
      </p:sp>
      <p:sp>
        <p:nvSpPr>
          <p:cNvPr id="7" name="Заголовок 1">
            <a:extLst>
              <a:ext uri="{FF2B5EF4-FFF2-40B4-BE49-F238E27FC236}">
                <a16:creationId xmlns="" xmlns:a16="http://schemas.microsoft.com/office/drawing/2014/main" id="{0DE764F5-DC0D-6C0B-2F61-BFF7DDFFB224}"/>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3" name="Номер слайда 4">
            <a:extLst>
              <a:ext uri="{FF2B5EF4-FFF2-40B4-BE49-F238E27FC236}">
                <a16:creationId xmlns="" xmlns:a16="http://schemas.microsoft.com/office/drawing/2014/main" id="{6F3A45D3-8FCD-97D9-5D8A-049C1E22EC68}"/>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5" name="Текст 7">
            <a:extLst>
              <a:ext uri="{FF2B5EF4-FFF2-40B4-BE49-F238E27FC236}">
                <a16:creationId xmlns="" xmlns:a16="http://schemas.microsoft.com/office/drawing/2014/main" id="{7CDBC32D-D31A-34F7-1BD5-9DF41ABEC9E5}"/>
              </a:ext>
            </a:extLst>
          </p:cNvPr>
          <p:cNvSpPr>
            <a:spLocks noGrp="1"/>
          </p:cNvSpPr>
          <p:nvPr>
            <p:ph type="body" sz="quarter" idx="13"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9" name="Нижний колонтитул 3">
            <a:extLst>
              <a:ext uri="{FF2B5EF4-FFF2-40B4-BE49-F238E27FC236}">
                <a16:creationId xmlns="" xmlns:a16="http://schemas.microsoft.com/office/drawing/2014/main" id="{5198C4F6-DB3A-5160-A22E-7DBF4D955DC7}"/>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45127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Объект с подписью">
    <p:spTree>
      <p:nvGrpSpPr>
        <p:cNvPr id="1" name=""/>
        <p:cNvGrpSpPr/>
        <p:nvPr/>
      </p:nvGrpSpPr>
      <p:grpSpPr>
        <a:xfrm>
          <a:off x="0" y="0"/>
          <a:ext cx="0" cy="0"/>
          <a:chOff x="0" y="0"/>
          <a:chExt cx="0" cy="0"/>
        </a:xfrm>
      </p:grpSpPr>
      <p:sp>
        <p:nvSpPr>
          <p:cNvPr id="4" name="Текст 3">
            <a:extLst>
              <a:ext uri="{FF2B5EF4-FFF2-40B4-BE49-F238E27FC236}">
                <a16:creationId xmlns="" xmlns:a16="http://schemas.microsoft.com/office/drawing/2014/main" id="{03D16D53-7852-B8AF-68FA-5E3C80BD939F}"/>
              </a:ext>
            </a:extLst>
          </p:cNvPr>
          <p:cNvSpPr>
            <a:spLocks noGrp="1"/>
          </p:cNvSpPr>
          <p:nvPr>
            <p:ph type="body" sz="half" idx="2"/>
          </p:nvPr>
        </p:nvSpPr>
        <p:spPr>
          <a:xfrm>
            <a:off x="599661" y="1119498"/>
            <a:ext cx="3932237" cy="4741551"/>
          </a:xfrm>
          <a:prstGeom prst="rect">
            <a:avLst/>
          </a:prstGeom>
        </p:spPr>
        <p:txBody>
          <a:bodyPr>
            <a:normAutofit/>
          </a:bodyPr>
          <a:lstStyle>
            <a:lvl1pPr marL="0" indent="0">
              <a:buNone/>
              <a:defRPr sz="14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dirty="0"/>
              <a:t>Образец текста</a:t>
            </a:r>
          </a:p>
        </p:txBody>
      </p:sp>
      <p:sp>
        <p:nvSpPr>
          <p:cNvPr id="11" name="object 13">
            <a:extLst>
              <a:ext uri="{FF2B5EF4-FFF2-40B4-BE49-F238E27FC236}">
                <a16:creationId xmlns="" xmlns:a16="http://schemas.microsoft.com/office/drawing/2014/main" id="{0150B22C-36E5-ACAF-31F7-3EE49D3BB286}"/>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17" name="Рисунок 16">
            <a:extLst>
              <a:ext uri="{FF2B5EF4-FFF2-40B4-BE49-F238E27FC236}">
                <a16:creationId xmlns="" xmlns:a16="http://schemas.microsoft.com/office/drawing/2014/main" id="{A9B994D8-D0ED-E6D0-8144-FF42E93F4EF1}"/>
              </a:ext>
            </a:extLst>
          </p:cNvPr>
          <p:cNvSpPr>
            <a:spLocks noGrp="1"/>
          </p:cNvSpPr>
          <p:nvPr>
            <p:ph type="pic" sz="quarter" idx="12"/>
          </p:nvPr>
        </p:nvSpPr>
        <p:spPr>
          <a:xfrm>
            <a:off x="5018088" y="1119499"/>
            <a:ext cx="6718300" cy="4741551"/>
          </a:xfrm>
          <a:prstGeom prst="rect">
            <a:avLst/>
          </a:prstGeom>
        </p:spPr>
        <p:txBody>
          <a:bodyPr/>
          <a:lstStyle/>
          <a:p>
            <a:endParaRPr lang="ru-RU" dirty="0"/>
          </a:p>
        </p:txBody>
      </p:sp>
      <p:sp>
        <p:nvSpPr>
          <p:cNvPr id="3" name="Заголовок 1">
            <a:extLst>
              <a:ext uri="{FF2B5EF4-FFF2-40B4-BE49-F238E27FC236}">
                <a16:creationId xmlns="" xmlns:a16="http://schemas.microsoft.com/office/drawing/2014/main" id="{C0A6CD29-C0B0-1BF3-E4E7-E12431FF49A8}"/>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12" name="Номер слайда 4">
            <a:extLst>
              <a:ext uri="{FF2B5EF4-FFF2-40B4-BE49-F238E27FC236}">
                <a16:creationId xmlns="" xmlns:a16="http://schemas.microsoft.com/office/drawing/2014/main" id="{51FA5304-2109-7D22-A5D1-CD631A213791}"/>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Текст 7">
            <a:extLst>
              <a:ext uri="{FF2B5EF4-FFF2-40B4-BE49-F238E27FC236}">
                <a16:creationId xmlns="" xmlns:a16="http://schemas.microsoft.com/office/drawing/2014/main" id="{6E7C6201-9E6E-62C6-3141-B7D55752F035}"/>
              </a:ext>
            </a:extLst>
          </p:cNvPr>
          <p:cNvSpPr>
            <a:spLocks noGrp="1"/>
          </p:cNvSpPr>
          <p:nvPr>
            <p:ph type="body" sz="quarter" idx="13"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7" name="Нижний колонтитул 3">
            <a:extLst>
              <a:ext uri="{FF2B5EF4-FFF2-40B4-BE49-F238E27FC236}">
                <a16:creationId xmlns="" xmlns:a16="http://schemas.microsoft.com/office/drawing/2014/main" id="{B4CA5D0B-8B52-1107-559A-749E3A7F434E}"/>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336140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График и описание">
    <p:spTree>
      <p:nvGrpSpPr>
        <p:cNvPr id="1" name=""/>
        <p:cNvGrpSpPr/>
        <p:nvPr/>
      </p:nvGrpSpPr>
      <p:grpSpPr>
        <a:xfrm>
          <a:off x="0" y="0"/>
          <a:ext cx="0" cy="0"/>
          <a:chOff x="0" y="0"/>
          <a:chExt cx="0" cy="0"/>
        </a:xfrm>
      </p:grpSpPr>
      <p:sp>
        <p:nvSpPr>
          <p:cNvPr id="6" name="object 13">
            <a:extLst>
              <a:ext uri="{FF2B5EF4-FFF2-40B4-BE49-F238E27FC236}">
                <a16:creationId xmlns="" xmlns:a16="http://schemas.microsoft.com/office/drawing/2014/main" id="{0B77544B-57D9-E431-D1E6-8256238A8B0B}"/>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10" name="Заголовок 1">
            <a:extLst>
              <a:ext uri="{FF2B5EF4-FFF2-40B4-BE49-F238E27FC236}">
                <a16:creationId xmlns="" xmlns:a16="http://schemas.microsoft.com/office/drawing/2014/main" id="{A4947960-C3AA-CDF1-52E4-A26AA7AD26F6}"/>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12" name="Диаграмма 11">
            <a:extLst>
              <a:ext uri="{FF2B5EF4-FFF2-40B4-BE49-F238E27FC236}">
                <a16:creationId xmlns="" xmlns:a16="http://schemas.microsoft.com/office/drawing/2014/main" id="{C55CCD9B-D286-2625-CCCD-E190BE736E02}"/>
              </a:ext>
            </a:extLst>
          </p:cNvPr>
          <p:cNvSpPr>
            <a:spLocks noGrp="1"/>
          </p:cNvSpPr>
          <p:nvPr>
            <p:ph type="chart" sz="quarter" idx="12"/>
          </p:nvPr>
        </p:nvSpPr>
        <p:spPr>
          <a:xfrm>
            <a:off x="600075" y="1255713"/>
            <a:ext cx="7177088" cy="4478337"/>
          </a:xfrm>
          <a:prstGeom prst="rect">
            <a:avLst/>
          </a:prstGeom>
        </p:spPr>
        <p:txBody>
          <a:bodyPr/>
          <a:lstStyle/>
          <a:p>
            <a:endParaRPr lang="ru-RU"/>
          </a:p>
        </p:txBody>
      </p:sp>
      <p:sp>
        <p:nvSpPr>
          <p:cNvPr id="14" name="Текст 13">
            <a:extLst>
              <a:ext uri="{FF2B5EF4-FFF2-40B4-BE49-F238E27FC236}">
                <a16:creationId xmlns="" xmlns:a16="http://schemas.microsoft.com/office/drawing/2014/main" id="{415DDDC4-24BA-1A90-35C7-DBF0F8076A55}"/>
              </a:ext>
            </a:extLst>
          </p:cNvPr>
          <p:cNvSpPr>
            <a:spLocks noGrp="1"/>
          </p:cNvSpPr>
          <p:nvPr>
            <p:ph type="body" sz="quarter" idx="13"/>
          </p:nvPr>
        </p:nvSpPr>
        <p:spPr>
          <a:xfrm>
            <a:off x="8186738" y="1255713"/>
            <a:ext cx="3549650" cy="4478337"/>
          </a:xfrm>
          <a:prstGeom prst="rect">
            <a:avLst/>
          </a:prstGeom>
        </p:spPr>
        <p:txBody>
          <a:bodyPr>
            <a:normAutofit/>
          </a:bodyPr>
          <a:lstStyle>
            <a:lvl1pPr marL="0" indent="0">
              <a:buNone/>
              <a:defRPr sz="1200"/>
            </a:lvl1pPr>
          </a:lstStyle>
          <a:p>
            <a:pPr lvl="0"/>
            <a:r>
              <a:rPr lang="ru-RU" dirty="0"/>
              <a:t>Образец текста</a:t>
            </a:r>
          </a:p>
        </p:txBody>
      </p:sp>
      <p:sp>
        <p:nvSpPr>
          <p:cNvPr id="2" name="Номер слайда 4">
            <a:extLst>
              <a:ext uri="{FF2B5EF4-FFF2-40B4-BE49-F238E27FC236}">
                <a16:creationId xmlns="" xmlns:a16="http://schemas.microsoft.com/office/drawing/2014/main" id="{66B31BB7-B03F-E9BD-6391-BD436CF802B4}"/>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5" name="Текст 7">
            <a:extLst>
              <a:ext uri="{FF2B5EF4-FFF2-40B4-BE49-F238E27FC236}">
                <a16:creationId xmlns="" xmlns:a16="http://schemas.microsoft.com/office/drawing/2014/main" id="{1FF3B5DC-9655-A127-3D55-8C1FF6893490}"/>
              </a:ext>
            </a:extLst>
          </p:cNvPr>
          <p:cNvSpPr>
            <a:spLocks noGrp="1"/>
          </p:cNvSpPr>
          <p:nvPr>
            <p:ph type="body" sz="quarter" idx="14"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7" name="Нижний колонтитул 3">
            <a:extLst>
              <a:ext uri="{FF2B5EF4-FFF2-40B4-BE49-F238E27FC236}">
                <a16:creationId xmlns="" xmlns:a16="http://schemas.microsoft.com/office/drawing/2014/main" id="{E873933A-3B4D-6646-56C5-E235FC347F01}"/>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2893658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Сравнение">
    <p:spTree>
      <p:nvGrpSpPr>
        <p:cNvPr id="1" name=""/>
        <p:cNvGrpSpPr/>
        <p:nvPr/>
      </p:nvGrpSpPr>
      <p:grpSpPr>
        <a:xfrm>
          <a:off x="0" y="0"/>
          <a:ext cx="0" cy="0"/>
          <a:chOff x="0" y="0"/>
          <a:chExt cx="0" cy="0"/>
        </a:xfrm>
      </p:grpSpPr>
      <p:sp>
        <p:nvSpPr>
          <p:cNvPr id="3" name="Текст 2">
            <a:extLst>
              <a:ext uri="{FF2B5EF4-FFF2-40B4-BE49-F238E27FC236}">
                <a16:creationId xmlns="" xmlns:a16="http://schemas.microsoft.com/office/drawing/2014/main" id="{C98E6E48-539F-6663-3EC2-99A02C6C8F61}"/>
              </a:ext>
            </a:extLst>
          </p:cNvPr>
          <p:cNvSpPr>
            <a:spLocks noGrp="1"/>
          </p:cNvSpPr>
          <p:nvPr>
            <p:ph type="body" idx="1"/>
          </p:nvPr>
        </p:nvSpPr>
        <p:spPr>
          <a:xfrm>
            <a:off x="962452" y="1309026"/>
            <a:ext cx="4600230" cy="642821"/>
          </a:xfrm>
          <a:prstGeom prst="rect">
            <a:avLst/>
          </a:prstGeom>
        </p:spPr>
        <p:txBody>
          <a:bodyPr anchor="t">
            <a:normAutofit/>
          </a:bodyPr>
          <a:lstStyle>
            <a:lvl1pPr marL="0" indent="0">
              <a:buNone/>
              <a:defRPr sz="1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a:t>Образец текста</a:t>
            </a:r>
          </a:p>
        </p:txBody>
      </p:sp>
      <p:sp>
        <p:nvSpPr>
          <p:cNvPr id="4" name="Объект 3">
            <a:extLst>
              <a:ext uri="{FF2B5EF4-FFF2-40B4-BE49-F238E27FC236}">
                <a16:creationId xmlns="" xmlns:a16="http://schemas.microsoft.com/office/drawing/2014/main" id="{1412E470-A3E0-AA1D-BD7D-EE0A4A8BC51F}"/>
              </a:ext>
            </a:extLst>
          </p:cNvPr>
          <p:cNvSpPr>
            <a:spLocks noGrp="1"/>
          </p:cNvSpPr>
          <p:nvPr>
            <p:ph sz="half" idx="2"/>
          </p:nvPr>
        </p:nvSpPr>
        <p:spPr>
          <a:xfrm>
            <a:off x="962452" y="1951848"/>
            <a:ext cx="4600230" cy="3684588"/>
          </a:xfrm>
          <a:prstGeom prst="rect">
            <a:avLst/>
          </a:prstGeom>
        </p:spPr>
        <p:txBody>
          <a:bodyPr>
            <a:normAutofit/>
          </a:bodyPr>
          <a:lstStyle>
            <a:lvl1pPr marL="0" indent="0">
              <a:buNone/>
              <a:defRPr sz="14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ru-RU" dirty="0"/>
              <a:t>Образец текста</a:t>
            </a:r>
          </a:p>
        </p:txBody>
      </p:sp>
      <p:sp>
        <p:nvSpPr>
          <p:cNvPr id="5" name="Текст 4">
            <a:extLst>
              <a:ext uri="{FF2B5EF4-FFF2-40B4-BE49-F238E27FC236}">
                <a16:creationId xmlns="" xmlns:a16="http://schemas.microsoft.com/office/drawing/2014/main" id="{03636147-C979-6BB0-1430-8A01998438C1}"/>
              </a:ext>
            </a:extLst>
          </p:cNvPr>
          <p:cNvSpPr>
            <a:spLocks noGrp="1"/>
          </p:cNvSpPr>
          <p:nvPr>
            <p:ph type="body" sz="quarter" idx="3"/>
          </p:nvPr>
        </p:nvSpPr>
        <p:spPr>
          <a:xfrm>
            <a:off x="6583029" y="1309026"/>
            <a:ext cx="4626801" cy="642821"/>
          </a:xfrm>
          <a:prstGeom prst="rect">
            <a:avLst/>
          </a:prstGeom>
        </p:spPr>
        <p:txBody>
          <a:bodyPr anchor="t">
            <a:normAutofit/>
          </a:bodyPr>
          <a:lstStyle>
            <a:lvl1pPr marL="0" indent="0">
              <a:buNone/>
              <a:defRPr sz="1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a:t>Образец текста</a:t>
            </a:r>
          </a:p>
        </p:txBody>
      </p:sp>
      <p:sp>
        <p:nvSpPr>
          <p:cNvPr id="13" name="object 13">
            <a:extLst>
              <a:ext uri="{FF2B5EF4-FFF2-40B4-BE49-F238E27FC236}">
                <a16:creationId xmlns="" xmlns:a16="http://schemas.microsoft.com/office/drawing/2014/main" id="{AD0B6318-4C01-5B81-FFE0-29FA74921D8E}"/>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19" name="Объект 3">
            <a:extLst>
              <a:ext uri="{FF2B5EF4-FFF2-40B4-BE49-F238E27FC236}">
                <a16:creationId xmlns="" xmlns:a16="http://schemas.microsoft.com/office/drawing/2014/main" id="{CEB75230-A382-1CD5-FD4F-96C0E7AB2D26}"/>
              </a:ext>
            </a:extLst>
          </p:cNvPr>
          <p:cNvSpPr>
            <a:spLocks noGrp="1"/>
          </p:cNvSpPr>
          <p:nvPr>
            <p:ph sz="half" idx="12"/>
          </p:nvPr>
        </p:nvSpPr>
        <p:spPr>
          <a:xfrm>
            <a:off x="6596314" y="1951848"/>
            <a:ext cx="4600230" cy="3684588"/>
          </a:xfrm>
          <a:prstGeom prst="rect">
            <a:avLst/>
          </a:prstGeom>
        </p:spPr>
        <p:txBody>
          <a:bodyPr>
            <a:normAutofit/>
          </a:bodyPr>
          <a:lstStyle>
            <a:lvl1pPr marL="0" indent="0">
              <a:buNone/>
              <a:defRPr sz="14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ru-RU" dirty="0"/>
              <a:t>Образец текста</a:t>
            </a:r>
          </a:p>
        </p:txBody>
      </p:sp>
      <p:sp>
        <p:nvSpPr>
          <p:cNvPr id="6" name="Заголовок 1">
            <a:extLst>
              <a:ext uri="{FF2B5EF4-FFF2-40B4-BE49-F238E27FC236}">
                <a16:creationId xmlns="" xmlns:a16="http://schemas.microsoft.com/office/drawing/2014/main" id="{F0F3CF26-54CF-0539-2EA1-5A347DCEA2E6}"/>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14" name="Номер слайда 4">
            <a:extLst>
              <a:ext uri="{FF2B5EF4-FFF2-40B4-BE49-F238E27FC236}">
                <a16:creationId xmlns="" xmlns:a16="http://schemas.microsoft.com/office/drawing/2014/main" id="{A87B1AA6-636A-712D-E7E7-19BD221B0188}"/>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8" name="Текст 7">
            <a:extLst>
              <a:ext uri="{FF2B5EF4-FFF2-40B4-BE49-F238E27FC236}">
                <a16:creationId xmlns="" xmlns:a16="http://schemas.microsoft.com/office/drawing/2014/main" id="{C31A8998-2CD6-C505-2002-D4FAD3D1F20D}"/>
              </a:ext>
            </a:extLst>
          </p:cNvPr>
          <p:cNvSpPr>
            <a:spLocks noGrp="1"/>
          </p:cNvSpPr>
          <p:nvPr>
            <p:ph type="body" sz="quarter" idx="13"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9" name="Нижний колонтитул 3">
            <a:extLst>
              <a:ext uri="{FF2B5EF4-FFF2-40B4-BE49-F238E27FC236}">
                <a16:creationId xmlns="" xmlns:a16="http://schemas.microsoft.com/office/drawing/2014/main" id="{EB9C93E9-B451-90FC-1FD3-8515D51D06D0}"/>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40251396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Цитата">
    <p:spTree>
      <p:nvGrpSpPr>
        <p:cNvPr id="1" name=""/>
        <p:cNvGrpSpPr/>
        <p:nvPr/>
      </p:nvGrpSpPr>
      <p:grpSpPr>
        <a:xfrm>
          <a:off x="0" y="0"/>
          <a:ext cx="0" cy="0"/>
          <a:chOff x="0" y="0"/>
          <a:chExt cx="0" cy="0"/>
        </a:xfrm>
      </p:grpSpPr>
      <p:sp>
        <p:nvSpPr>
          <p:cNvPr id="6" name="object 13">
            <a:extLst>
              <a:ext uri="{FF2B5EF4-FFF2-40B4-BE49-F238E27FC236}">
                <a16:creationId xmlns="" xmlns:a16="http://schemas.microsoft.com/office/drawing/2014/main" id="{8343AC42-1174-A0F9-D614-82F7219605DC}"/>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10" name="Заголовок 1">
            <a:extLst>
              <a:ext uri="{FF2B5EF4-FFF2-40B4-BE49-F238E27FC236}">
                <a16:creationId xmlns="" xmlns:a16="http://schemas.microsoft.com/office/drawing/2014/main" id="{EFEB4CB4-0345-6530-4889-A879C495223D}"/>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12" name="Рисунок 11">
            <a:extLst>
              <a:ext uri="{FF2B5EF4-FFF2-40B4-BE49-F238E27FC236}">
                <a16:creationId xmlns="" xmlns:a16="http://schemas.microsoft.com/office/drawing/2014/main" id="{B24FDC3D-6C08-F9B5-A0FF-4CCABC08556B}"/>
              </a:ext>
            </a:extLst>
          </p:cNvPr>
          <p:cNvSpPr>
            <a:spLocks noGrp="1"/>
          </p:cNvSpPr>
          <p:nvPr>
            <p:ph type="pic" sz="quarter" idx="12"/>
          </p:nvPr>
        </p:nvSpPr>
        <p:spPr>
          <a:xfrm>
            <a:off x="2863098" y="2148277"/>
            <a:ext cx="1443539" cy="1443539"/>
          </a:xfrm>
          <a:prstGeom prst="ellipse">
            <a:avLst/>
          </a:prstGeom>
        </p:spPr>
        <p:txBody>
          <a:bodyPr/>
          <a:lstStyle/>
          <a:p>
            <a:endParaRPr lang="ru-RU" dirty="0"/>
          </a:p>
        </p:txBody>
      </p:sp>
      <p:sp>
        <p:nvSpPr>
          <p:cNvPr id="14" name="Текст 13">
            <a:extLst>
              <a:ext uri="{FF2B5EF4-FFF2-40B4-BE49-F238E27FC236}">
                <a16:creationId xmlns="" xmlns:a16="http://schemas.microsoft.com/office/drawing/2014/main" id="{97F2BDD6-A506-2B6D-9A72-241571857992}"/>
              </a:ext>
            </a:extLst>
          </p:cNvPr>
          <p:cNvSpPr>
            <a:spLocks noGrp="1"/>
          </p:cNvSpPr>
          <p:nvPr>
            <p:ph type="body" sz="quarter" idx="13"/>
          </p:nvPr>
        </p:nvSpPr>
        <p:spPr>
          <a:xfrm>
            <a:off x="5512259" y="2373142"/>
            <a:ext cx="3814428" cy="2135779"/>
          </a:xfrm>
          <a:prstGeom prst="rect">
            <a:avLst/>
          </a:prstGeom>
        </p:spPr>
        <p:txBody>
          <a:bodyPr anchor="ctr">
            <a:normAutofit/>
          </a:bodyPr>
          <a:lstStyle>
            <a:lvl1pPr marL="0" indent="0">
              <a:buFontTx/>
              <a:buNone/>
              <a:defRPr sz="1200"/>
            </a:lvl1pPr>
            <a:lvl2pPr>
              <a:defRPr sz="1200"/>
            </a:lvl2pPr>
            <a:lvl3pPr>
              <a:defRPr sz="1200"/>
            </a:lvl3pPr>
            <a:lvl4pPr>
              <a:defRPr sz="1200"/>
            </a:lvl4pPr>
            <a:lvl5pPr>
              <a:defRPr sz="1200"/>
            </a:lvl5pPr>
          </a:lstStyle>
          <a:p>
            <a:pPr lvl="0"/>
            <a:r>
              <a:rPr lang="ru-RU" dirty="0"/>
              <a:t>Образец текста</a:t>
            </a:r>
          </a:p>
        </p:txBody>
      </p:sp>
      <p:sp>
        <p:nvSpPr>
          <p:cNvPr id="18" name="Текст 13">
            <a:extLst>
              <a:ext uri="{FF2B5EF4-FFF2-40B4-BE49-F238E27FC236}">
                <a16:creationId xmlns="" xmlns:a16="http://schemas.microsoft.com/office/drawing/2014/main" id="{DA2D08C4-B4F3-003F-4C41-F9CE056459D7}"/>
              </a:ext>
            </a:extLst>
          </p:cNvPr>
          <p:cNvSpPr>
            <a:spLocks noGrp="1"/>
          </p:cNvSpPr>
          <p:nvPr>
            <p:ph type="body" sz="quarter" idx="16"/>
          </p:nvPr>
        </p:nvSpPr>
        <p:spPr>
          <a:xfrm>
            <a:off x="2863098" y="3878662"/>
            <a:ext cx="2016876" cy="630260"/>
          </a:xfrm>
          <a:prstGeom prst="rect">
            <a:avLst/>
          </a:prstGeom>
        </p:spPr>
        <p:txBody>
          <a:bodyPr>
            <a:normAutofit/>
          </a:bodyPr>
          <a:lstStyle>
            <a:lvl1pPr marL="0" indent="0">
              <a:buFontTx/>
              <a:buNone/>
              <a:defRPr sz="1200" b="1"/>
            </a:lvl1pPr>
            <a:lvl2pPr>
              <a:defRPr sz="1200"/>
            </a:lvl2pPr>
            <a:lvl3pPr>
              <a:defRPr sz="1200"/>
            </a:lvl3pPr>
            <a:lvl4pPr>
              <a:defRPr sz="1200"/>
            </a:lvl4pPr>
            <a:lvl5pPr>
              <a:defRPr sz="1200"/>
            </a:lvl5pPr>
          </a:lstStyle>
          <a:p>
            <a:pPr lvl="0"/>
            <a:r>
              <a:rPr lang="ru-RU" dirty="0"/>
              <a:t>Образец текста</a:t>
            </a:r>
          </a:p>
        </p:txBody>
      </p:sp>
      <p:sp>
        <p:nvSpPr>
          <p:cNvPr id="3" name="Номер слайда 4">
            <a:extLst>
              <a:ext uri="{FF2B5EF4-FFF2-40B4-BE49-F238E27FC236}">
                <a16:creationId xmlns="" xmlns:a16="http://schemas.microsoft.com/office/drawing/2014/main" id="{AC3773A7-9B04-3EE4-6241-6EFC66E05F51}"/>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4" name="Текст 7">
            <a:extLst>
              <a:ext uri="{FF2B5EF4-FFF2-40B4-BE49-F238E27FC236}">
                <a16:creationId xmlns="" xmlns:a16="http://schemas.microsoft.com/office/drawing/2014/main" id="{5A1FE935-99E6-EFD4-6D0F-FBC60279282F}"/>
              </a:ext>
            </a:extLst>
          </p:cNvPr>
          <p:cNvSpPr>
            <a:spLocks noGrp="1"/>
          </p:cNvSpPr>
          <p:nvPr>
            <p:ph type="body" sz="quarter" idx="17"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7" name="Нижний колонтитул 3">
            <a:extLst>
              <a:ext uri="{FF2B5EF4-FFF2-40B4-BE49-F238E27FC236}">
                <a16:creationId xmlns="" xmlns:a16="http://schemas.microsoft.com/office/drawing/2014/main" id="{3FFE4DE8-568E-3060-9EE8-09722B0ABEDD}"/>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14263662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Две цитаты">
    <p:spTree>
      <p:nvGrpSpPr>
        <p:cNvPr id="1" name=""/>
        <p:cNvGrpSpPr/>
        <p:nvPr/>
      </p:nvGrpSpPr>
      <p:grpSpPr>
        <a:xfrm>
          <a:off x="0" y="0"/>
          <a:ext cx="0" cy="0"/>
          <a:chOff x="0" y="0"/>
          <a:chExt cx="0" cy="0"/>
        </a:xfrm>
      </p:grpSpPr>
      <p:sp>
        <p:nvSpPr>
          <p:cNvPr id="6" name="object 13">
            <a:extLst>
              <a:ext uri="{FF2B5EF4-FFF2-40B4-BE49-F238E27FC236}">
                <a16:creationId xmlns="" xmlns:a16="http://schemas.microsoft.com/office/drawing/2014/main" id="{8343AC42-1174-A0F9-D614-82F7219605DC}"/>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10" name="Заголовок 1">
            <a:extLst>
              <a:ext uri="{FF2B5EF4-FFF2-40B4-BE49-F238E27FC236}">
                <a16:creationId xmlns="" xmlns:a16="http://schemas.microsoft.com/office/drawing/2014/main" id="{EFEB4CB4-0345-6530-4889-A879C495223D}"/>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12" name="Рисунок 11">
            <a:extLst>
              <a:ext uri="{FF2B5EF4-FFF2-40B4-BE49-F238E27FC236}">
                <a16:creationId xmlns="" xmlns:a16="http://schemas.microsoft.com/office/drawing/2014/main" id="{B24FDC3D-6C08-F9B5-A0FF-4CCABC08556B}"/>
              </a:ext>
            </a:extLst>
          </p:cNvPr>
          <p:cNvSpPr>
            <a:spLocks noGrp="1"/>
          </p:cNvSpPr>
          <p:nvPr>
            <p:ph type="pic" sz="quarter" idx="12"/>
          </p:nvPr>
        </p:nvSpPr>
        <p:spPr>
          <a:xfrm>
            <a:off x="1539625" y="1383485"/>
            <a:ext cx="1443539" cy="1443539"/>
          </a:xfrm>
          <a:prstGeom prst="ellipse">
            <a:avLst/>
          </a:prstGeom>
        </p:spPr>
        <p:txBody>
          <a:bodyPr/>
          <a:lstStyle/>
          <a:p>
            <a:endParaRPr lang="ru-RU" dirty="0"/>
          </a:p>
        </p:txBody>
      </p:sp>
      <p:sp>
        <p:nvSpPr>
          <p:cNvPr id="14" name="Текст 13">
            <a:extLst>
              <a:ext uri="{FF2B5EF4-FFF2-40B4-BE49-F238E27FC236}">
                <a16:creationId xmlns="" xmlns:a16="http://schemas.microsoft.com/office/drawing/2014/main" id="{97F2BDD6-A506-2B6D-9A72-241571857992}"/>
              </a:ext>
            </a:extLst>
          </p:cNvPr>
          <p:cNvSpPr>
            <a:spLocks noGrp="1"/>
          </p:cNvSpPr>
          <p:nvPr>
            <p:ph type="body" sz="quarter" idx="13"/>
          </p:nvPr>
        </p:nvSpPr>
        <p:spPr>
          <a:xfrm>
            <a:off x="2117141" y="3429000"/>
            <a:ext cx="2217821" cy="1936750"/>
          </a:xfrm>
          <a:prstGeom prst="rect">
            <a:avLst/>
          </a:prstGeom>
        </p:spPr>
        <p:txBody>
          <a:bodyPr>
            <a:normAutofit/>
          </a:bodyPr>
          <a:lstStyle>
            <a:lvl1pPr marL="0" indent="0">
              <a:buFontTx/>
              <a:buNone/>
              <a:defRPr sz="1200"/>
            </a:lvl1pPr>
            <a:lvl2pPr>
              <a:defRPr sz="1200"/>
            </a:lvl2pPr>
            <a:lvl3pPr>
              <a:defRPr sz="1200"/>
            </a:lvl3pPr>
            <a:lvl4pPr>
              <a:defRPr sz="1200"/>
            </a:lvl4pPr>
            <a:lvl5pPr>
              <a:defRPr sz="1200"/>
            </a:lvl5pPr>
          </a:lstStyle>
          <a:p>
            <a:pPr lvl="0"/>
            <a:r>
              <a:rPr lang="ru-RU" dirty="0"/>
              <a:t>Образец текста</a:t>
            </a:r>
          </a:p>
        </p:txBody>
      </p:sp>
      <p:sp>
        <p:nvSpPr>
          <p:cNvPr id="17" name="Текст 13">
            <a:extLst>
              <a:ext uri="{FF2B5EF4-FFF2-40B4-BE49-F238E27FC236}">
                <a16:creationId xmlns="" xmlns:a16="http://schemas.microsoft.com/office/drawing/2014/main" id="{04330EFB-CBC7-CD9D-FF5F-A6357469426D}"/>
              </a:ext>
            </a:extLst>
          </p:cNvPr>
          <p:cNvSpPr>
            <a:spLocks noGrp="1"/>
          </p:cNvSpPr>
          <p:nvPr>
            <p:ph type="body" sz="quarter" idx="15"/>
          </p:nvPr>
        </p:nvSpPr>
        <p:spPr>
          <a:xfrm>
            <a:off x="7127394" y="3429000"/>
            <a:ext cx="2217821" cy="1936750"/>
          </a:xfrm>
          <a:prstGeom prst="rect">
            <a:avLst/>
          </a:prstGeom>
        </p:spPr>
        <p:txBody>
          <a:bodyPr>
            <a:normAutofit/>
          </a:bodyPr>
          <a:lstStyle>
            <a:lvl1pPr marL="0" indent="0">
              <a:buFontTx/>
              <a:buNone/>
              <a:defRPr sz="1200"/>
            </a:lvl1pPr>
            <a:lvl2pPr>
              <a:defRPr sz="1200"/>
            </a:lvl2pPr>
            <a:lvl3pPr>
              <a:defRPr sz="1200"/>
            </a:lvl3pPr>
            <a:lvl4pPr>
              <a:defRPr sz="1200"/>
            </a:lvl4pPr>
            <a:lvl5pPr>
              <a:defRPr sz="1200"/>
            </a:lvl5pPr>
          </a:lstStyle>
          <a:p>
            <a:pPr lvl="0"/>
            <a:r>
              <a:rPr lang="ru-RU" dirty="0"/>
              <a:t>Образец текста</a:t>
            </a:r>
          </a:p>
        </p:txBody>
      </p:sp>
      <p:sp>
        <p:nvSpPr>
          <p:cNvPr id="18" name="Текст 13">
            <a:extLst>
              <a:ext uri="{FF2B5EF4-FFF2-40B4-BE49-F238E27FC236}">
                <a16:creationId xmlns="" xmlns:a16="http://schemas.microsoft.com/office/drawing/2014/main" id="{DA2D08C4-B4F3-003F-4C41-F9CE056459D7}"/>
              </a:ext>
            </a:extLst>
          </p:cNvPr>
          <p:cNvSpPr>
            <a:spLocks noGrp="1"/>
          </p:cNvSpPr>
          <p:nvPr>
            <p:ph type="body" sz="quarter" idx="16"/>
          </p:nvPr>
        </p:nvSpPr>
        <p:spPr>
          <a:xfrm>
            <a:off x="3337177" y="1751993"/>
            <a:ext cx="2016876" cy="630260"/>
          </a:xfrm>
          <a:prstGeom prst="rect">
            <a:avLst/>
          </a:prstGeom>
        </p:spPr>
        <p:txBody>
          <a:bodyPr>
            <a:normAutofit/>
          </a:bodyPr>
          <a:lstStyle>
            <a:lvl1pPr marL="0" indent="0">
              <a:buFontTx/>
              <a:buNone/>
              <a:defRPr sz="1200" b="1"/>
            </a:lvl1pPr>
            <a:lvl2pPr>
              <a:defRPr sz="1200"/>
            </a:lvl2pPr>
            <a:lvl3pPr>
              <a:defRPr sz="1200"/>
            </a:lvl3pPr>
            <a:lvl4pPr>
              <a:defRPr sz="1200"/>
            </a:lvl4pPr>
            <a:lvl5pPr>
              <a:defRPr sz="1200"/>
            </a:lvl5pPr>
          </a:lstStyle>
          <a:p>
            <a:pPr lvl="0"/>
            <a:r>
              <a:rPr lang="ru-RU" dirty="0"/>
              <a:t>Образец текста</a:t>
            </a:r>
          </a:p>
        </p:txBody>
      </p:sp>
      <p:sp>
        <p:nvSpPr>
          <p:cNvPr id="20" name="Рисунок 11">
            <a:extLst>
              <a:ext uri="{FF2B5EF4-FFF2-40B4-BE49-F238E27FC236}">
                <a16:creationId xmlns="" xmlns:a16="http://schemas.microsoft.com/office/drawing/2014/main" id="{56067903-C0E3-AE2B-A079-16BDAED64182}"/>
              </a:ext>
            </a:extLst>
          </p:cNvPr>
          <p:cNvSpPr>
            <a:spLocks noGrp="1"/>
          </p:cNvSpPr>
          <p:nvPr>
            <p:ph type="pic" sz="quarter" idx="17"/>
          </p:nvPr>
        </p:nvSpPr>
        <p:spPr>
          <a:xfrm>
            <a:off x="6549878" y="1383485"/>
            <a:ext cx="1443539" cy="1443539"/>
          </a:xfrm>
          <a:prstGeom prst="ellipse">
            <a:avLst/>
          </a:prstGeom>
        </p:spPr>
        <p:txBody>
          <a:bodyPr/>
          <a:lstStyle/>
          <a:p>
            <a:endParaRPr lang="ru-RU" dirty="0"/>
          </a:p>
        </p:txBody>
      </p:sp>
      <p:sp>
        <p:nvSpPr>
          <p:cNvPr id="21" name="Текст 13">
            <a:extLst>
              <a:ext uri="{FF2B5EF4-FFF2-40B4-BE49-F238E27FC236}">
                <a16:creationId xmlns="" xmlns:a16="http://schemas.microsoft.com/office/drawing/2014/main" id="{4670D368-EE86-FD2B-A287-B8169A2DF13E}"/>
              </a:ext>
            </a:extLst>
          </p:cNvPr>
          <p:cNvSpPr>
            <a:spLocks noGrp="1"/>
          </p:cNvSpPr>
          <p:nvPr>
            <p:ph type="body" sz="quarter" idx="18"/>
          </p:nvPr>
        </p:nvSpPr>
        <p:spPr>
          <a:xfrm>
            <a:off x="8347430" y="1751993"/>
            <a:ext cx="2016876" cy="630260"/>
          </a:xfrm>
          <a:prstGeom prst="rect">
            <a:avLst/>
          </a:prstGeom>
        </p:spPr>
        <p:txBody>
          <a:bodyPr>
            <a:normAutofit/>
          </a:bodyPr>
          <a:lstStyle>
            <a:lvl1pPr marL="0" indent="0">
              <a:buFontTx/>
              <a:buNone/>
              <a:defRPr sz="1200" b="1"/>
            </a:lvl1pPr>
            <a:lvl2pPr>
              <a:defRPr sz="1200"/>
            </a:lvl2pPr>
            <a:lvl3pPr>
              <a:defRPr sz="1200"/>
            </a:lvl3pPr>
            <a:lvl4pPr>
              <a:defRPr sz="1200"/>
            </a:lvl4pPr>
            <a:lvl5pPr>
              <a:defRPr sz="1200"/>
            </a:lvl5pPr>
          </a:lstStyle>
          <a:p>
            <a:pPr lvl="0"/>
            <a:r>
              <a:rPr lang="ru-RU" dirty="0"/>
              <a:t>Образец текста</a:t>
            </a:r>
          </a:p>
        </p:txBody>
      </p:sp>
      <p:sp>
        <p:nvSpPr>
          <p:cNvPr id="3" name="Номер слайда 4">
            <a:extLst>
              <a:ext uri="{FF2B5EF4-FFF2-40B4-BE49-F238E27FC236}">
                <a16:creationId xmlns="" xmlns:a16="http://schemas.microsoft.com/office/drawing/2014/main" id="{B2053094-509F-09A3-FC67-7802C71B4C16}"/>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4" name="Текст 7">
            <a:extLst>
              <a:ext uri="{FF2B5EF4-FFF2-40B4-BE49-F238E27FC236}">
                <a16:creationId xmlns="" xmlns:a16="http://schemas.microsoft.com/office/drawing/2014/main" id="{0E1EC83A-85D2-8910-BC95-F276B2FC27B5}"/>
              </a:ext>
            </a:extLst>
          </p:cNvPr>
          <p:cNvSpPr>
            <a:spLocks noGrp="1"/>
          </p:cNvSpPr>
          <p:nvPr>
            <p:ph type="body" sz="quarter" idx="19"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7" name="Нижний колонтитул 3">
            <a:extLst>
              <a:ext uri="{FF2B5EF4-FFF2-40B4-BE49-F238E27FC236}">
                <a16:creationId xmlns="" xmlns:a16="http://schemas.microsoft.com/office/drawing/2014/main" id="{7A854170-0557-2FB2-1028-6A819A39818A}"/>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2756297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Содержание">
    <p:bg>
      <p:bgPr>
        <a:solidFill>
          <a:schemeClr val="accent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ED7A2D3-D6E5-C73A-7DBE-5EE64342D78B}"/>
              </a:ext>
            </a:extLst>
          </p:cNvPr>
          <p:cNvSpPr txBox="1">
            <a:spLocks/>
          </p:cNvSpPr>
          <p:nvPr userDrawn="1"/>
        </p:nvSpPr>
        <p:spPr>
          <a:xfrm>
            <a:off x="2890077" y="705115"/>
            <a:ext cx="3205923" cy="596147"/>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2400" b="1" kern="1200">
                <a:solidFill>
                  <a:srgbClr val="363194"/>
                </a:solidFill>
                <a:latin typeface="+mj-lt"/>
                <a:ea typeface="+mj-ea"/>
                <a:cs typeface="+mj-cs"/>
              </a:defRPr>
            </a:lvl1pPr>
          </a:lstStyle>
          <a:p>
            <a:r>
              <a:rPr lang="ru-RU" sz="2800" dirty="0">
                <a:solidFill>
                  <a:srgbClr val="7DBBFC"/>
                </a:solidFill>
              </a:rPr>
              <a:t>СОДЕРЖАНИЕ</a:t>
            </a:r>
          </a:p>
        </p:txBody>
      </p:sp>
      <p:sp>
        <p:nvSpPr>
          <p:cNvPr id="3" name="Номер слайда 4">
            <a:extLst>
              <a:ext uri="{FF2B5EF4-FFF2-40B4-BE49-F238E27FC236}">
                <a16:creationId xmlns="" xmlns:a16="http://schemas.microsoft.com/office/drawing/2014/main" id="{DD14833C-E99F-871B-FE32-BDFF130C184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Tree>
    <p:extLst>
      <p:ext uri="{BB962C8B-B14F-4D97-AF65-F5344CB8AC3E}">
        <p14:creationId xmlns:p14="http://schemas.microsoft.com/office/powerpoint/2010/main" val="282754221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Пустой слайд с заголовком и колонтитулом">
    <p:spTree>
      <p:nvGrpSpPr>
        <p:cNvPr id="1" name=""/>
        <p:cNvGrpSpPr/>
        <p:nvPr/>
      </p:nvGrpSpPr>
      <p:grpSpPr>
        <a:xfrm>
          <a:off x="0" y="0"/>
          <a:ext cx="0" cy="0"/>
          <a:chOff x="0" y="0"/>
          <a:chExt cx="0" cy="0"/>
        </a:xfrm>
      </p:grpSpPr>
      <p:sp>
        <p:nvSpPr>
          <p:cNvPr id="10" name="object 13">
            <a:extLst>
              <a:ext uri="{FF2B5EF4-FFF2-40B4-BE49-F238E27FC236}">
                <a16:creationId xmlns="" xmlns:a16="http://schemas.microsoft.com/office/drawing/2014/main" id="{092B14AC-EA25-24B0-80B9-B68B01017FF9}"/>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4" name="Заголовок 1">
            <a:extLst>
              <a:ext uri="{FF2B5EF4-FFF2-40B4-BE49-F238E27FC236}">
                <a16:creationId xmlns="" xmlns:a16="http://schemas.microsoft.com/office/drawing/2014/main" id="{338A1C92-CDB6-5AA4-49A7-56EDA5866EFA}"/>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chemeClr val="accent1"/>
                </a:solidFill>
              </a:defRPr>
            </a:lvl1pPr>
          </a:lstStyle>
          <a:p>
            <a:r>
              <a:rPr lang="ru-RU" dirty="0"/>
              <a:t>ОБРАЗЕЦ ЗАГОЛОВКА</a:t>
            </a:r>
          </a:p>
        </p:txBody>
      </p:sp>
      <p:sp>
        <p:nvSpPr>
          <p:cNvPr id="3" name="Номер слайда 4">
            <a:extLst>
              <a:ext uri="{FF2B5EF4-FFF2-40B4-BE49-F238E27FC236}">
                <a16:creationId xmlns="" xmlns:a16="http://schemas.microsoft.com/office/drawing/2014/main" id="{861D2919-2696-6DC4-367C-04B82F96B909}"/>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7" name="Текст 7">
            <a:extLst>
              <a:ext uri="{FF2B5EF4-FFF2-40B4-BE49-F238E27FC236}">
                <a16:creationId xmlns="" xmlns:a16="http://schemas.microsoft.com/office/drawing/2014/main" id="{672F65F2-DCB8-8793-D53B-29FDFA374EFF}"/>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8" name="Нижний колонтитул 3">
            <a:extLst>
              <a:ext uri="{FF2B5EF4-FFF2-40B4-BE49-F238E27FC236}">
                <a16:creationId xmlns="" xmlns:a16="http://schemas.microsoft.com/office/drawing/2014/main" id="{4638B12C-3F1E-D4F3-EA42-7B55EE349D8F}"/>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1091430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Спасибо за внима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AD11B92-49D2-9EA9-A432-22F7E8EE2E67}"/>
              </a:ext>
            </a:extLst>
          </p:cNvPr>
          <p:cNvSpPr txBox="1">
            <a:spLocks/>
          </p:cNvSpPr>
          <p:nvPr userDrawn="1"/>
        </p:nvSpPr>
        <p:spPr>
          <a:xfrm>
            <a:off x="599661" y="1469373"/>
            <a:ext cx="9518374" cy="51683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2800" b="1" dirty="0">
                <a:solidFill>
                  <a:schemeClr val="accent1"/>
                </a:solidFill>
              </a:rPr>
              <a:t>СПАСИБО ЗА ВНИМАНИЕ!</a:t>
            </a:r>
          </a:p>
        </p:txBody>
      </p:sp>
    </p:spTree>
    <p:extLst>
      <p:ext uri="{BB962C8B-B14F-4D97-AF65-F5344CB8AC3E}">
        <p14:creationId xmlns:p14="http://schemas.microsoft.com/office/powerpoint/2010/main" val="42660874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282991616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282991616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340116253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4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340116253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5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340116253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6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186874273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7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186874273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8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346893586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Заголовок раздела (1 цифра)">
    <p:bg>
      <p:bgPr>
        <a:solidFill>
          <a:schemeClr val="accent1"/>
        </a:solidFill>
        <a:effectLst/>
      </p:bgPr>
    </p:bg>
    <p:spTree>
      <p:nvGrpSpPr>
        <p:cNvPr id="1" name=""/>
        <p:cNvGrpSpPr/>
        <p:nvPr/>
      </p:nvGrpSpPr>
      <p:grpSpPr>
        <a:xfrm>
          <a:off x="0" y="0"/>
          <a:ext cx="0" cy="0"/>
          <a:chOff x="0" y="0"/>
          <a:chExt cx="0" cy="0"/>
        </a:xfrm>
      </p:grpSpPr>
      <p:sp>
        <p:nvSpPr>
          <p:cNvPr id="4" name="Прямоугольник: скругленные углы 3">
            <a:extLst>
              <a:ext uri="{FF2B5EF4-FFF2-40B4-BE49-F238E27FC236}">
                <a16:creationId xmlns="" xmlns:a16="http://schemas.microsoft.com/office/drawing/2014/main" id="{6D3409CF-BB0C-E756-DC29-B113AEAB8277}"/>
              </a:ext>
            </a:extLst>
          </p:cNvPr>
          <p:cNvSpPr/>
          <p:nvPr userDrawn="1"/>
        </p:nvSpPr>
        <p:spPr>
          <a:xfrm>
            <a:off x="0" y="2662517"/>
            <a:ext cx="7516083" cy="1303710"/>
          </a:xfrm>
          <a:prstGeom prst="roundRect">
            <a:avLst>
              <a:gd name="adj" fmla="val 734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a:extLst>
              <a:ext uri="{FF2B5EF4-FFF2-40B4-BE49-F238E27FC236}">
                <a16:creationId xmlns="" xmlns:a16="http://schemas.microsoft.com/office/drawing/2014/main" id="{59492CD8-B2D2-4AF6-2D2A-CDA40DC35114}"/>
              </a:ext>
            </a:extLst>
          </p:cNvPr>
          <p:cNvSpPr>
            <a:spLocks noGrp="1"/>
          </p:cNvSpPr>
          <p:nvPr>
            <p:ph type="title" hasCustomPrompt="1"/>
          </p:nvPr>
        </p:nvSpPr>
        <p:spPr>
          <a:xfrm>
            <a:off x="309156" y="2452557"/>
            <a:ext cx="1143863" cy="1723630"/>
          </a:xfrm>
          <a:prstGeom prst="rect">
            <a:avLst/>
          </a:prstGeom>
        </p:spPr>
        <p:txBody>
          <a:bodyPr anchor="ctr">
            <a:normAutofit/>
          </a:bodyPr>
          <a:lstStyle>
            <a:lvl1pPr marL="0" algn="l" defTabSz="914400" rtl="0" eaLnBrk="1" latinLnBrk="0" hangingPunct="1">
              <a:lnSpc>
                <a:spcPct val="100000"/>
              </a:lnSpc>
              <a:spcBef>
                <a:spcPts val="0"/>
              </a:spcBef>
              <a:buNone/>
              <a:defRPr lang="ru-RU" sz="8000" kern="1200" dirty="0">
                <a:solidFill>
                  <a:srgbClr val="7DBBFC"/>
                </a:solidFill>
                <a:latin typeface="Arial"/>
                <a:ea typeface="+mj-ea"/>
                <a:cs typeface="Arial"/>
              </a:defRPr>
            </a:lvl1pPr>
          </a:lstStyle>
          <a:p>
            <a:r>
              <a:rPr lang="ru-RU" dirty="0"/>
              <a:t>1</a:t>
            </a:r>
          </a:p>
        </p:txBody>
      </p:sp>
      <p:sp>
        <p:nvSpPr>
          <p:cNvPr id="6" name="Текст 2">
            <a:extLst>
              <a:ext uri="{FF2B5EF4-FFF2-40B4-BE49-F238E27FC236}">
                <a16:creationId xmlns="" xmlns:a16="http://schemas.microsoft.com/office/drawing/2014/main" id="{209481BF-91DE-79FE-FDB1-F23ADE854D58}"/>
              </a:ext>
            </a:extLst>
          </p:cNvPr>
          <p:cNvSpPr>
            <a:spLocks noGrp="1"/>
          </p:cNvSpPr>
          <p:nvPr>
            <p:ph type="body" idx="1"/>
          </p:nvPr>
        </p:nvSpPr>
        <p:spPr>
          <a:xfrm>
            <a:off x="1463607" y="2849940"/>
            <a:ext cx="5929970" cy="964072"/>
          </a:xfrm>
          <a:prstGeom prst="rect">
            <a:avLst/>
          </a:prstGeom>
        </p:spPr>
        <p:txBody>
          <a:bodyPr anchor="ctr">
            <a:normAutofit/>
          </a:bodyPr>
          <a:lstStyle>
            <a:lvl1pPr marL="0" indent="0">
              <a:buNone/>
              <a:defRPr lang="ru-RU" sz="2400" b="1" kern="1200" spc="-20" dirty="0">
                <a:solidFill>
                  <a:srgbClr val="282A2E"/>
                </a:solidFill>
                <a:latin typeface="Arial"/>
                <a:ea typeface="+mn-ea"/>
                <a:cs typeface="Aria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dirty="0"/>
              <a:t>Образец текста</a:t>
            </a:r>
          </a:p>
        </p:txBody>
      </p:sp>
      <p:grpSp>
        <p:nvGrpSpPr>
          <p:cNvPr id="13" name="Группа 12">
            <a:extLst>
              <a:ext uri="{FF2B5EF4-FFF2-40B4-BE49-F238E27FC236}">
                <a16:creationId xmlns="" xmlns:a16="http://schemas.microsoft.com/office/drawing/2014/main" id="{4FBE0E25-1DDF-AB50-A089-E5C660E09279}"/>
              </a:ext>
            </a:extLst>
          </p:cNvPr>
          <p:cNvGrpSpPr/>
          <p:nvPr userDrawn="1"/>
        </p:nvGrpSpPr>
        <p:grpSpPr>
          <a:xfrm>
            <a:off x="663408" y="6396532"/>
            <a:ext cx="12925697" cy="66972"/>
            <a:chOff x="2333171" y="6013450"/>
            <a:chExt cx="14706663" cy="76200"/>
          </a:xfrm>
          <a:solidFill>
            <a:srgbClr val="7DBBFC"/>
          </a:solidFill>
        </p:grpSpPr>
        <p:sp>
          <p:nvSpPr>
            <p:cNvPr id="14" name="object 4">
              <a:extLst>
                <a:ext uri="{FF2B5EF4-FFF2-40B4-BE49-F238E27FC236}">
                  <a16:creationId xmlns="" xmlns:a16="http://schemas.microsoft.com/office/drawing/2014/main" id="{E74419A8-4FB6-00A5-C24D-1CEC374D8F36}"/>
                </a:ext>
              </a:extLst>
            </p:cNvPr>
            <p:cNvSpPr/>
            <p:nvPr userDrawn="1"/>
          </p:nvSpPr>
          <p:spPr>
            <a:xfrm>
              <a:off x="2333171" y="6013450"/>
              <a:ext cx="1143000" cy="76200"/>
            </a:xfrm>
            <a:custGeom>
              <a:avLst/>
              <a:gdLst/>
              <a:ahLst/>
              <a:cxnLst/>
              <a:rect l="l" t="t" r="r" b="b"/>
              <a:pathLst>
                <a:path w="1143000" h="76200">
                  <a:moveTo>
                    <a:pt x="1143000" y="0"/>
                  </a:moveTo>
                  <a:lnTo>
                    <a:pt x="0" y="0"/>
                  </a:lnTo>
                  <a:lnTo>
                    <a:pt x="0" y="76200"/>
                  </a:lnTo>
                  <a:lnTo>
                    <a:pt x="1143000" y="76200"/>
                  </a:lnTo>
                  <a:lnTo>
                    <a:pt x="1143000" y="0"/>
                  </a:lnTo>
                  <a:close/>
                </a:path>
              </a:pathLst>
            </a:custGeom>
            <a:grpFill/>
          </p:spPr>
          <p:txBody>
            <a:bodyPr wrap="square" lIns="0" tIns="0" rIns="0" bIns="0" rtlCol="0"/>
            <a:lstStyle/>
            <a:p>
              <a:endParaRPr/>
            </a:p>
          </p:txBody>
        </p:sp>
        <p:sp>
          <p:nvSpPr>
            <p:cNvPr id="15" name="object 6">
              <a:extLst>
                <a:ext uri="{FF2B5EF4-FFF2-40B4-BE49-F238E27FC236}">
                  <a16:creationId xmlns="" xmlns:a16="http://schemas.microsoft.com/office/drawing/2014/main" id="{70798D9C-49A6-5EB3-FA17-A891A5B50F96}"/>
                </a:ext>
              </a:extLst>
            </p:cNvPr>
            <p:cNvSpPr/>
            <p:nvPr userDrawn="1"/>
          </p:nvSpPr>
          <p:spPr>
            <a:xfrm>
              <a:off x="3829294" y="6045200"/>
              <a:ext cx="13210540" cy="25400"/>
            </a:xfrm>
            <a:custGeom>
              <a:avLst/>
              <a:gdLst/>
              <a:ahLst/>
              <a:cxnLst/>
              <a:rect l="l" t="t" r="r" b="b"/>
              <a:pathLst>
                <a:path w="13210540" h="25400">
                  <a:moveTo>
                    <a:pt x="0" y="25400"/>
                  </a:moveTo>
                  <a:lnTo>
                    <a:pt x="13210476" y="25400"/>
                  </a:lnTo>
                  <a:lnTo>
                    <a:pt x="13210476" y="0"/>
                  </a:lnTo>
                  <a:lnTo>
                    <a:pt x="0" y="0"/>
                  </a:lnTo>
                  <a:lnTo>
                    <a:pt x="0" y="25400"/>
                  </a:lnTo>
                  <a:close/>
                </a:path>
              </a:pathLst>
            </a:custGeom>
            <a:grpFill/>
          </p:spPr>
          <p:txBody>
            <a:bodyPr wrap="square" lIns="0" tIns="0" rIns="0" bIns="0" rtlCol="0"/>
            <a:lstStyle/>
            <a:p>
              <a:endParaRPr/>
            </a:p>
          </p:txBody>
        </p:sp>
      </p:grpSp>
      <p:sp>
        <p:nvSpPr>
          <p:cNvPr id="16" name="object 5">
            <a:extLst>
              <a:ext uri="{FF2B5EF4-FFF2-40B4-BE49-F238E27FC236}">
                <a16:creationId xmlns="" xmlns:a16="http://schemas.microsoft.com/office/drawing/2014/main" id="{E5C9A6C4-81F8-744C-0326-E51AC4E9C47D}"/>
              </a:ext>
            </a:extLst>
          </p:cNvPr>
          <p:cNvSpPr/>
          <p:nvPr userDrawn="1"/>
        </p:nvSpPr>
        <p:spPr>
          <a:xfrm flipH="1">
            <a:off x="-10588" y="2662517"/>
            <a:ext cx="110111" cy="1303710"/>
          </a:xfrm>
          <a:custGeom>
            <a:avLst/>
            <a:gdLst/>
            <a:ahLst/>
            <a:cxnLst/>
            <a:rect l="l" t="t" r="r" b="b"/>
            <a:pathLst>
              <a:path w="158750" h="1879600">
                <a:moveTo>
                  <a:pt x="158750" y="0"/>
                </a:moveTo>
                <a:lnTo>
                  <a:pt x="0" y="0"/>
                </a:lnTo>
                <a:lnTo>
                  <a:pt x="0" y="1879600"/>
                </a:lnTo>
                <a:lnTo>
                  <a:pt x="158750" y="1879600"/>
                </a:lnTo>
                <a:lnTo>
                  <a:pt x="158750" y="0"/>
                </a:lnTo>
                <a:close/>
              </a:path>
            </a:pathLst>
          </a:custGeom>
          <a:solidFill>
            <a:srgbClr val="7DBBFC"/>
          </a:solidFill>
        </p:spPr>
        <p:txBody>
          <a:bodyPr wrap="square" lIns="0" tIns="0" rIns="0" bIns="0" rtlCol="0"/>
          <a:lstStyle/>
          <a:p>
            <a:endParaRPr/>
          </a:p>
        </p:txBody>
      </p:sp>
      <p:pic>
        <p:nvPicPr>
          <p:cNvPr id="9" name="Рисунок 8">
            <a:extLst>
              <a:ext uri="{FF2B5EF4-FFF2-40B4-BE49-F238E27FC236}">
                <a16:creationId xmlns="" xmlns:a16="http://schemas.microsoft.com/office/drawing/2014/main" id="{5D74EF44-5BBD-14CA-1CD8-DC487C6CFC9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146330" y="349447"/>
            <a:ext cx="1750304" cy="457961"/>
          </a:xfrm>
          <a:prstGeom prst="rect">
            <a:avLst/>
          </a:prstGeom>
        </p:spPr>
      </p:pic>
    </p:spTree>
    <p:extLst>
      <p:ext uri="{BB962C8B-B14F-4D97-AF65-F5344CB8AC3E}">
        <p14:creationId xmlns:p14="http://schemas.microsoft.com/office/powerpoint/2010/main" val="1503823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9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346893586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0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346893586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1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172857159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2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172857159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3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172857159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4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172857159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5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20658897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7_Две плашки">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xmlns=""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9" name="Текст 28">
            <a:extLst>
              <a:ext uri="{FF2B5EF4-FFF2-40B4-BE49-F238E27FC236}">
                <a16:creationId xmlns:a16="http://schemas.microsoft.com/office/drawing/2014/main" xmlns="" id="{6FB71AF1-07C0-861E-F4DD-68F641E0EA65}"/>
              </a:ext>
            </a:extLst>
          </p:cNvPr>
          <p:cNvSpPr>
            <a:spLocks noGrp="1"/>
          </p:cNvSpPr>
          <p:nvPr>
            <p:ph type="body" sz="quarter" idx="15"/>
          </p:nvPr>
        </p:nvSpPr>
        <p:spPr>
          <a:xfrm>
            <a:off x="1222048"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4" name="Текст 28">
            <a:extLst>
              <a:ext uri="{FF2B5EF4-FFF2-40B4-BE49-F238E27FC236}">
                <a16:creationId xmlns:a16="http://schemas.microsoft.com/office/drawing/2014/main" xmlns="" id="{D17CFC04-E67A-8922-2B8D-E0DB8D8A24A9}"/>
              </a:ext>
            </a:extLst>
          </p:cNvPr>
          <p:cNvSpPr>
            <a:spLocks noGrp="1"/>
          </p:cNvSpPr>
          <p:nvPr>
            <p:ph type="body" sz="quarter" idx="18" hasCustomPrompt="1"/>
          </p:nvPr>
        </p:nvSpPr>
        <p:spPr>
          <a:xfrm>
            <a:off x="1222047"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6" name="Текст 28">
            <a:extLst>
              <a:ext uri="{FF2B5EF4-FFF2-40B4-BE49-F238E27FC236}">
                <a16:creationId xmlns:a16="http://schemas.microsoft.com/office/drawing/2014/main" xmlns="" id="{E94F6ACE-9C78-005A-9335-1EE2316FEBE6}"/>
              </a:ext>
            </a:extLst>
          </p:cNvPr>
          <p:cNvSpPr>
            <a:spLocks noGrp="1"/>
          </p:cNvSpPr>
          <p:nvPr>
            <p:ph type="body" sz="quarter" idx="19"/>
          </p:nvPr>
        </p:nvSpPr>
        <p:spPr>
          <a:xfrm>
            <a:off x="6702409" y="2864661"/>
            <a:ext cx="4267543"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17" name="Текст 28">
            <a:extLst>
              <a:ext uri="{FF2B5EF4-FFF2-40B4-BE49-F238E27FC236}">
                <a16:creationId xmlns:a16="http://schemas.microsoft.com/office/drawing/2014/main" xmlns="" id="{A3A4BEF3-6D0B-F439-67E7-1E15BB7A3721}"/>
              </a:ext>
            </a:extLst>
          </p:cNvPr>
          <p:cNvSpPr>
            <a:spLocks noGrp="1"/>
          </p:cNvSpPr>
          <p:nvPr>
            <p:ph type="body" sz="quarter" idx="20" hasCustomPrompt="1"/>
          </p:nvPr>
        </p:nvSpPr>
        <p:spPr>
          <a:xfrm>
            <a:off x="6702408" y="2111505"/>
            <a:ext cx="4267543"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20" name="Заголовок 1">
            <a:extLst>
              <a:ext uri="{FF2B5EF4-FFF2-40B4-BE49-F238E27FC236}">
                <a16:creationId xmlns:a16="http://schemas.microsoft.com/office/drawing/2014/main" xmlns=""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a16="http://schemas.microsoft.com/office/drawing/2014/main" xmlns=""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a16="http://schemas.microsoft.com/office/drawing/2014/main" xmlns=""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a16="http://schemas.microsoft.com/office/drawing/2014/main" xmlns=""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20658897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7">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5396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1 цифра)">
    <p:bg>
      <p:bgPr>
        <a:solidFill>
          <a:schemeClr val="accent1"/>
        </a:solidFill>
        <a:effectLst/>
      </p:bgPr>
    </p:bg>
    <p:spTree>
      <p:nvGrpSpPr>
        <p:cNvPr id="1" name=""/>
        <p:cNvGrpSpPr/>
        <p:nvPr/>
      </p:nvGrpSpPr>
      <p:grpSpPr>
        <a:xfrm>
          <a:off x="0" y="0"/>
          <a:ext cx="0" cy="0"/>
          <a:chOff x="0" y="0"/>
          <a:chExt cx="0" cy="0"/>
        </a:xfrm>
      </p:grpSpPr>
      <p:sp>
        <p:nvSpPr>
          <p:cNvPr id="4" name="Прямоугольник: скругленные углы 3">
            <a:extLst>
              <a:ext uri="{FF2B5EF4-FFF2-40B4-BE49-F238E27FC236}">
                <a16:creationId xmlns="" xmlns:a16="http://schemas.microsoft.com/office/drawing/2014/main" id="{6D3409CF-BB0C-E756-DC29-B113AEAB8277}"/>
              </a:ext>
            </a:extLst>
          </p:cNvPr>
          <p:cNvSpPr/>
          <p:nvPr userDrawn="1"/>
        </p:nvSpPr>
        <p:spPr>
          <a:xfrm>
            <a:off x="0" y="2662517"/>
            <a:ext cx="7516083" cy="1303710"/>
          </a:xfrm>
          <a:prstGeom prst="roundRect">
            <a:avLst>
              <a:gd name="adj" fmla="val 734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Заголовок 1">
            <a:extLst>
              <a:ext uri="{FF2B5EF4-FFF2-40B4-BE49-F238E27FC236}">
                <a16:creationId xmlns="" xmlns:a16="http://schemas.microsoft.com/office/drawing/2014/main" id="{59492CD8-B2D2-4AF6-2D2A-CDA40DC35114}"/>
              </a:ext>
            </a:extLst>
          </p:cNvPr>
          <p:cNvSpPr>
            <a:spLocks noGrp="1"/>
          </p:cNvSpPr>
          <p:nvPr>
            <p:ph type="title" hasCustomPrompt="1"/>
          </p:nvPr>
        </p:nvSpPr>
        <p:spPr>
          <a:xfrm>
            <a:off x="309156" y="2452557"/>
            <a:ext cx="1143863" cy="1723630"/>
          </a:xfrm>
          <a:prstGeom prst="rect">
            <a:avLst/>
          </a:prstGeom>
        </p:spPr>
        <p:txBody>
          <a:bodyPr anchor="ctr">
            <a:normAutofit/>
          </a:bodyPr>
          <a:lstStyle>
            <a:lvl1pPr marL="0" algn="l" defTabSz="914400" rtl="0" eaLnBrk="1" latinLnBrk="0" hangingPunct="1">
              <a:lnSpc>
                <a:spcPct val="100000"/>
              </a:lnSpc>
              <a:spcBef>
                <a:spcPts val="0"/>
              </a:spcBef>
              <a:buNone/>
              <a:defRPr lang="ru-RU" sz="8000" kern="1200" dirty="0">
                <a:solidFill>
                  <a:srgbClr val="7DBBFC"/>
                </a:solidFill>
                <a:latin typeface="Arial"/>
                <a:ea typeface="+mj-ea"/>
                <a:cs typeface="Arial"/>
              </a:defRPr>
            </a:lvl1pPr>
          </a:lstStyle>
          <a:p>
            <a:r>
              <a:rPr lang="ru-RU" dirty="0"/>
              <a:t>1</a:t>
            </a:r>
          </a:p>
        </p:txBody>
      </p:sp>
      <p:sp>
        <p:nvSpPr>
          <p:cNvPr id="6" name="Текст 2">
            <a:extLst>
              <a:ext uri="{FF2B5EF4-FFF2-40B4-BE49-F238E27FC236}">
                <a16:creationId xmlns="" xmlns:a16="http://schemas.microsoft.com/office/drawing/2014/main" id="{209481BF-91DE-79FE-FDB1-F23ADE854D58}"/>
              </a:ext>
            </a:extLst>
          </p:cNvPr>
          <p:cNvSpPr>
            <a:spLocks noGrp="1"/>
          </p:cNvSpPr>
          <p:nvPr>
            <p:ph type="body" idx="1"/>
          </p:nvPr>
        </p:nvSpPr>
        <p:spPr>
          <a:xfrm>
            <a:off x="1463607" y="2849940"/>
            <a:ext cx="5929970" cy="964072"/>
          </a:xfrm>
          <a:prstGeom prst="rect">
            <a:avLst/>
          </a:prstGeom>
        </p:spPr>
        <p:txBody>
          <a:bodyPr anchor="ctr">
            <a:normAutofit/>
          </a:bodyPr>
          <a:lstStyle>
            <a:lvl1pPr marL="0" indent="0">
              <a:buNone/>
              <a:defRPr lang="ru-RU" sz="2400" b="1" kern="1200" spc="-20" dirty="0">
                <a:solidFill>
                  <a:srgbClr val="282A2E"/>
                </a:solidFill>
                <a:latin typeface="Arial"/>
                <a:ea typeface="+mn-ea"/>
                <a:cs typeface="Aria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dirty="0"/>
              <a:t>Образец текста</a:t>
            </a:r>
          </a:p>
        </p:txBody>
      </p:sp>
      <p:grpSp>
        <p:nvGrpSpPr>
          <p:cNvPr id="13" name="Группа 12">
            <a:extLst>
              <a:ext uri="{FF2B5EF4-FFF2-40B4-BE49-F238E27FC236}">
                <a16:creationId xmlns="" xmlns:a16="http://schemas.microsoft.com/office/drawing/2014/main" id="{4FBE0E25-1DDF-AB50-A089-E5C660E09279}"/>
              </a:ext>
            </a:extLst>
          </p:cNvPr>
          <p:cNvGrpSpPr/>
          <p:nvPr userDrawn="1"/>
        </p:nvGrpSpPr>
        <p:grpSpPr>
          <a:xfrm>
            <a:off x="663408" y="6396532"/>
            <a:ext cx="12925697" cy="66972"/>
            <a:chOff x="2333171" y="6013450"/>
            <a:chExt cx="14706663" cy="76200"/>
          </a:xfrm>
          <a:solidFill>
            <a:srgbClr val="7DBBFC"/>
          </a:solidFill>
        </p:grpSpPr>
        <p:sp>
          <p:nvSpPr>
            <p:cNvPr id="14" name="object 4">
              <a:extLst>
                <a:ext uri="{FF2B5EF4-FFF2-40B4-BE49-F238E27FC236}">
                  <a16:creationId xmlns="" xmlns:a16="http://schemas.microsoft.com/office/drawing/2014/main" id="{E74419A8-4FB6-00A5-C24D-1CEC374D8F36}"/>
                </a:ext>
              </a:extLst>
            </p:cNvPr>
            <p:cNvSpPr/>
            <p:nvPr userDrawn="1"/>
          </p:nvSpPr>
          <p:spPr>
            <a:xfrm>
              <a:off x="2333171" y="6013450"/>
              <a:ext cx="1143000" cy="76200"/>
            </a:xfrm>
            <a:custGeom>
              <a:avLst/>
              <a:gdLst/>
              <a:ahLst/>
              <a:cxnLst/>
              <a:rect l="l" t="t" r="r" b="b"/>
              <a:pathLst>
                <a:path w="1143000" h="76200">
                  <a:moveTo>
                    <a:pt x="1143000" y="0"/>
                  </a:moveTo>
                  <a:lnTo>
                    <a:pt x="0" y="0"/>
                  </a:lnTo>
                  <a:lnTo>
                    <a:pt x="0" y="76200"/>
                  </a:lnTo>
                  <a:lnTo>
                    <a:pt x="1143000" y="76200"/>
                  </a:lnTo>
                  <a:lnTo>
                    <a:pt x="1143000" y="0"/>
                  </a:lnTo>
                  <a:close/>
                </a:path>
              </a:pathLst>
            </a:custGeom>
            <a:grpFill/>
          </p:spPr>
          <p:txBody>
            <a:bodyPr wrap="square" lIns="0" tIns="0" rIns="0" bIns="0" rtlCol="0"/>
            <a:lstStyle/>
            <a:p>
              <a:endParaRPr/>
            </a:p>
          </p:txBody>
        </p:sp>
        <p:sp>
          <p:nvSpPr>
            <p:cNvPr id="15" name="object 6">
              <a:extLst>
                <a:ext uri="{FF2B5EF4-FFF2-40B4-BE49-F238E27FC236}">
                  <a16:creationId xmlns="" xmlns:a16="http://schemas.microsoft.com/office/drawing/2014/main" id="{70798D9C-49A6-5EB3-FA17-A891A5B50F96}"/>
                </a:ext>
              </a:extLst>
            </p:cNvPr>
            <p:cNvSpPr/>
            <p:nvPr userDrawn="1"/>
          </p:nvSpPr>
          <p:spPr>
            <a:xfrm>
              <a:off x="3829294" y="6045200"/>
              <a:ext cx="13210540" cy="25400"/>
            </a:xfrm>
            <a:custGeom>
              <a:avLst/>
              <a:gdLst/>
              <a:ahLst/>
              <a:cxnLst/>
              <a:rect l="l" t="t" r="r" b="b"/>
              <a:pathLst>
                <a:path w="13210540" h="25400">
                  <a:moveTo>
                    <a:pt x="0" y="25400"/>
                  </a:moveTo>
                  <a:lnTo>
                    <a:pt x="13210476" y="25400"/>
                  </a:lnTo>
                  <a:lnTo>
                    <a:pt x="13210476" y="0"/>
                  </a:lnTo>
                  <a:lnTo>
                    <a:pt x="0" y="0"/>
                  </a:lnTo>
                  <a:lnTo>
                    <a:pt x="0" y="25400"/>
                  </a:lnTo>
                  <a:close/>
                </a:path>
              </a:pathLst>
            </a:custGeom>
            <a:grpFill/>
          </p:spPr>
          <p:txBody>
            <a:bodyPr wrap="square" lIns="0" tIns="0" rIns="0" bIns="0" rtlCol="0"/>
            <a:lstStyle/>
            <a:p>
              <a:endParaRPr/>
            </a:p>
          </p:txBody>
        </p:sp>
      </p:grpSp>
      <p:sp>
        <p:nvSpPr>
          <p:cNvPr id="16" name="object 5">
            <a:extLst>
              <a:ext uri="{FF2B5EF4-FFF2-40B4-BE49-F238E27FC236}">
                <a16:creationId xmlns="" xmlns:a16="http://schemas.microsoft.com/office/drawing/2014/main" id="{E5C9A6C4-81F8-744C-0326-E51AC4E9C47D}"/>
              </a:ext>
            </a:extLst>
          </p:cNvPr>
          <p:cNvSpPr/>
          <p:nvPr userDrawn="1"/>
        </p:nvSpPr>
        <p:spPr>
          <a:xfrm flipH="1">
            <a:off x="-10588" y="2662517"/>
            <a:ext cx="110111" cy="1303710"/>
          </a:xfrm>
          <a:custGeom>
            <a:avLst/>
            <a:gdLst/>
            <a:ahLst/>
            <a:cxnLst/>
            <a:rect l="l" t="t" r="r" b="b"/>
            <a:pathLst>
              <a:path w="158750" h="1879600">
                <a:moveTo>
                  <a:pt x="158750" y="0"/>
                </a:moveTo>
                <a:lnTo>
                  <a:pt x="0" y="0"/>
                </a:lnTo>
                <a:lnTo>
                  <a:pt x="0" y="1879600"/>
                </a:lnTo>
                <a:lnTo>
                  <a:pt x="158750" y="1879600"/>
                </a:lnTo>
                <a:lnTo>
                  <a:pt x="158750" y="0"/>
                </a:lnTo>
                <a:close/>
              </a:path>
            </a:pathLst>
          </a:custGeom>
          <a:solidFill>
            <a:srgbClr val="7DBBFC"/>
          </a:solidFill>
        </p:spPr>
        <p:txBody>
          <a:bodyPr wrap="square" lIns="0" tIns="0" rIns="0" bIns="0" rtlCol="0"/>
          <a:lstStyle/>
          <a:p>
            <a:endParaRPr/>
          </a:p>
        </p:txBody>
      </p:sp>
    </p:spTree>
    <p:extLst>
      <p:ext uri="{BB962C8B-B14F-4D97-AF65-F5344CB8AC3E}">
        <p14:creationId xmlns:p14="http://schemas.microsoft.com/office/powerpoint/2010/main" val="3614998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2 цифры)">
    <p:bg>
      <p:bgPr>
        <a:solidFill>
          <a:schemeClr val="accent1"/>
        </a:solidFill>
        <a:effectLst/>
      </p:bgPr>
    </p:bg>
    <p:spTree>
      <p:nvGrpSpPr>
        <p:cNvPr id="1" name=""/>
        <p:cNvGrpSpPr/>
        <p:nvPr/>
      </p:nvGrpSpPr>
      <p:grpSpPr>
        <a:xfrm>
          <a:off x="0" y="0"/>
          <a:ext cx="0" cy="0"/>
          <a:chOff x="0" y="0"/>
          <a:chExt cx="0" cy="0"/>
        </a:xfrm>
      </p:grpSpPr>
      <p:grpSp>
        <p:nvGrpSpPr>
          <p:cNvPr id="13" name="Группа 12">
            <a:extLst>
              <a:ext uri="{FF2B5EF4-FFF2-40B4-BE49-F238E27FC236}">
                <a16:creationId xmlns="" xmlns:a16="http://schemas.microsoft.com/office/drawing/2014/main" id="{4FBE0E25-1DDF-AB50-A089-E5C660E09279}"/>
              </a:ext>
            </a:extLst>
          </p:cNvPr>
          <p:cNvGrpSpPr/>
          <p:nvPr userDrawn="1"/>
        </p:nvGrpSpPr>
        <p:grpSpPr>
          <a:xfrm>
            <a:off x="663408" y="6396532"/>
            <a:ext cx="12925697" cy="66972"/>
            <a:chOff x="2333171" y="6013450"/>
            <a:chExt cx="14706663" cy="76200"/>
          </a:xfrm>
          <a:solidFill>
            <a:srgbClr val="7DBBFC"/>
          </a:solidFill>
        </p:grpSpPr>
        <p:sp>
          <p:nvSpPr>
            <p:cNvPr id="14" name="object 4">
              <a:extLst>
                <a:ext uri="{FF2B5EF4-FFF2-40B4-BE49-F238E27FC236}">
                  <a16:creationId xmlns="" xmlns:a16="http://schemas.microsoft.com/office/drawing/2014/main" id="{E74419A8-4FB6-00A5-C24D-1CEC374D8F36}"/>
                </a:ext>
              </a:extLst>
            </p:cNvPr>
            <p:cNvSpPr/>
            <p:nvPr userDrawn="1"/>
          </p:nvSpPr>
          <p:spPr>
            <a:xfrm>
              <a:off x="2333171" y="6013450"/>
              <a:ext cx="1143000" cy="76200"/>
            </a:xfrm>
            <a:custGeom>
              <a:avLst/>
              <a:gdLst/>
              <a:ahLst/>
              <a:cxnLst/>
              <a:rect l="l" t="t" r="r" b="b"/>
              <a:pathLst>
                <a:path w="1143000" h="76200">
                  <a:moveTo>
                    <a:pt x="1143000" y="0"/>
                  </a:moveTo>
                  <a:lnTo>
                    <a:pt x="0" y="0"/>
                  </a:lnTo>
                  <a:lnTo>
                    <a:pt x="0" y="76200"/>
                  </a:lnTo>
                  <a:lnTo>
                    <a:pt x="1143000" y="76200"/>
                  </a:lnTo>
                  <a:lnTo>
                    <a:pt x="1143000" y="0"/>
                  </a:lnTo>
                  <a:close/>
                </a:path>
              </a:pathLst>
            </a:custGeom>
            <a:grpFill/>
          </p:spPr>
          <p:txBody>
            <a:bodyPr wrap="square" lIns="0" tIns="0" rIns="0" bIns="0" rtlCol="0"/>
            <a:lstStyle/>
            <a:p>
              <a:endParaRPr/>
            </a:p>
          </p:txBody>
        </p:sp>
        <p:sp>
          <p:nvSpPr>
            <p:cNvPr id="15" name="object 6">
              <a:extLst>
                <a:ext uri="{FF2B5EF4-FFF2-40B4-BE49-F238E27FC236}">
                  <a16:creationId xmlns="" xmlns:a16="http://schemas.microsoft.com/office/drawing/2014/main" id="{70798D9C-49A6-5EB3-FA17-A891A5B50F96}"/>
                </a:ext>
              </a:extLst>
            </p:cNvPr>
            <p:cNvSpPr/>
            <p:nvPr userDrawn="1"/>
          </p:nvSpPr>
          <p:spPr>
            <a:xfrm>
              <a:off x="3829294" y="6045200"/>
              <a:ext cx="13210540" cy="25400"/>
            </a:xfrm>
            <a:custGeom>
              <a:avLst/>
              <a:gdLst/>
              <a:ahLst/>
              <a:cxnLst/>
              <a:rect l="l" t="t" r="r" b="b"/>
              <a:pathLst>
                <a:path w="13210540" h="25400">
                  <a:moveTo>
                    <a:pt x="0" y="25400"/>
                  </a:moveTo>
                  <a:lnTo>
                    <a:pt x="13210476" y="25400"/>
                  </a:lnTo>
                  <a:lnTo>
                    <a:pt x="13210476" y="0"/>
                  </a:lnTo>
                  <a:lnTo>
                    <a:pt x="0" y="0"/>
                  </a:lnTo>
                  <a:lnTo>
                    <a:pt x="0" y="25400"/>
                  </a:lnTo>
                  <a:close/>
                </a:path>
              </a:pathLst>
            </a:custGeom>
            <a:grpFill/>
          </p:spPr>
          <p:txBody>
            <a:bodyPr wrap="square" lIns="0" tIns="0" rIns="0" bIns="0" rtlCol="0"/>
            <a:lstStyle/>
            <a:p>
              <a:endParaRPr/>
            </a:p>
          </p:txBody>
        </p:sp>
      </p:grpSp>
      <p:sp>
        <p:nvSpPr>
          <p:cNvPr id="2" name="Прямоугольник: скругленные углы 1">
            <a:extLst>
              <a:ext uri="{FF2B5EF4-FFF2-40B4-BE49-F238E27FC236}">
                <a16:creationId xmlns="" xmlns:a16="http://schemas.microsoft.com/office/drawing/2014/main" id="{1BBBFCC8-FA3E-584C-D68D-4B3C3092DBD9}"/>
              </a:ext>
            </a:extLst>
          </p:cNvPr>
          <p:cNvSpPr/>
          <p:nvPr userDrawn="1"/>
        </p:nvSpPr>
        <p:spPr>
          <a:xfrm>
            <a:off x="0" y="2662517"/>
            <a:ext cx="7516083" cy="1303710"/>
          </a:xfrm>
          <a:prstGeom prst="roundRect">
            <a:avLst>
              <a:gd name="adj" fmla="val 734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object 5">
            <a:extLst>
              <a:ext uri="{FF2B5EF4-FFF2-40B4-BE49-F238E27FC236}">
                <a16:creationId xmlns="" xmlns:a16="http://schemas.microsoft.com/office/drawing/2014/main" id="{CC890D42-0994-2C55-C003-1115272C893B}"/>
              </a:ext>
            </a:extLst>
          </p:cNvPr>
          <p:cNvSpPr/>
          <p:nvPr userDrawn="1"/>
        </p:nvSpPr>
        <p:spPr>
          <a:xfrm flipH="1">
            <a:off x="-10588" y="2662517"/>
            <a:ext cx="110111" cy="1303710"/>
          </a:xfrm>
          <a:custGeom>
            <a:avLst/>
            <a:gdLst/>
            <a:ahLst/>
            <a:cxnLst/>
            <a:rect l="l" t="t" r="r" b="b"/>
            <a:pathLst>
              <a:path w="158750" h="1879600">
                <a:moveTo>
                  <a:pt x="158750" y="0"/>
                </a:moveTo>
                <a:lnTo>
                  <a:pt x="0" y="0"/>
                </a:lnTo>
                <a:lnTo>
                  <a:pt x="0" y="1879600"/>
                </a:lnTo>
                <a:lnTo>
                  <a:pt x="158750" y="1879600"/>
                </a:lnTo>
                <a:lnTo>
                  <a:pt x="158750" y="0"/>
                </a:lnTo>
                <a:close/>
              </a:path>
            </a:pathLst>
          </a:custGeom>
          <a:solidFill>
            <a:srgbClr val="7DBBFC"/>
          </a:solidFill>
        </p:spPr>
        <p:txBody>
          <a:bodyPr wrap="square" lIns="0" tIns="0" rIns="0" bIns="0" rtlCol="0"/>
          <a:lstStyle/>
          <a:p>
            <a:endParaRPr/>
          </a:p>
        </p:txBody>
      </p:sp>
      <p:sp>
        <p:nvSpPr>
          <p:cNvPr id="17" name="Заголовок 1">
            <a:extLst>
              <a:ext uri="{FF2B5EF4-FFF2-40B4-BE49-F238E27FC236}">
                <a16:creationId xmlns="" xmlns:a16="http://schemas.microsoft.com/office/drawing/2014/main" id="{0C3B47C9-9A5E-501B-FE77-3F72F5A6E68F}"/>
              </a:ext>
            </a:extLst>
          </p:cNvPr>
          <p:cNvSpPr>
            <a:spLocks noGrp="1"/>
          </p:cNvSpPr>
          <p:nvPr>
            <p:ph type="title" hasCustomPrompt="1"/>
          </p:nvPr>
        </p:nvSpPr>
        <p:spPr>
          <a:xfrm>
            <a:off x="309156" y="2452557"/>
            <a:ext cx="1358836" cy="1723630"/>
          </a:xfrm>
          <a:prstGeom prst="rect">
            <a:avLst/>
          </a:prstGeom>
        </p:spPr>
        <p:txBody>
          <a:bodyPr anchor="ctr">
            <a:normAutofit/>
          </a:bodyPr>
          <a:lstStyle>
            <a:lvl1pPr marL="0" algn="l" defTabSz="914400" rtl="0" eaLnBrk="1" latinLnBrk="0" hangingPunct="1">
              <a:lnSpc>
                <a:spcPct val="100000"/>
              </a:lnSpc>
              <a:spcBef>
                <a:spcPts val="0"/>
              </a:spcBef>
              <a:buNone/>
              <a:defRPr lang="ru-RU" sz="8000" kern="1200" dirty="0">
                <a:solidFill>
                  <a:srgbClr val="7DBBFC"/>
                </a:solidFill>
                <a:latin typeface="Arial"/>
                <a:ea typeface="+mj-ea"/>
                <a:cs typeface="Arial"/>
              </a:defRPr>
            </a:lvl1pPr>
          </a:lstStyle>
          <a:p>
            <a:r>
              <a:rPr lang="ru-RU" dirty="0"/>
              <a:t>10</a:t>
            </a:r>
          </a:p>
        </p:txBody>
      </p:sp>
      <p:sp>
        <p:nvSpPr>
          <p:cNvPr id="18" name="Текст 2">
            <a:extLst>
              <a:ext uri="{FF2B5EF4-FFF2-40B4-BE49-F238E27FC236}">
                <a16:creationId xmlns="" xmlns:a16="http://schemas.microsoft.com/office/drawing/2014/main" id="{13848968-2D85-42FA-45F0-949C4DE6282A}"/>
              </a:ext>
            </a:extLst>
          </p:cNvPr>
          <p:cNvSpPr>
            <a:spLocks noGrp="1"/>
          </p:cNvSpPr>
          <p:nvPr>
            <p:ph type="body" idx="1"/>
          </p:nvPr>
        </p:nvSpPr>
        <p:spPr>
          <a:xfrm>
            <a:off x="2039347" y="2849940"/>
            <a:ext cx="5929970" cy="964072"/>
          </a:xfrm>
          <a:prstGeom prst="rect">
            <a:avLst/>
          </a:prstGeom>
        </p:spPr>
        <p:txBody>
          <a:bodyPr anchor="ctr">
            <a:normAutofit/>
          </a:bodyPr>
          <a:lstStyle>
            <a:lvl1pPr marL="0" indent="0">
              <a:buNone/>
              <a:defRPr lang="ru-RU" sz="2400" b="1" kern="1200" spc="-20" dirty="0">
                <a:solidFill>
                  <a:srgbClr val="282A2E"/>
                </a:solidFill>
                <a:latin typeface="Arial"/>
                <a:ea typeface="+mn-ea"/>
                <a:cs typeface="Aria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dirty="0"/>
              <a:t>Образец текста</a:t>
            </a:r>
          </a:p>
        </p:txBody>
      </p:sp>
    </p:spTree>
    <p:extLst>
      <p:ext uri="{BB962C8B-B14F-4D97-AF65-F5344CB8AC3E}">
        <p14:creationId xmlns:p14="http://schemas.microsoft.com/office/powerpoint/2010/main" val="2792351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Плашка с текстом">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C2CEB80-1939-9913-B80E-312A85EDD8D6}"/>
              </a:ext>
            </a:extLst>
          </p:cNvPr>
          <p:cNvSpPr>
            <a:spLocks noGrp="1"/>
          </p:cNvSpPr>
          <p:nvPr>
            <p:ph sz="half" idx="1"/>
          </p:nvPr>
        </p:nvSpPr>
        <p:spPr>
          <a:xfrm>
            <a:off x="614019" y="1253331"/>
            <a:ext cx="6939720" cy="4690268"/>
          </a:xfrm>
          <a:prstGeom prst="rect">
            <a:avLst/>
          </a:prstGeom>
        </p:spPr>
        <p:txBody>
          <a:bodyPr>
            <a:normAutofit/>
          </a:bodyPr>
          <a:lstStyle>
            <a:lvl1pPr marL="0" indent="0">
              <a:buNone/>
              <a:defRPr sz="1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sz="1400">
                <a:solidFill>
                  <a:schemeClr val="tx1"/>
                </a:solidFill>
              </a:defRPr>
            </a:lvl5pPr>
          </a:lstStyle>
          <a:p>
            <a:pPr lvl="0"/>
            <a:r>
              <a:rPr lang="ru-RU" dirty="0"/>
              <a:t>Образец текста</a:t>
            </a:r>
          </a:p>
        </p:txBody>
      </p:sp>
      <p:sp>
        <p:nvSpPr>
          <p:cNvPr id="4" name="Объект 3">
            <a:extLst>
              <a:ext uri="{FF2B5EF4-FFF2-40B4-BE49-F238E27FC236}">
                <a16:creationId xmlns="" xmlns:a16="http://schemas.microsoft.com/office/drawing/2014/main" id="{F0DC16E3-4119-D306-B0DB-20405C307FEF}"/>
              </a:ext>
            </a:extLst>
          </p:cNvPr>
          <p:cNvSpPr>
            <a:spLocks noGrp="1"/>
          </p:cNvSpPr>
          <p:nvPr>
            <p:ph sz="half" idx="2"/>
          </p:nvPr>
        </p:nvSpPr>
        <p:spPr>
          <a:xfrm>
            <a:off x="8520045" y="1546320"/>
            <a:ext cx="2905539" cy="4058349"/>
          </a:xfrm>
          <a:prstGeom prst="rect">
            <a:avLst/>
          </a:prstGeom>
        </p:spPr>
        <p:txBody>
          <a:bodyPr>
            <a:normAutofit/>
          </a:bodyPr>
          <a:lstStyle>
            <a:lvl1pPr marL="0" indent="0">
              <a:buNone/>
              <a:defRPr sz="18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ru-RU" dirty="0"/>
              <a:t>Образец текста</a:t>
            </a:r>
          </a:p>
        </p:txBody>
      </p:sp>
      <p:sp>
        <p:nvSpPr>
          <p:cNvPr id="11" name="object 13">
            <a:extLst>
              <a:ext uri="{FF2B5EF4-FFF2-40B4-BE49-F238E27FC236}">
                <a16:creationId xmlns="" xmlns:a16="http://schemas.microsoft.com/office/drawing/2014/main" id="{3A56EE4D-CAE0-F801-A46E-E73A9FF689B8}"/>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5" name="Заголовок 1">
            <a:extLst>
              <a:ext uri="{FF2B5EF4-FFF2-40B4-BE49-F238E27FC236}">
                <a16:creationId xmlns="" xmlns:a16="http://schemas.microsoft.com/office/drawing/2014/main" id="{F68A1339-501D-64DA-C8B5-52929CFF6AB9}"/>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17" name="Номер слайда 4">
            <a:extLst>
              <a:ext uri="{FF2B5EF4-FFF2-40B4-BE49-F238E27FC236}">
                <a16:creationId xmlns="" xmlns:a16="http://schemas.microsoft.com/office/drawing/2014/main" id="{BC31200F-A18F-EFBD-01D2-D05D06212DCC}"/>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8" name="Текст 7">
            <a:extLst>
              <a:ext uri="{FF2B5EF4-FFF2-40B4-BE49-F238E27FC236}">
                <a16:creationId xmlns="" xmlns:a16="http://schemas.microsoft.com/office/drawing/2014/main" id="{6C2E8AF7-382D-88BB-23C5-07A71763FE86}"/>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7" name="Нижний колонтитул 3">
            <a:extLst>
              <a:ext uri="{FF2B5EF4-FFF2-40B4-BE49-F238E27FC236}">
                <a16:creationId xmlns="" xmlns:a16="http://schemas.microsoft.com/office/drawing/2014/main" id="{F14F051A-8698-953F-5B03-5020E3184343}"/>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387709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Две плашки">
    <p:spTree>
      <p:nvGrpSpPr>
        <p:cNvPr id="1" name=""/>
        <p:cNvGrpSpPr/>
        <p:nvPr/>
      </p:nvGrpSpPr>
      <p:grpSpPr>
        <a:xfrm>
          <a:off x="0" y="0"/>
          <a:ext cx="0" cy="0"/>
          <a:chOff x="0" y="0"/>
          <a:chExt cx="0" cy="0"/>
        </a:xfrm>
      </p:grpSpPr>
      <p:sp>
        <p:nvSpPr>
          <p:cNvPr id="8" name="object 13">
            <a:extLst>
              <a:ext uri="{FF2B5EF4-FFF2-40B4-BE49-F238E27FC236}">
                <a16:creationId xmlns="" xmlns:a16="http://schemas.microsoft.com/office/drawing/2014/main" id="{07EB8C42-1916-8071-ED45-F0E2C9EDBF2D}"/>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solidFill>
                <a:srgbClr val="7DBBFC"/>
              </a:solidFill>
            </a:endParaRPr>
          </a:p>
        </p:txBody>
      </p:sp>
      <p:sp>
        <p:nvSpPr>
          <p:cNvPr id="20" name="Заголовок 1">
            <a:extLst>
              <a:ext uri="{FF2B5EF4-FFF2-40B4-BE49-F238E27FC236}">
                <a16:creationId xmlns="" xmlns:a16="http://schemas.microsoft.com/office/drawing/2014/main" id="{929BD678-58F6-07A5-5B2B-EF3E724A07B3}"/>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5" name="Номер слайда 4">
            <a:extLst>
              <a:ext uri="{FF2B5EF4-FFF2-40B4-BE49-F238E27FC236}">
                <a16:creationId xmlns="" xmlns:a16="http://schemas.microsoft.com/office/drawing/2014/main" id="{D9CC2F26-97EB-7B4D-39C7-FEBF2DDC11A3}"/>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6" name="Нижний колонтитул 3">
            <a:extLst>
              <a:ext uri="{FF2B5EF4-FFF2-40B4-BE49-F238E27FC236}">
                <a16:creationId xmlns="" xmlns:a16="http://schemas.microsoft.com/office/drawing/2014/main" id="{4A9190F3-63E6-D6B6-8C3D-8372DF3A46B8}"/>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
        <p:nvSpPr>
          <p:cNvPr id="7" name="Текст 7">
            <a:extLst>
              <a:ext uri="{FF2B5EF4-FFF2-40B4-BE49-F238E27FC236}">
                <a16:creationId xmlns="" xmlns:a16="http://schemas.microsoft.com/office/drawing/2014/main" id="{1D5E27BE-7EDA-D15B-3BB9-CFD1B8408197}"/>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Tree>
    <p:extLst>
      <p:ext uri="{BB962C8B-B14F-4D97-AF65-F5344CB8AC3E}">
        <p14:creationId xmlns:p14="http://schemas.microsoft.com/office/powerpoint/2010/main" val="2706267435"/>
      </p:ext>
    </p:extLst>
  </p:cSld>
  <p:clrMapOvr>
    <a:masterClrMapping/>
  </p:clrMapOvr>
  <p:extLst mod="1">
    <p:ext uri="{DCECCB84-F9BA-43D5-87BE-67443E8EF086}">
      <p15:sldGuideLst xmlns:p15="http://schemas.microsoft.com/office/powerpoint/2012/main">
        <p15:guide id="1" pos="257">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Три плашки">
    <p:spTree>
      <p:nvGrpSpPr>
        <p:cNvPr id="1" name=""/>
        <p:cNvGrpSpPr/>
        <p:nvPr/>
      </p:nvGrpSpPr>
      <p:grpSpPr>
        <a:xfrm>
          <a:off x="0" y="0"/>
          <a:ext cx="0" cy="0"/>
          <a:chOff x="0" y="0"/>
          <a:chExt cx="0" cy="0"/>
        </a:xfrm>
      </p:grpSpPr>
      <p:sp>
        <p:nvSpPr>
          <p:cNvPr id="7" name="object 13">
            <a:extLst>
              <a:ext uri="{FF2B5EF4-FFF2-40B4-BE49-F238E27FC236}">
                <a16:creationId xmlns="" xmlns:a16="http://schemas.microsoft.com/office/drawing/2014/main" id="{7A0B5775-AECC-0C81-B533-4057B9A26845}"/>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20" name="Прямоугольник: скругленные углы 19">
            <a:extLst>
              <a:ext uri="{FF2B5EF4-FFF2-40B4-BE49-F238E27FC236}">
                <a16:creationId xmlns="" xmlns:a16="http://schemas.microsoft.com/office/drawing/2014/main" id="{2175667B-4583-04FE-4801-F6C8F75BDF08}"/>
              </a:ext>
            </a:extLst>
          </p:cNvPr>
          <p:cNvSpPr/>
          <p:nvPr userDrawn="1"/>
        </p:nvSpPr>
        <p:spPr>
          <a:xfrm>
            <a:off x="749501" y="1850660"/>
            <a:ext cx="3255621" cy="3225614"/>
          </a:xfrm>
          <a:prstGeom prst="roundRect">
            <a:avLst>
              <a:gd name="adj" fmla="val 2574"/>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скругленные углы 21">
            <a:extLst>
              <a:ext uri="{FF2B5EF4-FFF2-40B4-BE49-F238E27FC236}">
                <a16:creationId xmlns="" xmlns:a16="http://schemas.microsoft.com/office/drawing/2014/main" id="{0C01C6F4-9C01-3FB3-C85B-D700EDBB7C86}"/>
              </a:ext>
            </a:extLst>
          </p:cNvPr>
          <p:cNvSpPr/>
          <p:nvPr userDrawn="1"/>
        </p:nvSpPr>
        <p:spPr>
          <a:xfrm>
            <a:off x="4539973" y="1850660"/>
            <a:ext cx="3255621" cy="3225614"/>
          </a:xfrm>
          <a:prstGeom prst="roundRect">
            <a:avLst>
              <a:gd name="adj" fmla="val 2574"/>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Прямоугольник: скругленные углы 23">
            <a:extLst>
              <a:ext uri="{FF2B5EF4-FFF2-40B4-BE49-F238E27FC236}">
                <a16:creationId xmlns="" xmlns:a16="http://schemas.microsoft.com/office/drawing/2014/main" id="{01950DA1-BCD8-EDB2-DC7D-A275B3D4A3F2}"/>
              </a:ext>
            </a:extLst>
          </p:cNvPr>
          <p:cNvSpPr/>
          <p:nvPr userDrawn="1"/>
        </p:nvSpPr>
        <p:spPr>
          <a:xfrm>
            <a:off x="8330445" y="1850660"/>
            <a:ext cx="3255621" cy="3225614"/>
          </a:xfrm>
          <a:prstGeom prst="roundRect">
            <a:avLst>
              <a:gd name="adj" fmla="val 2574"/>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Текст 28">
            <a:extLst>
              <a:ext uri="{FF2B5EF4-FFF2-40B4-BE49-F238E27FC236}">
                <a16:creationId xmlns="" xmlns:a16="http://schemas.microsoft.com/office/drawing/2014/main" id="{4E6AB915-E4B6-0128-EF06-325AD6D150CB}"/>
              </a:ext>
            </a:extLst>
          </p:cNvPr>
          <p:cNvSpPr>
            <a:spLocks noGrp="1"/>
          </p:cNvSpPr>
          <p:nvPr>
            <p:ph type="body" sz="quarter" idx="14"/>
          </p:nvPr>
        </p:nvSpPr>
        <p:spPr>
          <a:xfrm>
            <a:off x="1137473" y="2864661"/>
            <a:ext cx="2479675"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30" name="Текст 28">
            <a:extLst>
              <a:ext uri="{FF2B5EF4-FFF2-40B4-BE49-F238E27FC236}">
                <a16:creationId xmlns="" xmlns:a16="http://schemas.microsoft.com/office/drawing/2014/main" id="{985AD135-3D8E-32AB-6008-E7FC585E2688}"/>
              </a:ext>
            </a:extLst>
          </p:cNvPr>
          <p:cNvSpPr>
            <a:spLocks noGrp="1"/>
          </p:cNvSpPr>
          <p:nvPr>
            <p:ph type="body" sz="quarter" idx="15"/>
          </p:nvPr>
        </p:nvSpPr>
        <p:spPr>
          <a:xfrm>
            <a:off x="4927945" y="2864661"/>
            <a:ext cx="2479675"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31" name="Текст 28">
            <a:extLst>
              <a:ext uri="{FF2B5EF4-FFF2-40B4-BE49-F238E27FC236}">
                <a16:creationId xmlns="" xmlns:a16="http://schemas.microsoft.com/office/drawing/2014/main" id="{0E0E5FAB-C9A5-1166-83B6-69883F2ABFD3}"/>
              </a:ext>
            </a:extLst>
          </p:cNvPr>
          <p:cNvSpPr>
            <a:spLocks noGrp="1"/>
          </p:cNvSpPr>
          <p:nvPr>
            <p:ph type="body" sz="quarter" idx="16"/>
          </p:nvPr>
        </p:nvSpPr>
        <p:spPr>
          <a:xfrm>
            <a:off x="8728357" y="2864661"/>
            <a:ext cx="2479675"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32" name="Текст 28">
            <a:extLst>
              <a:ext uri="{FF2B5EF4-FFF2-40B4-BE49-F238E27FC236}">
                <a16:creationId xmlns="" xmlns:a16="http://schemas.microsoft.com/office/drawing/2014/main" id="{6043606F-AF6C-84D3-B3BF-6EEAC815EA9F}"/>
              </a:ext>
            </a:extLst>
          </p:cNvPr>
          <p:cNvSpPr>
            <a:spLocks noGrp="1"/>
          </p:cNvSpPr>
          <p:nvPr>
            <p:ph type="body" sz="quarter" idx="17" hasCustomPrompt="1"/>
          </p:nvPr>
        </p:nvSpPr>
        <p:spPr>
          <a:xfrm>
            <a:off x="1137472" y="2111505"/>
            <a:ext cx="2479675"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33" name="Текст 28">
            <a:extLst>
              <a:ext uri="{FF2B5EF4-FFF2-40B4-BE49-F238E27FC236}">
                <a16:creationId xmlns="" xmlns:a16="http://schemas.microsoft.com/office/drawing/2014/main" id="{E4CABCE6-EE0A-8E8C-9233-E6CA1AB679BA}"/>
              </a:ext>
            </a:extLst>
          </p:cNvPr>
          <p:cNvSpPr>
            <a:spLocks noGrp="1"/>
          </p:cNvSpPr>
          <p:nvPr>
            <p:ph type="body" sz="quarter" idx="18" hasCustomPrompt="1"/>
          </p:nvPr>
        </p:nvSpPr>
        <p:spPr>
          <a:xfrm>
            <a:off x="4927944" y="2111505"/>
            <a:ext cx="2479675"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34" name="Текст 28">
            <a:extLst>
              <a:ext uri="{FF2B5EF4-FFF2-40B4-BE49-F238E27FC236}">
                <a16:creationId xmlns="" xmlns:a16="http://schemas.microsoft.com/office/drawing/2014/main" id="{D615DBDD-0B36-54FC-DE4B-EB08CA7AC169}"/>
              </a:ext>
            </a:extLst>
          </p:cNvPr>
          <p:cNvSpPr>
            <a:spLocks noGrp="1"/>
          </p:cNvSpPr>
          <p:nvPr>
            <p:ph type="body" sz="quarter" idx="19" hasCustomPrompt="1"/>
          </p:nvPr>
        </p:nvSpPr>
        <p:spPr>
          <a:xfrm>
            <a:off x="8728356" y="2111505"/>
            <a:ext cx="2479675"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4" name="Заголовок 1">
            <a:extLst>
              <a:ext uri="{FF2B5EF4-FFF2-40B4-BE49-F238E27FC236}">
                <a16:creationId xmlns="" xmlns:a16="http://schemas.microsoft.com/office/drawing/2014/main" id="{2007952F-920A-9A7B-788E-085AA2240400}"/>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11" name="Номер слайда 4">
            <a:extLst>
              <a:ext uri="{FF2B5EF4-FFF2-40B4-BE49-F238E27FC236}">
                <a16:creationId xmlns="" xmlns:a16="http://schemas.microsoft.com/office/drawing/2014/main" id="{CED563EF-4AF7-CA26-C2B3-8930D1244BE1}"/>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5" name="Текст 7">
            <a:extLst>
              <a:ext uri="{FF2B5EF4-FFF2-40B4-BE49-F238E27FC236}">
                <a16:creationId xmlns="" xmlns:a16="http://schemas.microsoft.com/office/drawing/2014/main" id="{FDCC2FFF-F02D-4AC5-36F9-AB78A83E9069}"/>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6" name="Нижний колонтитул 3">
            <a:extLst>
              <a:ext uri="{FF2B5EF4-FFF2-40B4-BE49-F238E27FC236}">
                <a16:creationId xmlns="" xmlns:a16="http://schemas.microsoft.com/office/drawing/2014/main" id="{49E18D00-E6F5-C63D-F8DF-4CED2CF84467}"/>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1826459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Четыре плашки">
    <p:spTree>
      <p:nvGrpSpPr>
        <p:cNvPr id="1" name=""/>
        <p:cNvGrpSpPr/>
        <p:nvPr/>
      </p:nvGrpSpPr>
      <p:grpSpPr>
        <a:xfrm>
          <a:off x="0" y="0"/>
          <a:ext cx="0" cy="0"/>
          <a:chOff x="0" y="0"/>
          <a:chExt cx="0" cy="0"/>
        </a:xfrm>
      </p:grpSpPr>
      <p:sp>
        <p:nvSpPr>
          <p:cNvPr id="7" name="object 13">
            <a:extLst>
              <a:ext uri="{FF2B5EF4-FFF2-40B4-BE49-F238E27FC236}">
                <a16:creationId xmlns="" xmlns:a16="http://schemas.microsoft.com/office/drawing/2014/main" id="{7A0B5775-AECC-0C81-B533-4057B9A26845}"/>
              </a:ext>
            </a:extLst>
          </p:cNvPr>
          <p:cNvSpPr/>
          <p:nvPr userDrawn="1"/>
        </p:nvSpPr>
        <p:spPr>
          <a:xfrm>
            <a:off x="0" y="543051"/>
            <a:ext cx="417443" cy="87382"/>
          </a:xfrm>
          <a:custGeom>
            <a:avLst/>
            <a:gdLst/>
            <a:ahLst/>
            <a:cxnLst/>
            <a:rect l="l" t="t" r="r" b="b"/>
            <a:pathLst>
              <a:path w="571500" h="76200">
                <a:moveTo>
                  <a:pt x="571500" y="0"/>
                </a:moveTo>
                <a:lnTo>
                  <a:pt x="0" y="0"/>
                </a:lnTo>
                <a:lnTo>
                  <a:pt x="0" y="76200"/>
                </a:lnTo>
                <a:lnTo>
                  <a:pt x="571500" y="76200"/>
                </a:lnTo>
                <a:lnTo>
                  <a:pt x="571500" y="0"/>
                </a:lnTo>
                <a:close/>
              </a:path>
            </a:pathLst>
          </a:custGeom>
          <a:solidFill>
            <a:srgbClr val="7DBBFC"/>
          </a:solidFill>
        </p:spPr>
        <p:txBody>
          <a:bodyPr wrap="square" lIns="0" tIns="0" rIns="0" bIns="0" rtlCol="0"/>
          <a:lstStyle/>
          <a:p>
            <a:endParaRPr/>
          </a:p>
        </p:txBody>
      </p:sp>
      <p:sp>
        <p:nvSpPr>
          <p:cNvPr id="20" name="Прямоугольник: скругленные углы 19">
            <a:extLst>
              <a:ext uri="{FF2B5EF4-FFF2-40B4-BE49-F238E27FC236}">
                <a16:creationId xmlns="" xmlns:a16="http://schemas.microsoft.com/office/drawing/2014/main" id="{2175667B-4583-04FE-4801-F6C8F75BDF08}"/>
              </a:ext>
            </a:extLst>
          </p:cNvPr>
          <p:cNvSpPr/>
          <p:nvPr userDrawn="1"/>
        </p:nvSpPr>
        <p:spPr>
          <a:xfrm>
            <a:off x="693544" y="1924461"/>
            <a:ext cx="2385682" cy="3225614"/>
          </a:xfrm>
          <a:prstGeom prst="roundRect">
            <a:avLst>
              <a:gd name="adj" fmla="val 2574"/>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скругленные углы 21">
            <a:extLst>
              <a:ext uri="{FF2B5EF4-FFF2-40B4-BE49-F238E27FC236}">
                <a16:creationId xmlns="" xmlns:a16="http://schemas.microsoft.com/office/drawing/2014/main" id="{0C01C6F4-9C01-3FB3-C85B-D700EDBB7C86}"/>
              </a:ext>
            </a:extLst>
          </p:cNvPr>
          <p:cNvSpPr/>
          <p:nvPr userDrawn="1"/>
        </p:nvSpPr>
        <p:spPr>
          <a:xfrm>
            <a:off x="3510327" y="1924461"/>
            <a:ext cx="2385682" cy="3225614"/>
          </a:xfrm>
          <a:prstGeom prst="roundRect">
            <a:avLst>
              <a:gd name="adj" fmla="val 2574"/>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Прямоугольник: скругленные углы 23">
            <a:extLst>
              <a:ext uri="{FF2B5EF4-FFF2-40B4-BE49-F238E27FC236}">
                <a16:creationId xmlns="" xmlns:a16="http://schemas.microsoft.com/office/drawing/2014/main" id="{01950DA1-BCD8-EDB2-DC7D-A275B3D4A3F2}"/>
              </a:ext>
            </a:extLst>
          </p:cNvPr>
          <p:cNvSpPr/>
          <p:nvPr userDrawn="1"/>
        </p:nvSpPr>
        <p:spPr>
          <a:xfrm>
            <a:off x="6321330" y="1924461"/>
            <a:ext cx="2385682" cy="3225614"/>
          </a:xfrm>
          <a:prstGeom prst="roundRect">
            <a:avLst>
              <a:gd name="adj" fmla="val 2574"/>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Текст 28">
            <a:extLst>
              <a:ext uri="{FF2B5EF4-FFF2-40B4-BE49-F238E27FC236}">
                <a16:creationId xmlns="" xmlns:a16="http://schemas.microsoft.com/office/drawing/2014/main" id="{4E6AB915-E4B6-0128-EF06-325AD6D150CB}"/>
              </a:ext>
            </a:extLst>
          </p:cNvPr>
          <p:cNvSpPr>
            <a:spLocks noGrp="1"/>
          </p:cNvSpPr>
          <p:nvPr>
            <p:ph type="body" sz="quarter" idx="14"/>
          </p:nvPr>
        </p:nvSpPr>
        <p:spPr>
          <a:xfrm>
            <a:off x="977847" y="2938462"/>
            <a:ext cx="1817077"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30" name="Текст 28">
            <a:extLst>
              <a:ext uri="{FF2B5EF4-FFF2-40B4-BE49-F238E27FC236}">
                <a16:creationId xmlns="" xmlns:a16="http://schemas.microsoft.com/office/drawing/2014/main" id="{985AD135-3D8E-32AB-6008-E7FC585E2688}"/>
              </a:ext>
            </a:extLst>
          </p:cNvPr>
          <p:cNvSpPr>
            <a:spLocks noGrp="1"/>
          </p:cNvSpPr>
          <p:nvPr>
            <p:ph type="body" sz="quarter" idx="15"/>
          </p:nvPr>
        </p:nvSpPr>
        <p:spPr>
          <a:xfrm>
            <a:off x="3794630" y="2938462"/>
            <a:ext cx="1817077"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31" name="Текст 28">
            <a:extLst>
              <a:ext uri="{FF2B5EF4-FFF2-40B4-BE49-F238E27FC236}">
                <a16:creationId xmlns="" xmlns:a16="http://schemas.microsoft.com/office/drawing/2014/main" id="{0E0E5FAB-C9A5-1166-83B6-69883F2ABFD3}"/>
              </a:ext>
            </a:extLst>
          </p:cNvPr>
          <p:cNvSpPr>
            <a:spLocks noGrp="1"/>
          </p:cNvSpPr>
          <p:nvPr>
            <p:ph type="body" sz="quarter" idx="16"/>
          </p:nvPr>
        </p:nvSpPr>
        <p:spPr>
          <a:xfrm>
            <a:off x="6605633" y="2938462"/>
            <a:ext cx="1817077"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32" name="Текст 28">
            <a:extLst>
              <a:ext uri="{FF2B5EF4-FFF2-40B4-BE49-F238E27FC236}">
                <a16:creationId xmlns="" xmlns:a16="http://schemas.microsoft.com/office/drawing/2014/main" id="{6043606F-AF6C-84D3-B3BF-6EEAC815EA9F}"/>
              </a:ext>
            </a:extLst>
          </p:cNvPr>
          <p:cNvSpPr>
            <a:spLocks noGrp="1"/>
          </p:cNvSpPr>
          <p:nvPr>
            <p:ph type="body" sz="quarter" idx="17" hasCustomPrompt="1"/>
          </p:nvPr>
        </p:nvSpPr>
        <p:spPr>
          <a:xfrm>
            <a:off x="977847" y="2185306"/>
            <a:ext cx="1817077"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33" name="Текст 28">
            <a:extLst>
              <a:ext uri="{FF2B5EF4-FFF2-40B4-BE49-F238E27FC236}">
                <a16:creationId xmlns="" xmlns:a16="http://schemas.microsoft.com/office/drawing/2014/main" id="{E4CABCE6-EE0A-8E8C-9233-E6CA1AB679BA}"/>
              </a:ext>
            </a:extLst>
          </p:cNvPr>
          <p:cNvSpPr>
            <a:spLocks noGrp="1"/>
          </p:cNvSpPr>
          <p:nvPr>
            <p:ph type="body" sz="quarter" idx="18" hasCustomPrompt="1"/>
          </p:nvPr>
        </p:nvSpPr>
        <p:spPr>
          <a:xfrm>
            <a:off x="3794630" y="2185306"/>
            <a:ext cx="1817077"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34" name="Текст 28">
            <a:extLst>
              <a:ext uri="{FF2B5EF4-FFF2-40B4-BE49-F238E27FC236}">
                <a16:creationId xmlns="" xmlns:a16="http://schemas.microsoft.com/office/drawing/2014/main" id="{D615DBDD-0B36-54FC-DE4B-EB08CA7AC169}"/>
              </a:ext>
            </a:extLst>
          </p:cNvPr>
          <p:cNvSpPr>
            <a:spLocks noGrp="1"/>
          </p:cNvSpPr>
          <p:nvPr>
            <p:ph type="body" sz="quarter" idx="19" hasCustomPrompt="1"/>
          </p:nvPr>
        </p:nvSpPr>
        <p:spPr>
          <a:xfrm>
            <a:off x="6605633" y="2185306"/>
            <a:ext cx="1817077"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4" name="Заголовок 1">
            <a:extLst>
              <a:ext uri="{FF2B5EF4-FFF2-40B4-BE49-F238E27FC236}">
                <a16:creationId xmlns="" xmlns:a16="http://schemas.microsoft.com/office/drawing/2014/main" id="{2007952F-920A-9A7B-788E-085AA2240400}"/>
              </a:ext>
            </a:extLst>
          </p:cNvPr>
          <p:cNvSpPr>
            <a:spLocks noGrp="1"/>
          </p:cNvSpPr>
          <p:nvPr>
            <p:ph type="title" hasCustomPrompt="1"/>
          </p:nvPr>
        </p:nvSpPr>
        <p:spPr>
          <a:xfrm>
            <a:off x="599661" y="397564"/>
            <a:ext cx="9518374" cy="516836"/>
          </a:xfrm>
          <a:prstGeom prst="rect">
            <a:avLst/>
          </a:prstGeom>
        </p:spPr>
        <p:txBody>
          <a:bodyPr anchor="t">
            <a:normAutofit/>
          </a:bodyPr>
          <a:lstStyle>
            <a:lvl1pPr>
              <a:defRPr sz="2200" b="1">
                <a:solidFill>
                  <a:srgbClr val="363194"/>
                </a:solidFill>
              </a:defRPr>
            </a:lvl1pPr>
          </a:lstStyle>
          <a:p>
            <a:r>
              <a:rPr lang="ru-RU" dirty="0"/>
              <a:t>ОБРАЗЕЦ ЗАГОЛОВКА</a:t>
            </a:r>
          </a:p>
        </p:txBody>
      </p:sp>
      <p:sp>
        <p:nvSpPr>
          <p:cNvPr id="2" name="Прямоугольник: скругленные углы 1">
            <a:extLst>
              <a:ext uri="{FF2B5EF4-FFF2-40B4-BE49-F238E27FC236}">
                <a16:creationId xmlns="" xmlns:a16="http://schemas.microsoft.com/office/drawing/2014/main" id="{4F1A9882-4C2B-E626-5001-E66315689940}"/>
              </a:ext>
            </a:extLst>
          </p:cNvPr>
          <p:cNvSpPr/>
          <p:nvPr userDrawn="1"/>
        </p:nvSpPr>
        <p:spPr>
          <a:xfrm>
            <a:off x="9132333" y="1940127"/>
            <a:ext cx="2385682" cy="3225614"/>
          </a:xfrm>
          <a:prstGeom prst="roundRect">
            <a:avLst>
              <a:gd name="adj" fmla="val 2574"/>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Текст 28">
            <a:extLst>
              <a:ext uri="{FF2B5EF4-FFF2-40B4-BE49-F238E27FC236}">
                <a16:creationId xmlns="" xmlns:a16="http://schemas.microsoft.com/office/drawing/2014/main" id="{040A5FB0-55B9-3D90-49B1-E18432C4DCFE}"/>
              </a:ext>
            </a:extLst>
          </p:cNvPr>
          <p:cNvSpPr>
            <a:spLocks noGrp="1"/>
          </p:cNvSpPr>
          <p:nvPr>
            <p:ph type="body" sz="quarter" idx="20"/>
          </p:nvPr>
        </p:nvSpPr>
        <p:spPr>
          <a:xfrm>
            <a:off x="9416636" y="2954128"/>
            <a:ext cx="1817077" cy="1858962"/>
          </a:xfrm>
          <a:prstGeom prst="rect">
            <a:avLst/>
          </a:prstGeom>
        </p:spPr>
        <p:txBody>
          <a:bodyPr>
            <a:normAutofit/>
          </a:bodyPr>
          <a:lstStyle>
            <a:lvl1pPr marL="0" indent="0">
              <a:buFontTx/>
              <a:buNone/>
              <a:defRPr sz="1400">
                <a:solidFill>
                  <a:schemeClr val="tx1"/>
                </a:solidFill>
              </a:defRPr>
            </a:lvl1pPr>
          </a:lstStyle>
          <a:p>
            <a:pPr lvl="0"/>
            <a:r>
              <a:rPr lang="ru-RU" dirty="0"/>
              <a:t>Образец текста</a:t>
            </a:r>
          </a:p>
        </p:txBody>
      </p:sp>
      <p:sp>
        <p:nvSpPr>
          <p:cNvPr id="6" name="Текст 28">
            <a:extLst>
              <a:ext uri="{FF2B5EF4-FFF2-40B4-BE49-F238E27FC236}">
                <a16:creationId xmlns="" xmlns:a16="http://schemas.microsoft.com/office/drawing/2014/main" id="{F6E431BB-9FC0-ACC5-D858-C1ABAC9698EE}"/>
              </a:ext>
            </a:extLst>
          </p:cNvPr>
          <p:cNvSpPr>
            <a:spLocks noGrp="1"/>
          </p:cNvSpPr>
          <p:nvPr>
            <p:ph type="body" sz="quarter" idx="21" hasCustomPrompt="1"/>
          </p:nvPr>
        </p:nvSpPr>
        <p:spPr>
          <a:xfrm>
            <a:off x="9416636" y="2200972"/>
            <a:ext cx="1817077" cy="400506"/>
          </a:xfrm>
          <a:prstGeom prst="rect">
            <a:avLst/>
          </a:prstGeom>
        </p:spPr>
        <p:txBody>
          <a:bodyPr>
            <a:normAutofit/>
          </a:bodyPr>
          <a:lstStyle>
            <a:lvl1pPr marL="0" indent="0">
              <a:buFontTx/>
              <a:buNone/>
              <a:defRPr sz="1800" b="1">
                <a:solidFill>
                  <a:srgbClr val="363194"/>
                </a:solidFill>
              </a:defRPr>
            </a:lvl1pPr>
          </a:lstStyle>
          <a:p>
            <a:pPr lvl="0"/>
            <a:r>
              <a:rPr lang="ru-RU" dirty="0"/>
              <a:t>Подзаголовок</a:t>
            </a:r>
          </a:p>
        </p:txBody>
      </p:sp>
      <p:sp>
        <p:nvSpPr>
          <p:cNvPr id="14" name="Номер слайда 4">
            <a:extLst>
              <a:ext uri="{FF2B5EF4-FFF2-40B4-BE49-F238E27FC236}">
                <a16:creationId xmlns="" xmlns:a16="http://schemas.microsoft.com/office/drawing/2014/main" id="{681E0E83-7715-1B26-C0EF-86D4C9801A91}"/>
              </a:ext>
            </a:extLst>
          </p:cNvPr>
          <p:cNvSpPr txBox="1">
            <a:spLocks/>
          </p:cNvSpPr>
          <p:nvPr userDrawn="1"/>
        </p:nvSpPr>
        <p:spPr>
          <a:xfrm>
            <a:off x="9328642" y="6448271"/>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lang="ru-RU" sz="1400" kern="1200" smtClean="0">
                <a:solidFill>
                  <a:schemeClr val="accent5"/>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206CA5A-69F8-4550-98E0-63AB887DEF64}" type="slidenum">
              <a:rPr lang="ru-RU" b="1" smtClean="0">
                <a:solidFill>
                  <a:srgbClr val="7DBBFC"/>
                </a:solidFill>
              </a:rPr>
              <a:pPr/>
              <a:t>‹#›</a:t>
            </a:fld>
            <a:endParaRPr lang="ru-RU" b="1" dirty="0">
              <a:solidFill>
                <a:srgbClr val="7DBBFC"/>
              </a:solidFill>
            </a:endParaRPr>
          </a:p>
        </p:txBody>
      </p:sp>
      <p:sp>
        <p:nvSpPr>
          <p:cNvPr id="9" name="Текст 7">
            <a:extLst>
              <a:ext uri="{FF2B5EF4-FFF2-40B4-BE49-F238E27FC236}">
                <a16:creationId xmlns="" xmlns:a16="http://schemas.microsoft.com/office/drawing/2014/main" id="{7940E9A4-BEC6-6B6F-E45E-4CD0FD98795D}"/>
              </a:ext>
            </a:extLst>
          </p:cNvPr>
          <p:cNvSpPr>
            <a:spLocks noGrp="1"/>
          </p:cNvSpPr>
          <p:nvPr>
            <p:ph type="body" sz="quarter" idx="12" hasCustomPrompt="1"/>
          </p:nvPr>
        </p:nvSpPr>
        <p:spPr>
          <a:xfrm>
            <a:off x="599661" y="685800"/>
            <a:ext cx="9519064" cy="365125"/>
          </a:xfrm>
          <a:prstGeom prst="rect">
            <a:avLst/>
          </a:prstGeom>
        </p:spPr>
        <p:txBody>
          <a:bodyPr/>
          <a:lstStyle>
            <a:lvl1pPr marL="0" indent="0">
              <a:buNone/>
              <a:defRPr sz="1400" b="1"/>
            </a:lvl1pPr>
            <a:lvl2pPr marL="457200" indent="0">
              <a:buNone/>
              <a:defRPr/>
            </a:lvl2pPr>
            <a:lvl3pPr marL="914400" indent="0">
              <a:buNone/>
              <a:defRPr/>
            </a:lvl3pPr>
            <a:lvl4pPr marL="1371600" indent="0">
              <a:buNone/>
              <a:defRPr/>
            </a:lvl4pPr>
            <a:lvl5pPr marL="1828800" indent="0">
              <a:buNone/>
              <a:defRPr/>
            </a:lvl5pPr>
          </a:lstStyle>
          <a:p>
            <a:pPr lvl="0"/>
            <a:r>
              <a:rPr lang="ru-RU" dirty="0"/>
              <a:t>подзаголовок</a:t>
            </a:r>
          </a:p>
        </p:txBody>
      </p:sp>
      <p:sp>
        <p:nvSpPr>
          <p:cNvPr id="10" name="Нижний колонтитул 3">
            <a:extLst>
              <a:ext uri="{FF2B5EF4-FFF2-40B4-BE49-F238E27FC236}">
                <a16:creationId xmlns="" xmlns:a16="http://schemas.microsoft.com/office/drawing/2014/main" id="{F98F4CB7-BFDE-D189-FF5A-FE233D9D845C}"/>
              </a:ext>
            </a:extLst>
          </p:cNvPr>
          <p:cNvSpPr>
            <a:spLocks noGrp="1"/>
          </p:cNvSpPr>
          <p:nvPr>
            <p:ph type="ftr" sz="quarter" idx="11"/>
          </p:nvPr>
        </p:nvSpPr>
        <p:spPr>
          <a:xfrm>
            <a:off x="320183" y="6448271"/>
            <a:ext cx="10219315" cy="365125"/>
          </a:xfrm>
          <a:prstGeom prst="rect">
            <a:avLst/>
          </a:prstGeom>
        </p:spPr>
        <p:txBody>
          <a:bodyPr/>
          <a:lstStyle>
            <a:lvl1pPr algn="l">
              <a:defRPr sz="1200" b="1">
                <a:solidFill>
                  <a:srgbClr val="7DBBFC"/>
                </a:solidFill>
              </a:defRPr>
            </a:lvl1pPr>
          </a:lstStyle>
          <a:p>
            <a:r>
              <a:rPr lang="ru-RU" dirty="0"/>
              <a:t>колонтитул</a:t>
            </a:r>
          </a:p>
        </p:txBody>
      </p:sp>
    </p:spTree>
    <p:extLst>
      <p:ext uri="{BB962C8B-B14F-4D97-AF65-F5344CB8AC3E}">
        <p14:creationId xmlns:p14="http://schemas.microsoft.com/office/powerpoint/2010/main" val="2965043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18" Type="http://schemas.openxmlformats.org/officeDocument/2006/relationships/slideLayout" Target="../slideLayouts/slideLayout23.xml"/><Relationship Id="rId26" Type="http://schemas.openxmlformats.org/officeDocument/2006/relationships/slideLayout" Target="../slideLayouts/slideLayout31.xml"/><Relationship Id="rId3" Type="http://schemas.openxmlformats.org/officeDocument/2006/relationships/slideLayout" Target="../slideLayouts/slideLayout8.xml"/><Relationship Id="rId21" Type="http://schemas.openxmlformats.org/officeDocument/2006/relationships/slideLayout" Target="../slideLayouts/slideLayout26.xml"/><Relationship Id="rId34" Type="http://schemas.openxmlformats.org/officeDocument/2006/relationships/image" Target="../media/image4.png"/><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slideLayout" Target="../slideLayouts/slideLayout22.xml"/><Relationship Id="rId25" Type="http://schemas.openxmlformats.org/officeDocument/2006/relationships/slideLayout" Target="../slideLayouts/slideLayout30.xml"/><Relationship Id="rId33" Type="http://schemas.openxmlformats.org/officeDocument/2006/relationships/theme" Target="../theme/theme4.xml"/><Relationship Id="rId2" Type="http://schemas.openxmlformats.org/officeDocument/2006/relationships/slideLayout" Target="../slideLayouts/slideLayout7.xml"/><Relationship Id="rId16" Type="http://schemas.openxmlformats.org/officeDocument/2006/relationships/slideLayout" Target="../slideLayouts/slideLayout21.xml"/><Relationship Id="rId20" Type="http://schemas.openxmlformats.org/officeDocument/2006/relationships/slideLayout" Target="../slideLayouts/slideLayout25.xml"/><Relationship Id="rId29" Type="http://schemas.openxmlformats.org/officeDocument/2006/relationships/slideLayout" Target="../slideLayouts/slideLayout34.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24" Type="http://schemas.openxmlformats.org/officeDocument/2006/relationships/slideLayout" Target="../slideLayouts/slideLayout29.xml"/><Relationship Id="rId32" Type="http://schemas.openxmlformats.org/officeDocument/2006/relationships/slideLayout" Target="../slideLayouts/slideLayout37.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23" Type="http://schemas.openxmlformats.org/officeDocument/2006/relationships/slideLayout" Target="../slideLayouts/slideLayout28.xml"/><Relationship Id="rId28" Type="http://schemas.openxmlformats.org/officeDocument/2006/relationships/slideLayout" Target="../slideLayouts/slideLayout33.xml"/><Relationship Id="rId10" Type="http://schemas.openxmlformats.org/officeDocument/2006/relationships/slideLayout" Target="../slideLayouts/slideLayout15.xml"/><Relationship Id="rId19" Type="http://schemas.openxmlformats.org/officeDocument/2006/relationships/slideLayout" Target="../slideLayouts/slideLayout24.xml"/><Relationship Id="rId31" Type="http://schemas.openxmlformats.org/officeDocument/2006/relationships/slideLayout" Target="../slideLayouts/slideLayout36.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 Id="rId22" Type="http://schemas.openxmlformats.org/officeDocument/2006/relationships/slideLayout" Target="../slideLayouts/slideLayout27.xml"/><Relationship Id="rId27" Type="http://schemas.openxmlformats.org/officeDocument/2006/relationships/slideLayout" Target="../slideLayouts/slideLayout32.xml"/><Relationship Id="rId30"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5.xml"/><Relationship Id="rId1"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2" name="Рисунок 91">
            <a:extLst>
              <a:ext uri="{FF2B5EF4-FFF2-40B4-BE49-F238E27FC236}">
                <a16:creationId xmlns="" xmlns:a16="http://schemas.microsoft.com/office/drawing/2014/main" id="{4CE3E9B1-F3D4-3556-20BA-A1E713C78FFA}"/>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2120" y="3409"/>
            <a:ext cx="12179879" cy="6851182"/>
          </a:xfrm>
          <a:prstGeom prst="rect">
            <a:avLst/>
          </a:prstGeom>
        </p:spPr>
      </p:pic>
      <p:sp>
        <p:nvSpPr>
          <p:cNvPr id="90" name="Дата 89">
            <a:extLst>
              <a:ext uri="{FF2B5EF4-FFF2-40B4-BE49-F238E27FC236}">
                <a16:creationId xmlns="" xmlns:a16="http://schemas.microsoft.com/office/drawing/2014/main" id="{052562C5-A706-F70C-AB3D-B9985196BFA3}"/>
              </a:ext>
            </a:extLst>
          </p:cNvPr>
          <p:cNvSpPr>
            <a:spLocks noGrp="1"/>
          </p:cNvSpPr>
          <p:nvPr>
            <p:ph type="dt" sz="half" idx="2"/>
          </p:nvPr>
        </p:nvSpPr>
        <p:spPr>
          <a:xfrm>
            <a:off x="936961" y="5802435"/>
            <a:ext cx="1006140" cy="365125"/>
          </a:xfrm>
          <a:prstGeom prst="rect">
            <a:avLst/>
          </a:prstGeom>
        </p:spPr>
        <p:txBody>
          <a:bodyPr vert="horz" lIns="91440" tIns="45720" rIns="91440" bIns="45720" rtlCol="0" anchor="ctr"/>
          <a:lstStyle>
            <a:lvl1pPr algn="ctr">
              <a:defRPr sz="1200" b="1">
                <a:solidFill>
                  <a:schemeClr val="accent1"/>
                </a:solidFill>
              </a:defRPr>
            </a:lvl1pPr>
          </a:lstStyle>
          <a:p>
            <a:fld id="{66066E51-5F4A-43E2-A6C2-84789929AB13}" type="datetimeFigureOut">
              <a:rPr lang="ru-RU" smtClean="0"/>
              <a:pPr/>
              <a:t>31.07.2025</a:t>
            </a:fld>
            <a:endParaRPr lang="ru-RU" dirty="0"/>
          </a:p>
        </p:txBody>
      </p:sp>
      <p:sp>
        <p:nvSpPr>
          <p:cNvPr id="91" name="Нижний колонтитул 90">
            <a:extLst>
              <a:ext uri="{FF2B5EF4-FFF2-40B4-BE49-F238E27FC236}">
                <a16:creationId xmlns="" xmlns:a16="http://schemas.microsoft.com/office/drawing/2014/main" id="{E2006461-0671-009B-EFEF-0588B3C2BA85}"/>
              </a:ext>
            </a:extLst>
          </p:cNvPr>
          <p:cNvSpPr>
            <a:spLocks noGrp="1"/>
          </p:cNvSpPr>
          <p:nvPr>
            <p:ph type="ftr" sz="quarter" idx="3"/>
          </p:nvPr>
        </p:nvSpPr>
        <p:spPr>
          <a:xfrm>
            <a:off x="2051540" y="5802434"/>
            <a:ext cx="4114800" cy="365125"/>
          </a:xfrm>
          <a:prstGeom prst="rect">
            <a:avLst/>
          </a:prstGeom>
        </p:spPr>
        <p:txBody>
          <a:bodyPr vert="horz" lIns="91440" tIns="45720" rIns="91440" bIns="45720" rtlCol="0" anchor="ctr"/>
          <a:lstStyle>
            <a:lvl1pPr algn="l">
              <a:defRPr sz="1200" b="1">
                <a:solidFill>
                  <a:schemeClr val="accent1"/>
                </a:solidFill>
              </a:defRPr>
            </a:lvl1pPr>
          </a:lstStyle>
          <a:p>
            <a:endParaRPr lang="ru-RU" dirty="0"/>
          </a:p>
        </p:txBody>
      </p:sp>
      <p:sp>
        <p:nvSpPr>
          <p:cNvPr id="85" name="Прямоугольник 84">
            <a:extLst>
              <a:ext uri="{FF2B5EF4-FFF2-40B4-BE49-F238E27FC236}">
                <a16:creationId xmlns="" xmlns:a16="http://schemas.microsoft.com/office/drawing/2014/main" id="{C2C08A18-761C-AE5F-5524-65611385DFBD}"/>
              </a:ext>
            </a:extLst>
          </p:cNvPr>
          <p:cNvSpPr/>
          <p:nvPr userDrawn="1"/>
        </p:nvSpPr>
        <p:spPr>
          <a:xfrm>
            <a:off x="12400767" y="1"/>
            <a:ext cx="3594970" cy="5067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6" name="TextBox 85">
            <a:extLst>
              <a:ext uri="{FF2B5EF4-FFF2-40B4-BE49-F238E27FC236}">
                <a16:creationId xmlns="" xmlns:a16="http://schemas.microsoft.com/office/drawing/2014/main" id="{510691E3-B253-2DFE-34BB-D82C4554A3AB}"/>
              </a:ext>
            </a:extLst>
          </p:cNvPr>
          <p:cNvSpPr txBox="1"/>
          <p:nvPr userDrawn="1"/>
        </p:nvSpPr>
        <p:spPr>
          <a:xfrm>
            <a:off x="12558019" y="5373"/>
            <a:ext cx="1863657" cy="246221"/>
          </a:xfrm>
          <a:prstGeom prst="rect">
            <a:avLst/>
          </a:prstGeom>
          <a:noFill/>
        </p:spPr>
        <p:txBody>
          <a:bodyPr wrap="square" rtlCol="0">
            <a:spAutoFit/>
          </a:bodyPr>
          <a:lstStyle/>
          <a:p>
            <a:r>
              <a:rPr lang="ru-RU" sz="1000" b="1" dirty="0">
                <a:solidFill>
                  <a:srgbClr val="282A2E"/>
                </a:solidFill>
              </a:rPr>
              <a:t>Основная палитра</a:t>
            </a:r>
          </a:p>
        </p:txBody>
      </p:sp>
      <p:grpSp>
        <p:nvGrpSpPr>
          <p:cNvPr id="87" name="Группа 86">
            <a:extLst>
              <a:ext uri="{FF2B5EF4-FFF2-40B4-BE49-F238E27FC236}">
                <a16:creationId xmlns="" xmlns:a16="http://schemas.microsoft.com/office/drawing/2014/main" id="{078A8D38-43CB-6A2D-78F7-DB5724695A21}"/>
              </a:ext>
            </a:extLst>
          </p:cNvPr>
          <p:cNvGrpSpPr/>
          <p:nvPr userDrawn="1"/>
        </p:nvGrpSpPr>
        <p:grpSpPr>
          <a:xfrm>
            <a:off x="12383596" y="313150"/>
            <a:ext cx="2515103" cy="473010"/>
            <a:chOff x="12383596" y="313150"/>
            <a:chExt cx="2515103" cy="473010"/>
          </a:xfrm>
        </p:grpSpPr>
        <p:sp>
          <p:nvSpPr>
            <p:cNvPr id="88" name="Овал 87">
              <a:extLst>
                <a:ext uri="{FF2B5EF4-FFF2-40B4-BE49-F238E27FC236}">
                  <a16:creationId xmlns="" xmlns:a16="http://schemas.microsoft.com/office/drawing/2014/main" id="{C7799977-048A-8BAF-C37D-ECD440F31B2B}"/>
                </a:ext>
              </a:extLst>
            </p:cNvPr>
            <p:cNvSpPr/>
            <p:nvPr userDrawn="1"/>
          </p:nvSpPr>
          <p:spPr>
            <a:xfrm>
              <a:off x="12658057" y="313150"/>
              <a:ext cx="300625" cy="300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9" name="TextBox 88">
              <a:extLst>
                <a:ext uri="{FF2B5EF4-FFF2-40B4-BE49-F238E27FC236}">
                  <a16:creationId xmlns="" xmlns:a16="http://schemas.microsoft.com/office/drawing/2014/main" id="{F531D7E0-1FBC-23C5-893F-E98D1A0C66DC}"/>
                </a:ext>
              </a:extLst>
            </p:cNvPr>
            <p:cNvSpPr txBox="1"/>
            <p:nvPr userDrawn="1"/>
          </p:nvSpPr>
          <p:spPr>
            <a:xfrm>
              <a:off x="12383596" y="586105"/>
              <a:ext cx="849547" cy="200055"/>
            </a:xfrm>
            <a:prstGeom prst="rect">
              <a:avLst/>
            </a:prstGeom>
            <a:noFill/>
          </p:spPr>
          <p:txBody>
            <a:bodyPr wrap="square" rtlCol="0">
              <a:spAutoFit/>
            </a:bodyPr>
            <a:lstStyle/>
            <a:p>
              <a:pPr algn="ctr"/>
              <a:r>
                <a:rPr lang="en-US" sz="700" dirty="0">
                  <a:solidFill>
                    <a:srgbClr val="282A2E"/>
                  </a:solidFill>
                </a:rPr>
                <a:t>54</a:t>
              </a:r>
              <a:r>
                <a:rPr lang="ru-RU" sz="700" dirty="0">
                  <a:solidFill>
                    <a:srgbClr val="282A2E"/>
                  </a:solidFill>
                </a:rPr>
                <a:t>/</a:t>
              </a:r>
              <a:r>
                <a:rPr lang="en-US" sz="700" dirty="0">
                  <a:solidFill>
                    <a:srgbClr val="282A2E"/>
                  </a:solidFill>
                </a:rPr>
                <a:t>4</a:t>
              </a:r>
              <a:r>
                <a:rPr lang="ru-RU" sz="700" dirty="0">
                  <a:solidFill>
                    <a:srgbClr val="282A2E"/>
                  </a:solidFill>
                </a:rPr>
                <a:t>9/</a:t>
              </a:r>
              <a:r>
                <a:rPr lang="en-US" sz="700" dirty="0">
                  <a:solidFill>
                    <a:srgbClr val="282A2E"/>
                  </a:solidFill>
                </a:rPr>
                <a:t>148</a:t>
              </a:r>
            </a:p>
          </p:txBody>
        </p:sp>
        <p:sp>
          <p:nvSpPr>
            <p:cNvPr id="94" name="Овал 93">
              <a:extLst>
                <a:ext uri="{FF2B5EF4-FFF2-40B4-BE49-F238E27FC236}">
                  <a16:creationId xmlns="" xmlns:a16="http://schemas.microsoft.com/office/drawing/2014/main" id="{56E558E4-BFBD-BF9E-C9C8-8C95342400FF}"/>
                </a:ext>
              </a:extLst>
            </p:cNvPr>
            <p:cNvSpPr/>
            <p:nvPr userDrawn="1"/>
          </p:nvSpPr>
          <p:spPr>
            <a:xfrm>
              <a:off x="13193664" y="313150"/>
              <a:ext cx="300625" cy="300625"/>
            </a:xfrm>
            <a:prstGeom prst="ellipse">
              <a:avLst/>
            </a:prstGeom>
            <a:solidFill>
              <a:srgbClr val="7DBB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5" name="TextBox 94">
              <a:extLst>
                <a:ext uri="{FF2B5EF4-FFF2-40B4-BE49-F238E27FC236}">
                  <a16:creationId xmlns="" xmlns:a16="http://schemas.microsoft.com/office/drawing/2014/main" id="{F2D5BC0D-E0B9-4FAF-A036-871D5C60E48F}"/>
                </a:ext>
              </a:extLst>
            </p:cNvPr>
            <p:cNvSpPr txBox="1"/>
            <p:nvPr userDrawn="1"/>
          </p:nvSpPr>
          <p:spPr>
            <a:xfrm>
              <a:off x="12919203" y="586105"/>
              <a:ext cx="849547" cy="200055"/>
            </a:xfrm>
            <a:prstGeom prst="rect">
              <a:avLst/>
            </a:prstGeom>
            <a:noFill/>
          </p:spPr>
          <p:txBody>
            <a:bodyPr wrap="square" rtlCol="0">
              <a:spAutoFit/>
            </a:bodyPr>
            <a:lstStyle/>
            <a:p>
              <a:pPr algn="ctr"/>
              <a:r>
                <a:rPr lang="ru-RU" sz="700" dirty="0">
                  <a:solidFill>
                    <a:srgbClr val="282A2E"/>
                  </a:solidFill>
                </a:rPr>
                <a:t>125/187/252</a:t>
              </a:r>
              <a:endParaRPr lang="en-US" sz="700" dirty="0">
                <a:solidFill>
                  <a:srgbClr val="282A2E"/>
                </a:solidFill>
              </a:endParaRPr>
            </a:p>
          </p:txBody>
        </p:sp>
        <p:sp>
          <p:nvSpPr>
            <p:cNvPr id="96" name="Овал 95">
              <a:extLst>
                <a:ext uri="{FF2B5EF4-FFF2-40B4-BE49-F238E27FC236}">
                  <a16:creationId xmlns="" xmlns:a16="http://schemas.microsoft.com/office/drawing/2014/main" id="{1CBF7B07-8ABA-90D6-8681-5F821E6D83B7}"/>
                </a:ext>
              </a:extLst>
            </p:cNvPr>
            <p:cNvSpPr/>
            <p:nvPr userDrawn="1"/>
          </p:nvSpPr>
          <p:spPr>
            <a:xfrm>
              <a:off x="13764811" y="313150"/>
              <a:ext cx="300625" cy="3006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7" name="TextBox 96">
              <a:extLst>
                <a:ext uri="{FF2B5EF4-FFF2-40B4-BE49-F238E27FC236}">
                  <a16:creationId xmlns="" xmlns:a16="http://schemas.microsoft.com/office/drawing/2014/main" id="{D737C791-B679-7959-35D1-40487B94EA92}"/>
                </a:ext>
              </a:extLst>
            </p:cNvPr>
            <p:cNvSpPr txBox="1"/>
            <p:nvPr userDrawn="1"/>
          </p:nvSpPr>
          <p:spPr>
            <a:xfrm>
              <a:off x="13490350" y="586105"/>
              <a:ext cx="849547" cy="200055"/>
            </a:xfrm>
            <a:prstGeom prst="rect">
              <a:avLst/>
            </a:prstGeom>
            <a:noFill/>
          </p:spPr>
          <p:txBody>
            <a:bodyPr wrap="square" rtlCol="0">
              <a:spAutoFit/>
            </a:bodyPr>
            <a:lstStyle/>
            <a:p>
              <a:pPr algn="ctr"/>
              <a:r>
                <a:rPr lang="ru-RU" sz="700" dirty="0">
                  <a:solidFill>
                    <a:srgbClr val="282A2E"/>
                  </a:solidFill>
                </a:rPr>
                <a:t>40/42/46</a:t>
              </a:r>
              <a:endParaRPr lang="en-US" sz="700" dirty="0">
                <a:solidFill>
                  <a:srgbClr val="282A2E"/>
                </a:solidFill>
              </a:endParaRPr>
            </a:p>
          </p:txBody>
        </p:sp>
        <p:sp>
          <p:nvSpPr>
            <p:cNvPr id="98" name="Овал 97">
              <a:extLst>
                <a:ext uri="{FF2B5EF4-FFF2-40B4-BE49-F238E27FC236}">
                  <a16:creationId xmlns="" xmlns:a16="http://schemas.microsoft.com/office/drawing/2014/main" id="{99E91331-C346-6811-DF69-43E90C73D660}"/>
                </a:ext>
              </a:extLst>
            </p:cNvPr>
            <p:cNvSpPr/>
            <p:nvPr userDrawn="1"/>
          </p:nvSpPr>
          <p:spPr>
            <a:xfrm>
              <a:off x="14323613" y="313150"/>
              <a:ext cx="300625" cy="300625"/>
            </a:xfrm>
            <a:prstGeom prst="ellipse">
              <a:avLst/>
            </a:prstGeom>
            <a:solidFill>
              <a:schemeClr val="bg1"/>
            </a:solidFill>
            <a:ln w="6350">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9" name="TextBox 98">
              <a:extLst>
                <a:ext uri="{FF2B5EF4-FFF2-40B4-BE49-F238E27FC236}">
                  <a16:creationId xmlns="" xmlns:a16="http://schemas.microsoft.com/office/drawing/2014/main" id="{45EFC2C1-76D4-A774-C47A-89CE3364AFC9}"/>
                </a:ext>
              </a:extLst>
            </p:cNvPr>
            <p:cNvSpPr txBox="1"/>
            <p:nvPr userDrawn="1"/>
          </p:nvSpPr>
          <p:spPr>
            <a:xfrm>
              <a:off x="14049152" y="586105"/>
              <a:ext cx="849547" cy="200055"/>
            </a:xfrm>
            <a:prstGeom prst="rect">
              <a:avLst/>
            </a:prstGeom>
            <a:noFill/>
          </p:spPr>
          <p:txBody>
            <a:bodyPr wrap="square" rtlCol="0">
              <a:spAutoFit/>
            </a:bodyPr>
            <a:lstStyle/>
            <a:p>
              <a:pPr algn="ctr"/>
              <a:r>
                <a:rPr lang="ru-RU" sz="700" dirty="0">
                  <a:solidFill>
                    <a:srgbClr val="282A2E"/>
                  </a:solidFill>
                </a:rPr>
                <a:t>255/255/255</a:t>
              </a:r>
              <a:endParaRPr lang="en-US" sz="700" dirty="0">
                <a:solidFill>
                  <a:srgbClr val="282A2E"/>
                </a:solidFill>
              </a:endParaRPr>
            </a:p>
          </p:txBody>
        </p:sp>
      </p:grpSp>
      <p:sp>
        <p:nvSpPr>
          <p:cNvPr id="100" name="TextBox 99">
            <a:extLst>
              <a:ext uri="{FF2B5EF4-FFF2-40B4-BE49-F238E27FC236}">
                <a16:creationId xmlns="" xmlns:a16="http://schemas.microsoft.com/office/drawing/2014/main" id="{5A40070A-482B-0A57-DC60-E36CE4BF7FAC}"/>
              </a:ext>
            </a:extLst>
          </p:cNvPr>
          <p:cNvSpPr txBox="1"/>
          <p:nvPr userDrawn="1"/>
        </p:nvSpPr>
        <p:spPr>
          <a:xfrm>
            <a:off x="12558019" y="785674"/>
            <a:ext cx="1863657" cy="246221"/>
          </a:xfrm>
          <a:prstGeom prst="rect">
            <a:avLst/>
          </a:prstGeom>
          <a:noFill/>
        </p:spPr>
        <p:txBody>
          <a:bodyPr wrap="square" rtlCol="0">
            <a:spAutoFit/>
          </a:bodyPr>
          <a:lstStyle/>
          <a:p>
            <a:r>
              <a:rPr lang="ru-RU" sz="1000" b="1" dirty="0">
                <a:solidFill>
                  <a:srgbClr val="282A2E"/>
                </a:solidFill>
              </a:rPr>
              <a:t>Расширенная палитра</a:t>
            </a:r>
          </a:p>
        </p:txBody>
      </p:sp>
      <p:grpSp>
        <p:nvGrpSpPr>
          <p:cNvPr id="101" name="Группа 100">
            <a:extLst>
              <a:ext uri="{FF2B5EF4-FFF2-40B4-BE49-F238E27FC236}">
                <a16:creationId xmlns="" xmlns:a16="http://schemas.microsoft.com/office/drawing/2014/main" id="{A05313A0-33F5-7A8D-F770-81B4A6B0B523}"/>
              </a:ext>
            </a:extLst>
          </p:cNvPr>
          <p:cNvGrpSpPr/>
          <p:nvPr userDrawn="1"/>
        </p:nvGrpSpPr>
        <p:grpSpPr>
          <a:xfrm>
            <a:off x="12383596" y="1093451"/>
            <a:ext cx="3626739" cy="950964"/>
            <a:chOff x="12383596" y="1093451"/>
            <a:chExt cx="3626739" cy="950964"/>
          </a:xfrm>
        </p:grpSpPr>
        <p:sp>
          <p:nvSpPr>
            <p:cNvPr id="102" name="Овал 101">
              <a:extLst>
                <a:ext uri="{FF2B5EF4-FFF2-40B4-BE49-F238E27FC236}">
                  <a16:creationId xmlns="" xmlns:a16="http://schemas.microsoft.com/office/drawing/2014/main" id="{A18941DF-CA50-2B74-31EE-5C913A3F27E7}"/>
                </a:ext>
              </a:extLst>
            </p:cNvPr>
            <p:cNvSpPr/>
            <p:nvPr userDrawn="1"/>
          </p:nvSpPr>
          <p:spPr>
            <a:xfrm>
              <a:off x="12658057" y="1093451"/>
              <a:ext cx="300625" cy="30062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TextBox 102">
              <a:extLst>
                <a:ext uri="{FF2B5EF4-FFF2-40B4-BE49-F238E27FC236}">
                  <a16:creationId xmlns="" xmlns:a16="http://schemas.microsoft.com/office/drawing/2014/main" id="{27ADB057-FFFD-97A1-E326-840D58281595}"/>
                </a:ext>
              </a:extLst>
            </p:cNvPr>
            <p:cNvSpPr txBox="1"/>
            <p:nvPr userDrawn="1"/>
          </p:nvSpPr>
          <p:spPr>
            <a:xfrm>
              <a:off x="12383596" y="1366406"/>
              <a:ext cx="849547" cy="200055"/>
            </a:xfrm>
            <a:prstGeom prst="rect">
              <a:avLst/>
            </a:prstGeom>
            <a:noFill/>
          </p:spPr>
          <p:txBody>
            <a:bodyPr wrap="square" rtlCol="0">
              <a:spAutoFit/>
            </a:bodyPr>
            <a:lstStyle/>
            <a:p>
              <a:pPr algn="ctr"/>
              <a:r>
                <a:rPr lang="ru-RU" sz="700" dirty="0">
                  <a:solidFill>
                    <a:srgbClr val="282A2E"/>
                  </a:solidFill>
                </a:rPr>
                <a:t>52/111/194</a:t>
              </a:r>
              <a:endParaRPr lang="en-US" sz="700" dirty="0">
                <a:solidFill>
                  <a:srgbClr val="282A2E"/>
                </a:solidFill>
              </a:endParaRPr>
            </a:p>
          </p:txBody>
        </p:sp>
        <p:sp>
          <p:nvSpPr>
            <p:cNvPr id="104" name="Овал 103">
              <a:extLst>
                <a:ext uri="{FF2B5EF4-FFF2-40B4-BE49-F238E27FC236}">
                  <a16:creationId xmlns="" xmlns:a16="http://schemas.microsoft.com/office/drawing/2014/main" id="{22C0459E-4FF6-ECA1-4330-B2C72D7AD8D1}"/>
                </a:ext>
              </a:extLst>
            </p:cNvPr>
            <p:cNvSpPr/>
            <p:nvPr userDrawn="1"/>
          </p:nvSpPr>
          <p:spPr>
            <a:xfrm>
              <a:off x="13193664" y="1093451"/>
              <a:ext cx="300625" cy="300625"/>
            </a:xfrm>
            <a:prstGeom prst="ellipse">
              <a:avLst/>
            </a:pr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5" name="TextBox 104">
              <a:extLst>
                <a:ext uri="{FF2B5EF4-FFF2-40B4-BE49-F238E27FC236}">
                  <a16:creationId xmlns="" xmlns:a16="http://schemas.microsoft.com/office/drawing/2014/main" id="{554D4C86-3437-2638-12C0-69056C4853A1}"/>
                </a:ext>
              </a:extLst>
            </p:cNvPr>
            <p:cNvSpPr txBox="1"/>
            <p:nvPr userDrawn="1"/>
          </p:nvSpPr>
          <p:spPr>
            <a:xfrm>
              <a:off x="12919203" y="1366406"/>
              <a:ext cx="849547" cy="200055"/>
            </a:xfrm>
            <a:prstGeom prst="rect">
              <a:avLst/>
            </a:prstGeom>
            <a:noFill/>
          </p:spPr>
          <p:txBody>
            <a:bodyPr wrap="square" rtlCol="0">
              <a:spAutoFit/>
            </a:bodyPr>
            <a:lstStyle/>
            <a:p>
              <a:pPr algn="ctr"/>
              <a:r>
                <a:rPr lang="ru-RU" sz="700" dirty="0">
                  <a:solidFill>
                    <a:srgbClr val="282A2E"/>
                  </a:solidFill>
                </a:rPr>
                <a:t>131/131/131</a:t>
              </a:r>
              <a:endParaRPr lang="en-US" sz="700" dirty="0">
                <a:solidFill>
                  <a:srgbClr val="282A2E"/>
                </a:solidFill>
              </a:endParaRPr>
            </a:p>
          </p:txBody>
        </p:sp>
        <p:sp>
          <p:nvSpPr>
            <p:cNvPr id="106" name="Овал 105">
              <a:extLst>
                <a:ext uri="{FF2B5EF4-FFF2-40B4-BE49-F238E27FC236}">
                  <a16:creationId xmlns="" xmlns:a16="http://schemas.microsoft.com/office/drawing/2014/main" id="{7B698B26-981B-D993-B8E6-9F9AF7E9D0C7}"/>
                </a:ext>
              </a:extLst>
            </p:cNvPr>
            <p:cNvSpPr/>
            <p:nvPr userDrawn="1"/>
          </p:nvSpPr>
          <p:spPr>
            <a:xfrm>
              <a:off x="13764811" y="1093451"/>
              <a:ext cx="300625" cy="300625"/>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7" name="TextBox 106">
              <a:extLst>
                <a:ext uri="{FF2B5EF4-FFF2-40B4-BE49-F238E27FC236}">
                  <a16:creationId xmlns="" xmlns:a16="http://schemas.microsoft.com/office/drawing/2014/main" id="{A5550535-40E8-156F-16E2-3E3EB00465CC}"/>
                </a:ext>
              </a:extLst>
            </p:cNvPr>
            <p:cNvSpPr txBox="1"/>
            <p:nvPr userDrawn="1"/>
          </p:nvSpPr>
          <p:spPr>
            <a:xfrm>
              <a:off x="13490350" y="1366406"/>
              <a:ext cx="849547" cy="200055"/>
            </a:xfrm>
            <a:prstGeom prst="rect">
              <a:avLst/>
            </a:prstGeom>
            <a:noFill/>
          </p:spPr>
          <p:txBody>
            <a:bodyPr wrap="square" rtlCol="0">
              <a:spAutoFit/>
            </a:bodyPr>
            <a:lstStyle/>
            <a:p>
              <a:pPr algn="ctr"/>
              <a:r>
                <a:rPr lang="ru-RU" sz="700" dirty="0">
                  <a:solidFill>
                    <a:srgbClr val="282A2E"/>
                  </a:solidFill>
                </a:rPr>
                <a:t>191/191/191</a:t>
              </a:r>
              <a:endParaRPr lang="en-US" sz="700" dirty="0">
                <a:solidFill>
                  <a:srgbClr val="282A2E"/>
                </a:solidFill>
              </a:endParaRPr>
            </a:p>
          </p:txBody>
        </p:sp>
        <p:sp>
          <p:nvSpPr>
            <p:cNvPr id="108" name="Овал 107">
              <a:extLst>
                <a:ext uri="{FF2B5EF4-FFF2-40B4-BE49-F238E27FC236}">
                  <a16:creationId xmlns="" xmlns:a16="http://schemas.microsoft.com/office/drawing/2014/main" id="{CFD8FFBC-B01B-9F2E-1070-763A48359B44}"/>
                </a:ext>
              </a:extLst>
            </p:cNvPr>
            <p:cNvSpPr/>
            <p:nvPr userDrawn="1"/>
          </p:nvSpPr>
          <p:spPr>
            <a:xfrm>
              <a:off x="14323613" y="1093451"/>
              <a:ext cx="300625" cy="300625"/>
            </a:xfrm>
            <a:prstGeom prst="ellipse">
              <a:avLst/>
            </a:prstGeom>
            <a:solidFill>
              <a:srgbClr val="E368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9" name="TextBox 108">
              <a:extLst>
                <a:ext uri="{FF2B5EF4-FFF2-40B4-BE49-F238E27FC236}">
                  <a16:creationId xmlns="" xmlns:a16="http://schemas.microsoft.com/office/drawing/2014/main" id="{1DBD5A87-836F-569E-908C-4E470F12F907}"/>
                </a:ext>
              </a:extLst>
            </p:cNvPr>
            <p:cNvSpPr txBox="1"/>
            <p:nvPr userDrawn="1"/>
          </p:nvSpPr>
          <p:spPr>
            <a:xfrm>
              <a:off x="14049152" y="1366406"/>
              <a:ext cx="849547" cy="200055"/>
            </a:xfrm>
            <a:prstGeom prst="rect">
              <a:avLst/>
            </a:prstGeom>
            <a:noFill/>
          </p:spPr>
          <p:txBody>
            <a:bodyPr wrap="square" rtlCol="0">
              <a:spAutoFit/>
            </a:bodyPr>
            <a:lstStyle/>
            <a:p>
              <a:pPr algn="ctr"/>
              <a:r>
                <a:rPr lang="ru-RU" sz="700" dirty="0">
                  <a:solidFill>
                    <a:srgbClr val="282A2E"/>
                  </a:solidFill>
                </a:rPr>
                <a:t>227/104/70</a:t>
              </a:r>
              <a:endParaRPr lang="en-US" sz="700" dirty="0">
                <a:solidFill>
                  <a:srgbClr val="282A2E"/>
                </a:solidFill>
              </a:endParaRPr>
            </a:p>
          </p:txBody>
        </p:sp>
        <p:sp>
          <p:nvSpPr>
            <p:cNvPr id="110" name="Овал 109">
              <a:extLst>
                <a:ext uri="{FF2B5EF4-FFF2-40B4-BE49-F238E27FC236}">
                  <a16:creationId xmlns="" xmlns:a16="http://schemas.microsoft.com/office/drawing/2014/main" id="{2B14C374-73F0-C165-FE08-B0BC8C0AA819}"/>
                </a:ext>
              </a:extLst>
            </p:cNvPr>
            <p:cNvSpPr/>
            <p:nvPr userDrawn="1"/>
          </p:nvSpPr>
          <p:spPr>
            <a:xfrm>
              <a:off x="14876802" y="1093451"/>
              <a:ext cx="300625" cy="300625"/>
            </a:xfrm>
            <a:prstGeom prst="ellipse">
              <a:avLst/>
            </a:prstGeom>
            <a:solidFill>
              <a:srgbClr val="FFA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1" name="TextBox 110">
              <a:extLst>
                <a:ext uri="{FF2B5EF4-FFF2-40B4-BE49-F238E27FC236}">
                  <a16:creationId xmlns="" xmlns:a16="http://schemas.microsoft.com/office/drawing/2014/main" id="{4347193D-0D57-CF30-75D7-F8A0A89F4DEC}"/>
                </a:ext>
              </a:extLst>
            </p:cNvPr>
            <p:cNvSpPr txBox="1"/>
            <p:nvPr userDrawn="1"/>
          </p:nvSpPr>
          <p:spPr>
            <a:xfrm>
              <a:off x="14602341" y="1366406"/>
              <a:ext cx="849547" cy="200055"/>
            </a:xfrm>
            <a:prstGeom prst="rect">
              <a:avLst/>
            </a:prstGeom>
            <a:noFill/>
          </p:spPr>
          <p:txBody>
            <a:bodyPr wrap="square" rtlCol="0">
              <a:spAutoFit/>
            </a:bodyPr>
            <a:lstStyle/>
            <a:p>
              <a:pPr algn="ctr"/>
              <a:r>
                <a:rPr lang="ru-RU" sz="700" dirty="0">
                  <a:solidFill>
                    <a:srgbClr val="282A2E"/>
                  </a:solidFill>
                </a:rPr>
                <a:t>255/169/112</a:t>
              </a:r>
              <a:endParaRPr lang="en-US" sz="700" dirty="0">
                <a:solidFill>
                  <a:srgbClr val="282A2E"/>
                </a:solidFill>
              </a:endParaRPr>
            </a:p>
          </p:txBody>
        </p:sp>
        <p:sp>
          <p:nvSpPr>
            <p:cNvPr id="112" name="Овал 111">
              <a:extLst>
                <a:ext uri="{FF2B5EF4-FFF2-40B4-BE49-F238E27FC236}">
                  <a16:creationId xmlns="" xmlns:a16="http://schemas.microsoft.com/office/drawing/2014/main" id="{5BFAF9A4-B435-9261-F1FE-A29BED15D62B}"/>
                </a:ext>
              </a:extLst>
            </p:cNvPr>
            <p:cNvSpPr/>
            <p:nvPr userDrawn="1"/>
          </p:nvSpPr>
          <p:spPr>
            <a:xfrm>
              <a:off x="15435249" y="1093451"/>
              <a:ext cx="300625" cy="300625"/>
            </a:xfrm>
            <a:prstGeom prst="ellipse">
              <a:avLst/>
            </a:prstGeom>
            <a:solidFill>
              <a:srgbClr val="FFD7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3" name="TextBox 112">
              <a:extLst>
                <a:ext uri="{FF2B5EF4-FFF2-40B4-BE49-F238E27FC236}">
                  <a16:creationId xmlns="" xmlns:a16="http://schemas.microsoft.com/office/drawing/2014/main" id="{F2616629-97C9-0636-1134-304125092CFF}"/>
                </a:ext>
              </a:extLst>
            </p:cNvPr>
            <p:cNvSpPr txBox="1"/>
            <p:nvPr userDrawn="1"/>
          </p:nvSpPr>
          <p:spPr>
            <a:xfrm>
              <a:off x="15160788" y="1366406"/>
              <a:ext cx="849547" cy="200055"/>
            </a:xfrm>
            <a:prstGeom prst="rect">
              <a:avLst/>
            </a:prstGeom>
            <a:noFill/>
          </p:spPr>
          <p:txBody>
            <a:bodyPr wrap="square" rtlCol="0">
              <a:spAutoFit/>
            </a:bodyPr>
            <a:lstStyle/>
            <a:p>
              <a:pPr algn="ctr"/>
              <a:r>
                <a:rPr lang="ru-RU" sz="700" dirty="0">
                  <a:solidFill>
                    <a:srgbClr val="282A2E"/>
                  </a:solidFill>
                </a:rPr>
                <a:t>255/215/172</a:t>
              </a:r>
              <a:endParaRPr lang="en-US" sz="700" dirty="0">
                <a:solidFill>
                  <a:srgbClr val="282A2E"/>
                </a:solidFill>
              </a:endParaRPr>
            </a:p>
          </p:txBody>
        </p:sp>
        <p:sp>
          <p:nvSpPr>
            <p:cNvPr id="114" name="Овал 113">
              <a:extLst>
                <a:ext uri="{FF2B5EF4-FFF2-40B4-BE49-F238E27FC236}">
                  <a16:creationId xmlns="" xmlns:a16="http://schemas.microsoft.com/office/drawing/2014/main" id="{E5D38064-94CD-BE8A-C1BD-A711DF9B448B}"/>
                </a:ext>
              </a:extLst>
            </p:cNvPr>
            <p:cNvSpPr/>
            <p:nvPr userDrawn="1"/>
          </p:nvSpPr>
          <p:spPr>
            <a:xfrm>
              <a:off x="12658057" y="1571405"/>
              <a:ext cx="300625" cy="300625"/>
            </a:xfrm>
            <a:prstGeom prst="ellipse">
              <a:avLst/>
            </a:prstGeom>
            <a:solidFill>
              <a:srgbClr val="57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5" name="TextBox 114">
              <a:extLst>
                <a:ext uri="{FF2B5EF4-FFF2-40B4-BE49-F238E27FC236}">
                  <a16:creationId xmlns="" xmlns:a16="http://schemas.microsoft.com/office/drawing/2014/main" id="{A13DD292-3250-F522-B017-528843903643}"/>
                </a:ext>
              </a:extLst>
            </p:cNvPr>
            <p:cNvSpPr txBox="1"/>
            <p:nvPr userDrawn="1"/>
          </p:nvSpPr>
          <p:spPr>
            <a:xfrm>
              <a:off x="12383596" y="1844360"/>
              <a:ext cx="849547" cy="200055"/>
            </a:xfrm>
            <a:prstGeom prst="rect">
              <a:avLst/>
            </a:prstGeom>
            <a:noFill/>
          </p:spPr>
          <p:txBody>
            <a:bodyPr wrap="square" rtlCol="0">
              <a:spAutoFit/>
            </a:bodyPr>
            <a:lstStyle/>
            <a:p>
              <a:pPr algn="ctr"/>
              <a:r>
                <a:rPr lang="ru-RU" sz="700" dirty="0">
                  <a:solidFill>
                    <a:srgbClr val="282A2E"/>
                  </a:solidFill>
                </a:rPr>
                <a:t>87/140/123</a:t>
              </a:r>
              <a:endParaRPr lang="en-US" sz="700" dirty="0">
                <a:solidFill>
                  <a:srgbClr val="282A2E"/>
                </a:solidFill>
              </a:endParaRPr>
            </a:p>
          </p:txBody>
        </p:sp>
        <p:sp>
          <p:nvSpPr>
            <p:cNvPr id="116" name="Овал 115">
              <a:extLst>
                <a:ext uri="{FF2B5EF4-FFF2-40B4-BE49-F238E27FC236}">
                  <a16:creationId xmlns="" xmlns:a16="http://schemas.microsoft.com/office/drawing/2014/main" id="{5CEFDBA0-BDDC-F2B9-89F9-BFE10932E428}"/>
                </a:ext>
              </a:extLst>
            </p:cNvPr>
            <p:cNvSpPr/>
            <p:nvPr userDrawn="1"/>
          </p:nvSpPr>
          <p:spPr>
            <a:xfrm>
              <a:off x="13193664" y="1571405"/>
              <a:ext cx="300625" cy="300625"/>
            </a:xfrm>
            <a:prstGeom prst="ellipse">
              <a:avLst/>
            </a:prstGeom>
            <a:solidFill>
              <a:srgbClr val="46AA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7" name="TextBox 116">
              <a:extLst>
                <a:ext uri="{FF2B5EF4-FFF2-40B4-BE49-F238E27FC236}">
                  <a16:creationId xmlns="" xmlns:a16="http://schemas.microsoft.com/office/drawing/2014/main" id="{FFA0F553-FE90-F630-D6A5-387B3A9933CF}"/>
                </a:ext>
              </a:extLst>
            </p:cNvPr>
            <p:cNvSpPr txBox="1"/>
            <p:nvPr userDrawn="1"/>
          </p:nvSpPr>
          <p:spPr>
            <a:xfrm>
              <a:off x="12919203" y="1844360"/>
              <a:ext cx="849547" cy="200055"/>
            </a:xfrm>
            <a:prstGeom prst="rect">
              <a:avLst/>
            </a:prstGeom>
            <a:noFill/>
          </p:spPr>
          <p:txBody>
            <a:bodyPr wrap="square" rtlCol="0">
              <a:spAutoFit/>
            </a:bodyPr>
            <a:lstStyle/>
            <a:p>
              <a:pPr algn="ctr"/>
              <a:r>
                <a:rPr lang="ru-RU" sz="700" dirty="0">
                  <a:solidFill>
                    <a:srgbClr val="282A2E"/>
                  </a:solidFill>
                </a:rPr>
                <a:t>70/170/152</a:t>
              </a:r>
              <a:endParaRPr lang="en-US" sz="700" dirty="0">
                <a:solidFill>
                  <a:srgbClr val="282A2E"/>
                </a:solidFill>
              </a:endParaRPr>
            </a:p>
          </p:txBody>
        </p:sp>
        <p:sp>
          <p:nvSpPr>
            <p:cNvPr id="118" name="Овал 117">
              <a:extLst>
                <a:ext uri="{FF2B5EF4-FFF2-40B4-BE49-F238E27FC236}">
                  <a16:creationId xmlns="" xmlns:a16="http://schemas.microsoft.com/office/drawing/2014/main" id="{B12AC916-C0C1-9CC0-80DD-29B0CC40FDC2}"/>
                </a:ext>
              </a:extLst>
            </p:cNvPr>
            <p:cNvSpPr/>
            <p:nvPr userDrawn="1"/>
          </p:nvSpPr>
          <p:spPr>
            <a:xfrm>
              <a:off x="13764811" y="1571405"/>
              <a:ext cx="300625" cy="300625"/>
            </a:xfrm>
            <a:prstGeom prst="ellipse">
              <a:avLst/>
            </a:prstGeom>
            <a:solidFill>
              <a:srgbClr val="A1D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9" name="TextBox 118">
              <a:extLst>
                <a:ext uri="{FF2B5EF4-FFF2-40B4-BE49-F238E27FC236}">
                  <a16:creationId xmlns="" xmlns:a16="http://schemas.microsoft.com/office/drawing/2014/main" id="{62FEDC97-D0B6-19D6-C94C-FB2B65D6EB7F}"/>
                </a:ext>
              </a:extLst>
            </p:cNvPr>
            <p:cNvSpPr txBox="1"/>
            <p:nvPr userDrawn="1"/>
          </p:nvSpPr>
          <p:spPr>
            <a:xfrm>
              <a:off x="13490350" y="1844360"/>
              <a:ext cx="849547" cy="200055"/>
            </a:xfrm>
            <a:prstGeom prst="rect">
              <a:avLst/>
            </a:prstGeom>
            <a:noFill/>
          </p:spPr>
          <p:txBody>
            <a:bodyPr wrap="square" rtlCol="0">
              <a:spAutoFit/>
            </a:bodyPr>
            <a:lstStyle/>
            <a:p>
              <a:pPr algn="ctr"/>
              <a:r>
                <a:rPr lang="ru-RU" sz="700" dirty="0">
                  <a:solidFill>
                    <a:srgbClr val="282A2E"/>
                  </a:solidFill>
                </a:rPr>
                <a:t>161/220/188</a:t>
              </a:r>
              <a:endParaRPr lang="en-US" sz="700" dirty="0">
                <a:solidFill>
                  <a:srgbClr val="282A2E"/>
                </a:solidFill>
              </a:endParaRPr>
            </a:p>
          </p:txBody>
        </p:sp>
      </p:grpSp>
      <p:sp>
        <p:nvSpPr>
          <p:cNvPr id="120" name="TextBox 119">
            <a:extLst>
              <a:ext uri="{FF2B5EF4-FFF2-40B4-BE49-F238E27FC236}">
                <a16:creationId xmlns="" xmlns:a16="http://schemas.microsoft.com/office/drawing/2014/main" id="{A7378C93-0246-ADC9-24D2-F7F81B441CFF}"/>
              </a:ext>
            </a:extLst>
          </p:cNvPr>
          <p:cNvSpPr txBox="1"/>
          <p:nvPr userDrawn="1"/>
        </p:nvSpPr>
        <p:spPr>
          <a:xfrm>
            <a:off x="12541026" y="3656131"/>
            <a:ext cx="2742457" cy="246221"/>
          </a:xfrm>
          <a:prstGeom prst="rect">
            <a:avLst/>
          </a:prstGeom>
          <a:noFill/>
        </p:spPr>
        <p:txBody>
          <a:bodyPr wrap="square" rtlCol="0">
            <a:spAutoFit/>
          </a:bodyPr>
          <a:lstStyle/>
          <a:p>
            <a:r>
              <a:rPr lang="ru-RU" sz="1000" b="1" dirty="0">
                <a:solidFill>
                  <a:srgbClr val="282A2E"/>
                </a:solidFill>
              </a:rPr>
              <a:t>Дополнительная расширенная палитра</a:t>
            </a:r>
          </a:p>
        </p:txBody>
      </p:sp>
      <p:grpSp>
        <p:nvGrpSpPr>
          <p:cNvPr id="121" name="Группа 120">
            <a:extLst>
              <a:ext uri="{FF2B5EF4-FFF2-40B4-BE49-F238E27FC236}">
                <a16:creationId xmlns="" xmlns:a16="http://schemas.microsoft.com/office/drawing/2014/main" id="{FD744F7F-1FE7-6CCB-7AC9-9F4819FD97A2}"/>
              </a:ext>
            </a:extLst>
          </p:cNvPr>
          <p:cNvGrpSpPr/>
          <p:nvPr userDrawn="1"/>
        </p:nvGrpSpPr>
        <p:grpSpPr>
          <a:xfrm>
            <a:off x="12383596" y="3963908"/>
            <a:ext cx="3626739" cy="992609"/>
            <a:chOff x="12383596" y="3963908"/>
            <a:chExt cx="3626739" cy="992609"/>
          </a:xfrm>
        </p:grpSpPr>
        <p:sp>
          <p:nvSpPr>
            <p:cNvPr id="122" name="Овал 121">
              <a:extLst>
                <a:ext uri="{FF2B5EF4-FFF2-40B4-BE49-F238E27FC236}">
                  <a16:creationId xmlns="" xmlns:a16="http://schemas.microsoft.com/office/drawing/2014/main" id="{137403FB-5285-6160-016D-632FFBF7820F}"/>
                </a:ext>
              </a:extLst>
            </p:cNvPr>
            <p:cNvSpPr/>
            <p:nvPr userDrawn="1"/>
          </p:nvSpPr>
          <p:spPr>
            <a:xfrm>
              <a:off x="12658057" y="3963908"/>
              <a:ext cx="300625" cy="300625"/>
            </a:xfrm>
            <a:prstGeom prst="ellipse">
              <a:avLst/>
            </a:prstGeom>
            <a:solidFill>
              <a:srgbClr val="9C3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3" name="TextBox 122">
              <a:extLst>
                <a:ext uri="{FF2B5EF4-FFF2-40B4-BE49-F238E27FC236}">
                  <a16:creationId xmlns="" xmlns:a16="http://schemas.microsoft.com/office/drawing/2014/main" id="{B5934C66-B48E-332E-0A3C-EA4393CA9C6B}"/>
                </a:ext>
              </a:extLst>
            </p:cNvPr>
            <p:cNvSpPr txBox="1"/>
            <p:nvPr userDrawn="1"/>
          </p:nvSpPr>
          <p:spPr>
            <a:xfrm>
              <a:off x="12383596" y="4236863"/>
              <a:ext cx="849547" cy="200055"/>
            </a:xfrm>
            <a:prstGeom prst="rect">
              <a:avLst/>
            </a:prstGeom>
            <a:noFill/>
          </p:spPr>
          <p:txBody>
            <a:bodyPr wrap="square" rtlCol="0">
              <a:spAutoFit/>
            </a:bodyPr>
            <a:lstStyle/>
            <a:p>
              <a:pPr algn="ctr"/>
              <a:r>
                <a:rPr lang="ru-RU" sz="700" dirty="0">
                  <a:solidFill>
                    <a:srgbClr val="282A2E"/>
                  </a:solidFill>
                </a:rPr>
                <a:t>156/54/103</a:t>
              </a:r>
              <a:endParaRPr lang="en-US" sz="700" dirty="0">
                <a:solidFill>
                  <a:srgbClr val="282A2E"/>
                </a:solidFill>
              </a:endParaRPr>
            </a:p>
          </p:txBody>
        </p:sp>
        <p:sp>
          <p:nvSpPr>
            <p:cNvPr id="124" name="Овал 123">
              <a:extLst>
                <a:ext uri="{FF2B5EF4-FFF2-40B4-BE49-F238E27FC236}">
                  <a16:creationId xmlns="" xmlns:a16="http://schemas.microsoft.com/office/drawing/2014/main" id="{4271E107-3C46-BE9E-3E0D-B82512756668}"/>
                </a:ext>
              </a:extLst>
            </p:cNvPr>
            <p:cNvSpPr/>
            <p:nvPr userDrawn="1"/>
          </p:nvSpPr>
          <p:spPr>
            <a:xfrm>
              <a:off x="13193664" y="3963908"/>
              <a:ext cx="300625" cy="300625"/>
            </a:xfrm>
            <a:prstGeom prst="ellipse">
              <a:avLst/>
            </a:prstGeom>
            <a:solidFill>
              <a:srgbClr val="AC6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5" name="TextBox 124">
              <a:extLst>
                <a:ext uri="{FF2B5EF4-FFF2-40B4-BE49-F238E27FC236}">
                  <a16:creationId xmlns="" xmlns:a16="http://schemas.microsoft.com/office/drawing/2014/main" id="{F3B1F5E1-FA4A-1492-047E-0BD011119E3D}"/>
                </a:ext>
              </a:extLst>
            </p:cNvPr>
            <p:cNvSpPr txBox="1"/>
            <p:nvPr userDrawn="1"/>
          </p:nvSpPr>
          <p:spPr>
            <a:xfrm>
              <a:off x="12919203" y="4236863"/>
              <a:ext cx="849547" cy="200055"/>
            </a:xfrm>
            <a:prstGeom prst="rect">
              <a:avLst/>
            </a:prstGeom>
            <a:noFill/>
          </p:spPr>
          <p:txBody>
            <a:bodyPr wrap="square" rtlCol="0">
              <a:spAutoFit/>
            </a:bodyPr>
            <a:lstStyle/>
            <a:p>
              <a:pPr algn="ctr"/>
              <a:r>
                <a:rPr lang="ru-RU" sz="700" dirty="0">
                  <a:solidFill>
                    <a:srgbClr val="282A2E"/>
                  </a:solidFill>
                </a:rPr>
                <a:t>172/98/120</a:t>
              </a:r>
              <a:endParaRPr lang="en-US" sz="700" dirty="0">
                <a:solidFill>
                  <a:srgbClr val="282A2E"/>
                </a:solidFill>
              </a:endParaRPr>
            </a:p>
          </p:txBody>
        </p:sp>
        <p:sp>
          <p:nvSpPr>
            <p:cNvPr id="126" name="Овал 125">
              <a:extLst>
                <a:ext uri="{FF2B5EF4-FFF2-40B4-BE49-F238E27FC236}">
                  <a16:creationId xmlns="" xmlns:a16="http://schemas.microsoft.com/office/drawing/2014/main" id="{2B5C75F4-199A-B0EF-9910-E00825D91E38}"/>
                </a:ext>
              </a:extLst>
            </p:cNvPr>
            <p:cNvSpPr/>
            <p:nvPr userDrawn="1"/>
          </p:nvSpPr>
          <p:spPr>
            <a:xfrm>
              <a:off x="13764811" y="3963908"/>
              <a:ext cx="300625" cy="300625"/>
            </a:xfrm>
            <a:prstGeom prst="ellipse">
              <a:avLst/>
            </a:prstGeom>
            <a:solidFill>
              <a:srgbClr val="D0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7" name="TextBox 126">
              <a:extLst>
                <a:ext uri="{FF2B5EF4-FFF2-40B4-BE49-F238E27FC236}">
                  <a16:creationId xmlns="" xmlns:a16="http://schemas.microsoft.com/office/drawing/2014/main" id="{B015455E-6744-370E-A00B-3113EA29171A}"/>
                </a:ext>
              </a:extLst>
            </p:cNvPr>
            <p:cNvSpPr txBox="1"/>
            <p:nvPr userDrawn="1"/>
          </p:nvSpPr>
          <p:spPr>
            <a:xfrm>
              <a:off x="13490350" y="4236863"/>
              <a:ext cx="849547" cy="200055"/>
            </a:xfrm>
            <a:prstGeom prst="rect">
              <a:avLst/>
            </a:prstGeom>
            <a:noFill/>
          </p:spPr>
          <p:txBody>
            <a:bodyPr wrap="square" rtlCol="0">
              <a:spAutoFit/>
            </a:bodyPr>
            <a:lstStyle/>
            <a:p>
              <a:pPr algn="ctr"/>
              <a:r>
                <a:rPr lang="ru-RU" sz="700" dirty="0">
                  <a:solidFill>
                    <a:srgbClr val="282A2E"/>
                  </a:solidFill>
                </a:rPr>
                <a:t>208/139/164</a:t>
              </a:r>
              <a:endParaRPr lang="en-US" sz="700" dirty="0">
                <a:solidFill>
                  <a:srgbClr val="282A2E"/>
                </a:solidFill>
              </a:endParaRPr>
            </a:p>
          </p:txBody>
        </p:sp>
        <p:sp>
          <p:nvSpPr>
            <p:cNvPr id="128" name="Овал 127">
              <a:extLst>
                <a:ext uri="{FF2B5EF4-FFF2-40B4-BE49-F238E27FC236}">
                  <a16:creationId xmlns="" xmlns:a16="http://schemas.microsoft.com/office/drawing/2014/main" id="{60D19473-2335-EEB6-FE2A-DFAC95623597}"/>
                </a:ext>
              </a:extLst>
            </p:cNvPr>
            <p:cNvSpPr/>
            <p:nvPr userDrawn="1"/>
          </p:nvSpPr>
          <p:spPr>
            <a:xfrm>
              <a:off x="14323613" y="3963908"/>
              <a:ext cx="300625" cy="300625"/>
            </a:xfrm>
            <a:prstGeom prst="ellipse">
              <a:avLst/>
            </a:prstGeom>
            <a:solidFill>
              <a:srgbClr val="DECC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9" name="TextBox 128">
              <a:extLst>
                <a:ext uri="{FF2B5EF4-FFF2-40B4-BE49-F238E27FC236}">
                  <a16:creationId xmlns="" xmlns:a16="http://schemas.microsoft.com/office/drawing/2014/main" id="{E61B1236-219C-51F0-55FA-77BA67291D3C}"/>
                </a:ext>
              </a:extLst>
            </p:cNvPr>
            <p:cNvSpPr txBox="1"/>
            <p:nvPr userDrawn="1"/>
          </p:nvSpPr>
          <p:spPr>
            <a:xfrm>
              <a:off x="14049152" y="4236863"/>
              <a:ext cx="849547" cy="200055"/>
            </a:xfrm>
            <a:prstGeom prst="rect">
              <a:avLst/>
            </a:prstGeom>
            <a:noFill/>
          </p:spPr>
          <p:txBody>
            <a:bodyPr wrap="square" rtlCol="0">
              <a:spAutoFit/>
            </a:bodyPr>
            <a:lstStyle/>
            <a:p>
              <a:pPr algn="ctr"/>
              <a:r>
                <a:rPr lang="ru-RU" sz="700" dirty="0">
                  <a:solidFill>
                    <a:srgbClr val="282A2E"/>
                  </a:solidFill>
                </a:rPr>
                <a:t>222/204/8</a:t>
              </a:r>
              <a:endParaRPr lang="en-US" sz="700" dirty="0">
                <a:solidFill>
                  <a:srgbClr val="282A2E"/>
                </a:solidFill>
              </a:endParaRPr>
            </a:p>
          </p:txBody>
        </p:sp>
        <p:sp>
          <p:nvSpPr>
            <p:cNvPr id="130" name="Овал 129">
              <a:extLst>
                <a:ext uri="{FF2B5EF4-FFF2-40B4-BE49-F238E27FC236}">
                  <a16:creationId xmlns="" xmlns:a16="http://schemas.microsoft.com/office/drawing/2014/main" id="{B70715B4-BFD4-9F15-712F-52B9455E6FFC}"/>
                </a:ext>
              </a:extLst>
            </p:cNvPr>
            <p:cNvSpPr/>
            <p:nvPr userDrawn="1"/>
          </p:nvSpPr>
          <p:spPr>
            <a:xfrm>
              <a:off x="14876802" y="3963908"/>
              <a:ext cx="300625" cy="300625"/>
            </a:xfrm>
            <a:prstGeom prst="ellipse">
              <a:avLst/>
            </a:prstGeom>
            <a:solidFill>
              <a:srgbClr val="D0DE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1" name="TextBox 130">
              <a:extLst>
                <a:ext uri="{FF2B5EF4-FFF2-40B4-BE49-F238E27FC236}">
                  <a16:creationId xmlns="" xmlns:a16="http://schemas.microsoft.com/office/drawing/2014/main" id="{31D40E6F-1093-D1BF-9C4F-AF396516A316}"/>
                </a:ext>
              </a:extLst>
            </p:cNvPr>
            <p:cNvSpPr txBox="1"/>
            <p:nvPr userDrawn="1"/>
          </p:nvSpPr>
          <p:spPr>
            <a:xfrm>
              <a:off x="14602341" y="4236863"/>
              <a:ext cx="849547" cy="200055"/>
            </a:xfrm>
            <a:prstGeom prst="rect">
              <a:avLst/>
            </a:prstGeom>
            <a:noFill/>
          </p:spPr>
          <p:txBody>
            <a:bodyPr wrap="square" rtlCol="0">
              <a:spAutoFit/>
            </a:bodyPr>
            <a:lstStyle/>
            <a:p>
              <a:pPr algn="ctr"/>
              <a:r>
                <a:rPr lang="ru-RU" sz="700" dirty="0">
                  <a:solidFill>
                    <a:srgbClr val="282A2E"/>
                  </a:solidFill>
                </a:rPr>
                <a:t>208/222/84</a:t>
              </a:r>
              <a:endParaRPr lang="en-US" sz="700" dirty="0">
                <a:solidFill>
                  <a:srgbClr val="282A2E"/>
                </a:solidFill>
              </a:endParaRPr>
            </a:p>
          </p:txBody>
        </p:sp>
        <p:sp>
          <p:nvSpPr>
            <p:cNvPr id="132" name="Овал 131">
              <a:extLst>
                <a:ext uri="{FF2B5EF4-FFF2-40B4-BE49-F238E27FC236}">
                  <a16:creationId xmlns="" xmlns:a16="http://schemas.microsoft.com/office/drawing/2014/main" id="{A66448B4-451E-2279-2CD3-AC4F3E270536}"/>
                </a:ext>
              </a:extLst>
            </p:cNvPr>
            <p:cNvSpPr/>
            <p:nvPr userDrawn="1"/>
          </p:nvSpPr>
          <p:spPr>
            <a:xfrm>
              <a:off x="15435249" y="3963908"/>
              <a:ext cx="300625" cy="300625"/>
            </a:xfrm>
            <a:prstGeom prst="ellipse">
              <a:avLst/>
            </a:prstGeom>
            <a:solidFill>
              <a:srgbClr val="E6E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3" name="TextBox 132">
              <a:extLst>
                <a:ext uri="{FF2B5EF4-FFF2-40B4-BE49-F238E27FC236}">
                  <a16:creationId xmlns="" xmlns:a16="http://schemas.microsoft.com/office/drawing/2014/main" id="{D2244B45-ED53-DCD8-C5AA-0CBCC1F2CA3A}"/>
                </a:ext>
              </a:extLst>
            </p:cNvPr>
            <p:cNvSpPr txBox="1"/>
            <p:nvPr userDrawn="1"/>
          </p:nvSpPr>
          <p:spPr>
            <a:xfrm>
              <a:off x="15160788" y="4236863"/>
              <a:ext cx="849547" cy="200055"/>
            </a:xfrm>
            <a:prstGeom prst="rect">
              <a:avLst/>
            </a:prstGeom>
            <a:noFill/>
          </p:spPr>
          <p:txBody>
            <a:bodyPr wrap="square" rtlCol="0">
              <a:spAutoFit/>
            </a:bodyPr>
            <a:lstStyle/>
            <a:p>
              <a:pPr algn="ctr"/>
              <a:r>
                <a:rPr lang="ru-RU" sz="700" dirty="0">
                  <a:solidFill>
                    <a:srgbClr val="282A2E"/>
                  </a:solidFill>
                </a:rPr>
                <a:t>230/237/133</a:t>
              </a:r>
              <a:endParaRPr lang="en-US" sz="700" dirty="0">
                <a:solidFill>
                  <a:srgbClr val="282A2E"/>
                </a:solidFill>
              </a:endParaRPr>
            </a:p>
          </p:txBody>
        </p:sp>
        <p:sp>
          <p:nvSpPr>
            <p:cNvPr id="134" name="Овал 133">
              <a:extLst>
                <a:ext uri="{FF2B5EF4-FFF2-40B4-BE49-F238E27FC236}">
                  <a16:creationId xmlns="" xmlns:a16="http://schemas.microsoft.com/office/drawing/2014/main" id="{21E2F155-78DE-3374-DD40-21B15E667107}"/>
                </a:ext>
              </a:extLst>
            </p:cNvPr>
            <p:cNvSpPr/>
            <p:nvPr userDrawn="1"/>
          </p:nvSpPr>
          <p:spPr>
            <a:xfrm>
              <a:off x="12658057" y="4483507"/>
              <a:ext cx="300625" cy="300625"/>
            </a:xfrm>
            <a:prstGeom prst="ellipse">
              <a:avLst/>
            </a:prstGeom>
            <a:solidFill>
              <a:srgbClr val="603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5" name="TextBox 134">
              <a:extLst>
                <a:ext uri="{FF2B5EF4-FFF2-40B4-BE49-F238E27FC236}">
                  <a16:creationId xmlns="" xmlns:a16="http://schemas.microsoft.com/office/drawing/2014/main" id="{CD715C05-C359-3371-9DE5-D7768AD39BA2}"/>
                </a:ext>
              </a:extLst>
            </p:cNvPr>
            <p:cNvSpPr txBox="1"/>
            <p:nvPr userDrawn="1"/>
          </p:nvSpPr>
          <p:spPr>
            <a:xfrm>
              <a:off x="12383596" y="4756462"/>
              <a:ext cx="849547" cy="200055"/>
            </a:xfrm>
            <a:prstGeom prst="rect">
              <a:avLst/>
            </a:prstGeom>
            <a:noFill/>
          </p:spPr>
          <p:txBody>
            <a:bodyPr wrap="square" rtlCol="0">
              <a:spAutoFit/>
            </a:bodyPr>
            <a:lstStyle/>
            <a:p>
              <a:pPr algn="ctr"/>
              <a:r>
                <a:rPr lang="ru-RU" sz="700" dirty="0">
                  <a:solidFill>
                    <a:srgbClr val="282A2E"/>
                  </a:solidFill>
                </a:rPr>
                <a:t>96/55/158</a:t>
              </a:r>
              <a:endParaRPr lang="en-US" sz="700" dirty="0">
                <a:solidFill>
                  <a:srgbClr val="282A2E"/>
                </a:solidFill>
              </a:endParaRPr>
            </a:p>
          </p:txBody>
        </p:sp>
        <p:sp>
          <p:nvSpPr>
            <p:cNvPr id="136" name="Овал 135">
              <a:extLst>
                <a:ext uri="{FF2B5EF4-FFF2-40B4-BE49-F238E27FC236}">
                  <a16:creationId xmlns="" xmlns:a16="http://schemas.microsoft.com/office/drawing/2014/main" id="{8F40197A-6B76-9B69-0313-7801E95ED3F9}"/>
                </a:ext>
              </a:extLst>
            </p:cNvPr>
            <p:cNvSpPr/>
            <p:nvPr userDrawn="1"/>
          </p:nvSpPr>
          <p:spPr>
            <a:xfrm>
              <a:off x="13193664" y="4483507"/>
              <a:ext cx="300625" cy="300625"/>
            </a:xfrm>
            <a:prstGeom prst="ellipse">
              <a:avLst/>
            </a:prstGeom>
            <a:solidFill>
              <a:srgbClr val="896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7" name="TextBox 136">
              <a:extLst>
                <a:ext uri="{FF2B5EF4-FFF2-40B4-BE49-F238E27FC236}">
                  <a16:creationId xmlns="" xmlns:a16="http://schemas.microsoft.com/office/drawing/2014/main" id="{DDB14F6E-39A5-B0C7-1A1D-FE4ADDAF0615}"/>
                </a:ext>
              </a:extLst>
            </p:cNvPr>
            <p:cNvSpPr txBox="1"/>
            <p:nvPr userDrawn="1"/>
          </p:nvSpPr>
          <p:spPr>
            <a:xfrm>
              <a:off x="12919203" y="4756462"/>
              <a:ext cx="849547" cy="200055"/>
            </a:xfrm>
            <a:prstGeom prst="rect">
              <a:avLst/>
            </a:prstGeom>
            <a:noFill/>
          </p:spPr>
          <p:txBody>
            <a:bodyPr wrap="square" rtlCol="0">
              <a:spAutoFit/>
            </a:bodyPr>
            <a:lstStyle/>
            <a:p>
              <a:pPr algn="ctr"/>
              <a:r>
                <a:rPr lang="ru-RU" sz="700" dirty="0">
                  <a:solidFill>
                    <a:srgbClr val="282A2E"/>
                  </a:solidFill>
                </a:rPr>
                <a:t>137/108/196</a:t>
              </a:r>
              <a:endParaRPr lang="en-US" sz="700" dirty="0">
                <a:solidFill>
                  <a:srgbClr val="282A2E"/>
                </a:solidFill>
              </a:endParaRPr>
            </a:p>
          </p:txBody>
        </p:sp>
        <p:sp>
          <p:nvSpPr>
            <p:cNvPr id="138" name="Овал 137">
              <a:extLst>
                <a:ext uri="{FF2B5EF4-FFF2-40B4-BE49-F238E27FC236}">
                  <a16:creationId xmlns="" xmlns:a16="http://schemas.microsoft.com/office/drawing/2014/main" id="{D6DB16CB-AA23-3395-71F3-76B4ADD73B86}"/>
                </a:ext>
              </a:extLst>
            </p:cNvPr>
            <p:cNvSpPr/>
            <p:nvPr userDrawn="1"/>
          </p:nvSpPr>
          <p:spPr>
            <a:xfrm>
              <a:off x="13764811" y="4483507"/>
              <a:ext cx="300625" cy="300625"/>
            </a:xfrm>
            <a:prstGeom prst="ellipse">
              <a:avLst/>
            </a:prstGeom>
            <a:solidFill>
              <a:srgbClr val="B89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9" name="TextBox 138">
              <a:extLst>
                <a:ext uri="{FF2B5EF4-FFF2-40B4-BE49-F238E27FC236}">
                  <a16:creationId xmlns="" xmlns:a16="http://schemas.microsoft.com/office/drawing/2014/main" id="{80D4BF1A-B133-B043-30A2-E1EBAB6DBBE1}"/>
                </a:ext>
              </a:extLst>
            </p:cNvPr>
            <p:cNvSpPr txBox="1"/>
            <p:nvPr userDrawn="1"/>
          </p:nvSpPr>
          <p:spPr>
            <a:xfrm>
              <a:off x="13490350" y="4756462"/>
              <a:ext cx="849547" cy="200055"/>
            </a:xfrm>
            <a:prstGeom prst="rect">
              <a:avLst/>
            </a:prstGeom>
            <a:noFill/>
          </p:spPr>
          <p:txBody>
            <a:bodyPr wrap="square" rtlCol="0">
              <a:spAutoFit/>
            </a:bodyPr>
            <a:lstStyle/>
            <a:p>
              <a:pPr algn="ctr"/>
              <a:r>
                <a:rPr lang="ru-RU" sz="700" dirty="0">
                  <a:solidFill>
                    <a:srgbClr val="282A2E"/>
                  </a:solidFill>
                </a:rPr>
                <a:t>184/158/255</a:t>
              </a:r>
              <a:endParaRPr lang="en-US" sz="700" dirty="0">
                <a:solidFill>
                  <a:srgbClr val="282A2E"/>
                </a:solidFill>
              </a:endParaRPr>
            </a:p>
          </p:txBody>
        </p:sp>
        <p:sp>
          <p:nvSpPr>
            <p:cNvPr id="140" name="Овал 139">
              <a:extLst>
                <a:ext uri="{FF2B5EF4-FFF2-40B4-BE49-F238E27FC236}">
                  <a16:creationId xmlns="" xmlns:a16="http://schemas.microsoft.com/office/drawing/2014/main" id="{3A826235-F532-5D80-5079-E0D192DC2F31}"/>
                </a:ext>
              </a:extLst>
            </p:cNvPr>
            <p:cNvSpPr/>
            <p:nvPr userDrawn="1"/>
          </p:nvSpPr>
          <p:spPr>
            <a:xfrm>
              <a:off x="14323613" y="4483507"/>
              <a:ext cx="300625" cy="300625"/>
            </a:xfrm>
            <a:prstGeom prst="ellipse">
              <a:avLst/>
            </a:prstGeom>
            <a:solidFill>
              <a:srgbClr val="99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1" name="TextBox 140">
              <a:extLst>
                <a:ext uri="{FF2B5EF4-FFF2-40B4-BE49-F238E27FC236}">
                  <a16:creationId xmlns="" xmlns:a16="http://schemas.microsoft.com/office/drawing/2014/main" id="{9422AC01-A7A2-DC57-2CDC-ACB80E738984}"/>
                </a:ext>
              </a:extLst>
            </p:cNvPr>
            <p:cNvSpPr txBox="1"/>
            <p:nvPr userDrawn="1"/>
          </p:nvSpPr>
          <p:spPr>
            <a:xfrm>
              <a:off x="14049152" y="4756462"/>
              <a:ext cx="849547" cy="200055"/>
            </a:xfrm>
            <a:prstGeom prst="rect">
              <a:avLst/>
            </a:prstGeom>
            <a:noFill/>
          </p:spPr>
          <p:txBody>
            <a:bodyPr wrap="square" rtlCol="0">
              <a:spAutoFit/>
            </a:bodyPr>
            <a:lstStyle/>
            <a:p>
              <a:pPr algn="ctr"/>
              <a:r>
                <a:rPr lang="ru-RU" sz="700" dirty="0">
                  <a:solidFill>
                    <a:srgbClr val="282A2E"/>
                  </a:solidFill>
                </a:rPr>
                <a:t>153/28/28</a:t>
              </a:r>
              <a:endParaRPr lang="en-US" sz="700" dirty="0">
                <a:solidFill>
                  <a:srgbClr val="282A2E"/>
                </a:solidFill>
              </a:endParaRPr>
            </a:p>
          </p:txBody>
        </p:sp>
        <p:sp>
          <p:nvSpPr>
            <p:cNvPr id="142" name="Овал 141">
              <a:extLst>
                <a:ext uri="{FF2B5EF4-FFF2-40B4-BE49-F238E27FC236}">
                  <a16:creationId xmlns="" xmlns:a16="http://schemas.microsoft.com/office/drawing/2014/main" id="{E4CD6897-AA0B-C8F7-310D-64E4CF895247}"/>
                </a:ext>
              </a:extLst>
            </p:cNvPr>
            <p:cNvSpPr/>
            <p:nvPr userDrawn="1"/>
          </p:nvSpPr>
          <p:spPr>
            <a:xfrm>
              <a:off x="14876802" y="4483507"/>
              <a:ext cx="300625" cy="300625"/>
            </a:xfrm>
            <a:prstGeom prst="ellipse">
              <a:avLst/>
            </a:prstGeom>
            <a:solidFill>
              <a:srgbClr val="DE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3" name="TextBox 142">
              <a:extLst>
                <a:ext uri="{FF2B5EF4-FFF2-40B4-BE49-F238E27FC236}">
                  <a16:creationId xmlns="" xmlns:a16="http://schemas.microsoft.com/office/drawing/2014/main" id="{79E7D362-E4B5-8FBB-0504-A365CF5805E7}"/>
                </a:ext>
              </a:extLst>
            </p:cNvPr>
            <p:cNvSpPr txBox="1"/>
            <p:nvPr userDrawn="1"/>
          </p:nvSpPr>
          <p:spPr>
            <a:xfrm>
              <a:off x="14602341" y="4756462"/>
              <a:ext cx="849547" cy="200055"/>
            </a:xfrm>
            <a:prstGeom prst="rect">
              <a:avLst/>
            </a:prstGeom>
            <a:noFill/>
          </p:spPr>
          <p:txBody>
            <a:bodyPr wrap="square" rtlCol="0">
              <a:spAutoFit/>
            </a:bodyPr>
            <a:lstStyle/>
            <a:p>
              <a:pPr algn="ctr"/>
              <a:r>
                <a:rPr lang="ru-RU" sz="700" dirty="0">
                  <a:solidFill>
                    <a:srgbClr val="282A2E"/>
                  </a:solidFill>
                </a:rPr>
                <a:t>222/49/49</a:t>
              </a:r>
              <a:endParaRPr lang="en-US" sz="700" dirty="0">
                <a:solidFill>
                  <a:srgbClr val="282A2E"/>
                </a:solidFill>
              </a:endParaRPr>
            </a:p>
          </p:txBody>
        </p:sp>
        <p:sp>
          <p:nvSpPr>
            <p:cNvPr id="144" name="Овал 143">
              <a:extLst>
                <a:ext uri="{FF2B5EF4-FFF2-40B4-BE49-F238E27FC236}">
                  <a16:creationId xmlns="" xmlns:a16="http://schemas.microsoft.com/office/drawing/2014/main" id="{4CE17CFB-37C1-E648-E7FF-07F2E25921CA}"/>
                </a:ext>
              </a:extLst>
            </p:cNvPr>
            <p:cNvSpPr/>
            <p:nvPr userDrawn="1"/>
          </p:nvSpPr>
          <p:spPr>
            <a:xfrm>
              <a:off x="15435249" y="4483507"/>
              <a:ext cx="300625" cy="300625"/>
            </a:xfrm>
            <a:prstGeom prst="ellipse">
              <a:avLst/>
            </a:prstGeom>
            <a:solidFill>
              <a:srgbClr val="E6B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5" name="TextBox 144">
              <a:extLst>
                <a:ext uri="{FF2B5EF4-FFF2-40B4-BE49-F238E27FC236}">
                  <a16:creationId xmlns="" xmlns:a16="http://schemas.microsoft.com/office/drawing/2014/main" id="{C9B92861-B895-342A-23E2-54899C64CE30}"/>
                </a:ext>
              </a:extLst>
            </p:cNvPr>
            <p:cNvSpPr txBox="1"/>
            <p:nvPr userDrawn="1"/>
          </p:nvSpPr>
          <p:spPr>
            <a:xfrm>
              <a:off x="15160788" y="4756462"/>
              <a:ext cx="849547" cy="200055"/>
            </a:xfrm>
            <a:prstGeom prst="rect">
              <a:avLst/>
            </a:prstGeom>
            <a:noFill/>
          </p:spPr>
          <p:txBody>
            <a:bodyPr wrap="square" rtlCol="0">
              <a:spAutoFit/>
            </a:bodyPr>
            <a:lstStyle/>
            <a:p>
              <a:pPr algn="ctr"/>
              <a:r>
                <a:rPr lang="ru-RU" sz="700" dirty="0">
                  <a:solidFill>
                    <a:srgbClr val="282A2E"/>
                  </a:solidFill>
                </a:rPr>
                <a:t>230/176/168</a:t>
              </a:r>
              <a:endParaRPr lang="en-US" sz="700" dirty="0">
                <a:solidFill>
                  <a:srgbClr val="282A2E"/>
                </a:solidFill>
              </a:endParaRPr>
            </a:p>
          </p:txBody>
        </p:sp>
      </p:grpSp>
      <p:sp>
        <p:nvSpPr>
          <p:cNvPr id="146" name="TextBox 145">
            <a:extLst>
              <a:ext uri="{FF2B5EF4-FFF2-40B4-BE49-F238E27FC236}">
                <a16:creationId xmlns="" xmlns:a16="http://schemas.microsoft.com/office/drawing/2014/main" id="{CA2ADC7A-4A0B-CB10-E7F4-3483E161A916}"/>
              </a:ext>
            </a:extLst>
          </p:cNvPr>
          <p:cNvSpPr txBox="1"/>
          <p:nvPr userDrawn="1"/>
        </p:nvSpPr>
        <p:spPr>
          <a:xfrm>
            <a:off x="12541026" y="2018544"/>
            <a:ext cx="2742457" cy="246221"/>
          </a:xfrm>
          <a:prstGeom prst="rect">
            <a:avLst/>
          </a:prstGeom>
          <a:noFill/>
        </p:spPr>
        <p:txBody>
          <a:bodyPr wrap="square" rtlCol="0">
            <a:spAutoFit/>
          </a:bodyPr>
          <a:lstStyle/>
          <a:p>
            <a:r>
              <a:rPr lang="ru-RU" sz="1000" b="1" dirty="0" err="1">
                <a:solidFill>
                  <a:srgbClr val="282A2E"/>
                </a:solidFill>
              </a:rPr>
              <a:t>Разбеленная</a:t>
            </a:r>
            <a:r>
              <a:rPr lang="ru-RU" sz="1000" b="1" dirty="0">
                <a:solidFill>
                  <a:srgbClr val="282A2E"/>
                </a:solidFill>
              </a:rPr>
              <a:t> палитра</a:t>
            </a:r>
          </a:p>
        </p:txBody>
      </p:sp>
      <p:grpSp>
        <p:nvGrpSpPr>
          <p:cNvPr id="147" name="Группа 146">
            <a:extLst>
              <a:ext uri="{FF2B5EF4-FFF2-40B4-BE49-F238E27FC236}">
                <a16:creationId xmlns="" xmlns:a16="http://schemas.microsoft.com/office/drawing/2014/main" id="{C900B92E-6927-DABC-3611-A4511EB55E70}"/>
              </a:ext>
            </a:extLst>
          </p:cNvPr>
          <p:cNvGrpSpPr/>
          <p:nvPr userDrawn="1"/>
        </p:nvGrpSpPr>
        <p:grpSpPr>
          <a:xfrm>
            <a:off x="12383596" y="2326321"/>
            <a:ext cx="3068292" cy="473010"/>
            <a:chOff x="12383596" y="2326321"/>
            <a:chExt cx="3068292" cy="473010"/>
          </a:xfrm>
        </p:grpSpPr>
        <p:sp>
          <p:nvSpPr>
            <p:cNvPr id="148" name="Овал 147">
              <a:extLst>
                <a:ext uri="{FF2B5EF4-FFF2-40B4-BE49-F238E27FC236}">
                  <a16:creationId xmlns="" xmlns:a16="http://schemas.microsoft.com/office/drawing/2014/main" id="{05792773-139D-0F6E-485D-196C61711362}"/>
                </a:ext>
              </a:extLst>
            </p:cNvPr>
            <p:cNvSpPr/>
            <p:nvPr userDrawn="1"/>
          </p:nvSpPr>
          <p:spPr>
            <a:xfrm>
              <a:off x="12658057" y="2326321"/>
              <a:ext cx="300625" cy="300625"/>
            </a:xfrm>
            <a:prstGeom prst="ellipse">
              <a:avLst/>
            </a:prstGeom>
            <a:solidFill>
              <a:srgbClr val="D9D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9" name="TextBox 148">
              <a:extLst>
                <a:ext uri="{FF2B5EF4-FFF2-40B4-BE49-F238E27FC236}">
                  <a16:creationId xmlns="" xmlns:a16="http://schemas.microsoft.com/office/drawing/2014/main" id="{B35C8758-FDE8-F959-D494-AF4B15D86590}"/>
                </a:ext>
              </a:extLst>
            </p:cNvPr>
            <p:cNvSpPr txBox="1"/>
            <p:nvPr userDrawn="1"/>
          </p:nvSpPr>
          <p:spPr>
            <a:xfrm>
              <a:off x="12383596" y="2599276"/>
              <a:ext cx="849547" cy="200055"/>
            </a:xfrm>
            <a:prstGeom prst="rect">
              <a:avLst/>
            </a:prstGeom>
            <a:noFill/>
          </p:spPr>
          <p:txBody>
            <a:bodyPr wrap="square" rtlCol="0">
              <a:spAutoFit/>
            </a:bodyPr>
            <a:lstStyle/>
            <a:p>
              <a:pPr algn="ctr"/>
              <a:r>
                <a:rPr lang="ru-RU" sz="700" dirty="0">
                  <a:solidFill>
                    <a:srgbClr val="282A2E"/>
                  </a:solidFill>
                </a:rPr>
                <a:t>217/216/235</a:t>
              </a:r>
              <a:endParaRPr lang="en-US" sz="700" dirty="0">
                <a:solidFill>
                  <a:srgbClr val="282A2E"/>
                </a:solidFill>
              </a:endParaRPr>
            </a:p>
          </p:txBody>
        </p:sp>
        <p:sp>
          <p:nvSpPr>
            <p:cNvPr id="150" name="Овал 149">
              <a:extLst>
                <a:ext uri="{FF2B5EF4-FFF2-40B4-BE49-F238E27FC236}">
                  <a16:creationId xmlns="" xmlns:a16="http://schemas.microsoft.com/office/drawing/2014/main" id="{3E7C0DF3-0AEF-0223-BE41-7227750C7F9F}"/>
                </a:ext>
              </a:extLst>
            </p:cNvPr>
            <p:cNvSpPr/>
            <p:nvPr userDrawn="1"/>
          </p:nvSpPr>
          <p:spPr>
            <a:xfrm>
              <a:off x="13193664" y="2326321"/>
              <a:ext cx="300625" cy="300625"/>
            </a:xfrm>
            <a:prstGeom prst="ellipse">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1" name="TextBox 150">
              <a:extLst>
                <a:ext uri="{FF2B5EF4-FFF2-40B4-BE49-F238E27FC236}">
                  <a16:creationId xmlns="" xmlns:a16="http://schemas.microsoft.com/office/drawing/2014/main" id="{21B8C91E-AC5F-2AD0-31A2-FBF92B0CED16}"/>
                </a:ext>
              </a:extLst>
            </p:cNvPr>
            <p:cNvSpPr txBox="1"/>
            <p:nvPr userDrawn="1"/>
          </p:nvSpPr>
          <p:spPr>
            <a:xfrm>
              <a:off x="12919203" y="2599276"/>
              <a:ext cx="849547" cy="200055"/>
            </a:xfrm>
            <a:prstGeom prst="rect">
              <a:avLst/>
            </a:prstGeom>
            <a:noFill/>
          </p:spPr>
          <p:txBody>
            <a:bodyPr wrap="square" rtlCol="0">
              <a:spAutoFit/>
            </a:bodyPr>
            <a:lstStyle/>
            <a:p>
              <a:pPr algn="ctr"/>
              <a:r>
                <a:rPr lang="ru-RU" sz="700" dirty="0">
                  <a:solidFill>
                    <a:srgbClr val="282A2E"/>
                  </a:solidFill>
                </a:rPr>
                <a:t>207/232/255</a:t>
              </a:r>
              <a:endParaRPr lang="en-US" sz="700" dirty="0">
                <a:solidFill>
                  <a:srgbClr val="282A2E"/>
                </a:solidFill>
              </a:endParaRPr>
            </a:p>
          </p:txBody>
        </p:sp>
        <p:sp>
          <p:nvSpPr>
            <p:cNvPr id="152" name="Овал 151">
              <a:extLst>
                <a:ext uri="{FF2B5EF4-FFF2-40B4-BE49-F238E27FC236}">
                  <a16:creationId xmlns="" xmlns:a16="http://schemas.microsoft.com/office/drawing/2014/main" id="{AB5D6823-B606-3350-30F6-9D794751B9BA}"/>
                </a:ext>
              </a:extLst>
            </p:cNvPr>
            <p:cNvSpPr/>
            <p:nvPr userDrawn="1"/>
          </p:nvSpPr>
          <p:spPr>
            <a:xfrm>
              <a:off x="13764811" y="2326321"/>
              <a:ext cx="300625" cy="300625"/>
            </a:xfrm>
            <a:prstGeom prst="ellipse">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3" name="TextBox 152">
              <a:extLst>
                <a:ext uri="{FF2B5EF4-FFF2-40B4-BE49-F238E27FC236}">
                  <a16:creationId xmlns="" xmlns:a16="http://schemas.microsoft.com/office/drawing/2014/main" id="{BFC40201-8123-0229-AD9B-7430F4D47F83}"/>
                </a:ext>
              </a:extLst>
            </p:cNvPr>
            <p:cNvSpPr txBox="1"/>
            <p:nvPr userDrawn="1"/>
          </p:nvSpPr>
          <p:spPr>
            <a:xfrm>
              <a:off x="13490350" y="2599276"/>
              <a:ext cx="849547" cy="200055"/>
            </a:xfrm>
            <a:prstGeom prst="rect">
              <a:avLst/>
            </a:prstGeom>
            <a:noFill/>
          </p:spPr>
          <p:txBody>
            <a:bodyPr wrap="square" rtlCol="0">
              <a:spAutoFit/>
            </a:bodyPr>
            <a:lstStyle/>
            <a:p>
              <a:pPr algn="ctr"/>
              <a:r>
                <a:rPr lang="ru-RU" sz="700" dirty="0">
                  <a:solidFill>
                    <a:srgbClr val="282A2E"/>
                  </a:solidFill>
                </a:rPr>
                <a:t>235/235/235</a:t>
              </a:r>
              <a:endParaRPr lang="en-US" sz="700" dirty="0">
                <a:solidFill>
                  <a:srgbClr val="282A2E"/>
                </a:solidFill>
              </a:endParaRPr>
            </a:p>
          </p:txBody>
        </p:sp>
        <p:sp>
          <p:nvSpPr>
            <p:cNvPr id="154" name="Овал 153">
              <a:extLst>
                <a:ext uri="{FF2B5EF4-FFF2-40B4-BE49-F238E27FC236}">
                  <a16:creationId xmlns="" xmlns:a16="http://schemas.microsoft.com/office/drawing/2014/main" id="{9C05879E-F750-0891-FA1E-A63B5E33BCD3}"/>
                </a:ext>
              </a:extLst>
            </p:cNvPr>
            <p:cNvSpPr/>
            <p:nvPr userDrawn="1"/>
          </p:nvSpPr>
          <p:spPr>
            <a:xfrm>
              <a:off x="14323613" y="2326321"/>
              <a:ext cx="300625" cy="300625"/>
            </a:xfrm>
            <a:prstGeom prst="ellipse">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5" name="TextBox 154">
              <a:extLst>
                <a:ext uri="{FF2B5EF4-FFF2-40B4-BE49-F238E27FC236}">
                  <a16:creationId xmlns="" xmlns:a16="http://schemas.microsoft.com/office/drawing/2014/main" id="{70F1CDD6-DCD7-2B29-8D63-287E40309130}"/>
                </a:ext>
              </a:extLst>
            </p:cNvPr>
            <p:cNvSpPr txBox="1"/>
            <p:nvPr userDrawn="1"/>
          </p:nvSpPr>
          <p:spPr>
            <a:xfrm>
              <a:off x="14049152" y="2599276"/>
              <a:ext cx="849547" cy="200055"/>
            </a:xfrm>
            <a:prstGeom prst="rect">
              <a:avLst/>
            </a:prstGeom>
            <a:noFill/>
          </p:spPr>
          <p:txBody>
            <a:bodyPr wrap="square" rtlCol="0">
              <a:spAutoFit/>
            </a:bodyPr>
            <a:lstStyle/>
            <a:p>
              <a:pPr algn="ctr"/>
              <a:r>
                <a:rPr lang="ru-RU" sz="700" dirty="0">
                  <a:solidFill>
                    <a:srgbClr val="282A2E"/>
                  </a:solidFill>
                </a:rPr>
                <a:t>252/223/215</a:t>
              </a:r>
              <a:endParaRPr lang="en-US" sz="700" dirty="0">
                <a:solidFill>
                  <a:srgbClr val="282A2E"/>
                </a:solidFill>
              </a:endParaRPr>
            </a:p>
          </p:txBody>
        </p:sp>
        <p:sp>
          <p:nvSpPr>
            <p:cNvPr id="156" name="Овал 155">
              <a:extLst>
                <a:ext uri="{FF2B5EF4-FFF2-40B4-BE49-F238E27FC236}">
                  <a16:creationId xmlns="" xmlns:a16="http://schemas.microsoft.com/office/drawing/2014/main" id="{2D586495-4381-59DF-EA31-4953215CCE78}"/>
                </a:ext>
              </a:extLst>
            </p:cNvPr>
            <p:cNvSpPr/>
            <p:nvPr userDrawn="1"/>
          </p:nvSpPr>
          <p:spPr>
            <a:xfrm>
              <a:off x="14876802" y="2326321"/>
              <a:ext cx="300625" cy="300625"/>
            </a:xfrm>
            <a:prstGeom prst="ellipse">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7" name="TextBox 156">
              <a:extLst>
                <a:ext uri="{FF2B5EF4-FFF2-40B4-BE49-F238E27FC236}">
                  <a16:creationId xmlns="" xmlns:a16="http://schemas.microsoft.com/office/drawing/2014/main" id="{746B5C84-44BA-1661-CD6F-E2F129BEA77C}"/>
                </a:ext>
              </a:extLst>
            </p:cNvPr>
            <p:cNvSpPr txBox="1"/>
            <p:nvPr userDrawn="1"/>
          </p:nvSpPr>
          <p:spPr>
            <a:xfrm>
              <a:off x="14602341" y="2599276"/>
              <a:ext cx="849547" cy="200055"/>
            </a:xfrm>
            <a:prstGeom prst="rect">
              <a:avLst/>
            </a:prstGeom>
            <a:noFill/>
          </p:spPr>
          <p:txBody>
            <a:bodyPr wrap="square" rtlCol="0">
              <a:spAutoFit/>
            </a:bodyPr>
            <a:lstStyle/>
            <a:p>
              <a:pPr algn="ctr"/>
              <a:r>
                <a:rPr lang="ru-RU" sz="700" dirty="0">
                  <a:solidFill>
                    <a:srgbClr val="282A2E"/>
                  </a:solidFill>
                </a:rPr>
                <a:t>211/245/226</a:t>
              </a:r>
              <a:endParaRPr lang="en-US" sz="700" dirty="0">
                <a:solidFill>
                  <a:srgbClr val="282A2E"/>
                </a:solidFill>
              </a:endParaRPr>
            </a:p>
          </p:txBody>
        </p:sp>
      </p:grpSp>
      <p:sp>
        <p:nvSpPr>
          <p:cNvPr id="158" name="TextBox 157">
            <a:extLst>
              <a:ext uri="{FF2B5EF4-FFF2-40B4-BE49-F238E27FC236}">
                <a16:creationId xmlns="" xmlns:a16="http://schemas.microsoft.com/office/drawing/2014/main" id="{1BF96724-26F0-D256-E5FA-83F9568E01D2}"/>
              </a:ext>
            </a:extLst>
          </p:cNvPr>
          <p:cNvSpPr txBox="1"/>
          <p:nvPr userDrawn="1"/>
        </p:nvSpPr>
        <p:spPr>
          <a:xfrm>
            <a:off x="12558019" y="2840075"/>
            <a:ext cx="2742457" cy="246221"/>
          </a:xfrm>
          <a:prstGeom prst="rect">
            <a:avLst/>
          </a:prstGeom>
          <a:noFill/>
        </p:spPr>
        <p:txBody>
          <a:bodyPr wrap="square" rtlCol="0">
            <a:spAutoFit/>
          </a:bodyPr>
          <a:lstStyle/>
          <a:p>
            <a:r>
              <a:rPr lang="ru-RU" sz="1000" b="1" dirty="0">
                <a:solidFill>
                  <a:srgbClr val="282A2E"/>
                </a:solidFill>
              </a:rPr>
              <a:t>Палитра для картограмм</a:t>
            </a:r>
          </a:p>
        </p:txBody>
      </p:sp>
      <p:grpSp>
        <p:nvGrpSpPr>
          <p:cNvPr id="159" name="Группа 158">
            <a:extLst>
              <a:ext uri="{FF2B5EF4-FFF2-40B4-BE49-F238E27FC236}">
                <a16:creationId xmlns="" xmlns:a16="http://schemas.microsoft.com/office/drawing/2014/main" id="{105CFF25-F11A-5353-5E76-AA031E9D1B42}"/>
              </a:ext>
            </a:extLst>
          </p:cNvPr>
          <p:cNvGrpSpPr/>
          <p:nvPr userDrawn="1"/>
        </p:nvGrpSpPr>
        <p:grpSpPr>
          <a:xfrm>
            <a:off x="12383596" y="3147852"/>
            <a:ext cx="3626739" cy="473010"/>
            <a:chOff x="12383596" y="3147852"/>
            <a:chExt cx="3626739" cy="473010"/>
          </a:xfrm>
        </p:grpSpPr>
        <p:sp>
          <p:nvSpPr>
            <p:cNvPr id="160" name="Овал 159">
              <a:extLst>
                <a:ext uri="{FF2B5EF4-FFF2-40B4-BE49-F238E27FC236}">
                  <a16:creationId xmlns="" xmlns:a16="http://schemas.microsoft.com/office/drawing/2014/main" id="{AB865DCD-ADB4-8F89-FC1E-F0ACECD09331}"/>
                </a:ext>
              </a:extLst>
            </p:cNvPr>
            <p:cNvSpPr/>
            <p:nvPr userDrawn="1"/>
          </p:nvSpPr>
          <p:spPr>
            <a:xfrm>
              <a:off x="12658057" y="3147852"/>
              <a:ext cx="300625" cy="300625"/>
            </a:xfrm>
            <a:prstGeom prst="ellipse">
              <a:avLst/>
            </a:prstGeom>
            <a:solidFill>
              <a:srgbClr val="3631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1" name="TextBox 160">
              <a:extLst>
                <a:ext uri="{FF2B5EF4-FFF2-40B4-BE49-F238E27FC236}">
                  <a16:creationId xmlns="" xmlns:a16="http://schemas.microsoft.com/office/drawing/2014/main" id="{94823C8F-D770-9DE4-C145-B022441F409A}"/>
                </a:ext>
              </a:extLst>
            </p:cNvPr>
            <p:cNvSpPr txBox="1"/>
            <p:nvPr userDrawn="1"/>
          </p:nvSpPr>
          <p:spPr>
            <a:xfrm>
              <a:off x="12383596" y="3420807"/>
              <a:ext cx="849547" cy="200055"/>
            </a:xfrm>
            <a:prstGeom prst="rect">
              <a:avLst/>
            </a:prstGeom>
            <a:noFill/>
          </p:spPr>
          <p:txBody>
            <a:bodyPr wrap="square" rtlCol="0">
              <a:spAutoFit/>
            </a:bodyPr>
            <a:lstStyle/>
            <a:p>
              <a:pPr algn="ctr"/>
              <a:r>
                <a:rPr lang="ru-RU" sz="700" dirty="0">
                  <a:solidFill>
                    <a:srgbClr val="282A2E"/>
                  </a:solidFill>
                </a:rPr>
                <a:t>54/49/148</a:t>
              </a:r>
              <a:endParaRPr lang="en-US" sz="700" dirty="0">
                <a:solidFill>
                  <a:srgbClr val="282A2E"/>
                </a:solidFill>
              </a:endParaRPr>
            </a:p>
          </p:txBody>
        </p:sp>
        <p:sp>
          <p:nvSpPr>
            <p:cNvPr id="162" name="Овал 161">
              <a:extLst>
                <a:ext uri="{FF2B5EF4-FFF2-40B4-BE49-F238E27FC236}">
                  <a16:creationId xmlns="" xmlns:a16="http://schemas.microsoft.com/office/drawing/2014/main" id="{463884FC-EC57-4AB2-BE8A-1A3F50F1C60D}"/>
                </a:ext>
              </a:extLst>
            </p:cNvPr>
            <p:cNvSpPr/>
            <p:nvPr userDrawn="1"/>
          </p:nvSpPr>
          <p:spPr>
            <a:xfrm>
              <a:off x="13193664" y="3147852"/>
              <a:ext cx="300625" cy="30062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3" name="TextBox 162">
              <a:extLst>
                <a:ext uri="{FF2B5EF4-FFF2-40B4-BE49-F238E27FC236}">
                  <a16:creationId xmlns="" xmlns:a16="http://schemas.microsoft.com/office/drawing/2014/main" id="{53DDF8F7-72F2-79B7-9C87-BD0557FD7A09}"/>
                </a:ext>
              </a:extLst>
            </p:cNvPr>
            <p:cNvSpPr txBox="1"/>
            <p:nvPr userDrawn="1"/>
          </p:nvSpPr>
          <p:spPr>
            <a:xfrm>
              <a:off x="12919203" y="3420807"/>
              <a:ext cx="849547" cy="200055"/>
            </a:xfrm>
            <a:prstGeom prst="rect">
              <a:avLst/>
            </a:prstGeom>
            <a:noFill/>
          </p:spPr>
          <p:txBody>
            <a:bodyPr wrap="square" rtlCol="0">
              <a:spAutoFit/>
            </a:bodyPr>
            <a:lstStyle/>
            <a:p>
              <a:pPr algn="ctr"/>
              <a:r>
                <a:rPr lang="ru-RU" sz="700" dirty="0">
                  <a:solidFill>
                    <a:srgbClr val="282A2E"/>
                  </a:solidFill>
                </a:rPr>
                <a:t>52/1</a:t>
              </a:r>
              <a:r>
                <a:rPr lang="en-US" sz="700" dirty="0">
                  <a:solidFill>
                    <a:srgbClr val="282A2E"/>
                  </a:solidFill>
                </a:rPr>
                <a:t>1</a:t>
              </a:r>
              <a:r>
                <a:rPr lang="ru-RU" sz="700" dirty="0">
                  <a:solidFill>
                    <a:srgbClr val="282A2E"/>
                  </a:solidFill>
                </a:rPr>
                <a:t>1/194</a:t>
              </a:r>
              <a:endParaRPr lang="en-US" sz="700" dirty="0">
                <a:solidFill>
                  <a:srgbClr val="282A2E"/>
                </a:solidFill>
              </a:endParaRPr>
            </a:p>
          </p:txBody>
        </p:sp>
        <p:sp>
          <p:nvSpPr>
            <p:cNvPr id="164" name="Овал 163">
              <a:extLst>
                <a:ext uri="{FF2B5EF4-FFF2-40B4-BE49-F238E27FC236}">
                  <a16:creationId xmlns="" xmlns:a16="http://schemas.microsoft.com/office/drawing/2014/main" id="{B8FB622D-BE53-64AB-2AFE-CE1C2E3CC76A}"/>
                </a:ext>
              </a:extLst>
            </p:cNvPr>
            <p:cNvSpPr/>
            <p:nvPr userDrawn="1"/>
          </p:nvSpPr>
          <p:spPr>
            <a:xfrm>
              <a:off x="13764811" y="3147852"/>
              <a:ext cx="300625" cy="3006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5" name="TextBox 164">
              <a:extLst>
                <a:ext uri="{FF2B5EF4-FFF2-40B4-BE49-F238E27FC236}">
                  <a16:creationId xmlns="" xmlns:a16="http://schemas.microsoft.com/office/drawing/2014/main" id="{94D52BA0-AA2A-0662-537F-A3C7ABB9D9AF}"/>
                </a:ext>
              </a:extLst>
            </p:cNvPr>
            <p:cNvSpPr txBox="1"/>
            <p:nvPr userDrawn="1"/>
          </p:nvSpPr>
          <p:spPr>
            <a:xfrm>
              <a:off x="13490350" y="3420807"/>
              <a:ext cx="849547" cy="200055"/>
            </a:xfrm>
            <a:prstGeom prst="rect">
              <a:avLst/>
            </a:prstGeom>
            <a:noFill/>
          </p:spPr>
          <p:txBody>
            <a:bodyPr wrap="square" rtlCol="0">
              <a:spAutoFit/>
            </a:bodyPr>
            <a:lstStyle/>
            <a:p>
              <a:pPr algn="ctr"/>
              <a:r>
                <a:rPr lang="ru-RU" sz="700" dirty="0">
                  <a:solidFill>
                    <a:srgbClr val="282A2E"/>
                  </a:solidFill>
                </a:rPr>
                <a:t>125/187/252</a:t>
              </a:r>
              <a:endParaRPr lang="en-US" sz="700" dirty="0">
                <a:solidFill>
                  <a:srgbClr val="282A2E"/>
                </a:solidFill>
              </a:endParaRPr>
            </a:p>
          </p:txBody>
        </p:sp>
        <p:sp>
          <p:nvSpPr>
            <p:cNvPr id="166" name="Овал 165">
              <a:extLst>
                <a:ext uri="{FF2B5EF4-FFF2-40B4-BE49-F238E27FC236}">
                  <a16:creationId xmlns="" xmlns:a16="http://schemas.microsoft.com/office/drawing/2014/main" id="{F79DDE0A-408C-8B1D-945A-C967DE3C8948}"/>
                </a:ext>
              </a:extLst>
            </p:cNvPr>
            <p:cNvSpPr/>
            <p:nvPr userDrawn="1"/>
          </p:nvSpPr>
          <p:spPr>
            <a:xfrm>
              <a:off x="14323613" y="3147852"/>
              <a:ext cx="300625" cy="300625"/>
            </a:xfrm>
            <a:prstGeom prst="ellipse">
              <a:avLst/>
            </a:prstGeom>
            <a:solidFill>
              <a:srgbClr val="A9D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7" name="TextBox 166">
              <a:extLst>
                <a:ext uri="{FF2B5EF4-FFF2-40B4-BE49-F238E27FC236}">
                  <a16:creationId xmlns="" xmlns:a16="http://schemas.microsoft.com/office/drawing/2014/main" id="{B4489A90-DCE8-C4D1-B97C-F33DD6B9CC6E}"/>
                </a:ext>
              </a:extLst>
            </p:cNvPr>
            <p:cNvSpPr txBox="1"/>
            <p:nvPr userDrawn="1"/>
          </p:nvSpPr>
          <p:spPr>
            <a:xfrm>
              <a:off x="14049152" y="3420807"/>
              <a:ext cx="849547" cy="200055"/>
            </a:xfrm>
            <a:prstGeom prst="rect">
              <a:avLst/>
            </a:prstGeom>
            <a:noFill/>
          </p:spPr>
          <p:txBody>
            <a:bodyPr wrap="square" rtlCol="0">
              <a:spAutoFit/>
            </a:bodyPr>
            <a:lstStyle/>
            <a:p>
              <a:pPr algn="ctr"/>
              <a:r>
                <a:rPr lang="ru-RU" sz="700" dirty="0">
                  <a:solidFill>
                    <a:srgbClr val="282A2E"/>
                  </a:solidFill>
                </a:rPr>
                <a:t>169/211/253</a:t>
              </a:r>
              <a:endParaRPr lang="en-US" sz="700" dirty="0">
                <a:solidFill>
                  <a:srgbClr val="282A2E"/>
                </a:solidFill>
              </a:endParaRPr>
            </a:p>
          </p:txBody>
        </p:sp>
        <p:sp>
          <p:nvSpPr>
            <p:cNvPr id="168" name="Овал 167">
              <a:extLst>
                <a:ext uri="{FF2B5EF4-FFF2-40B4-BE49-F238E27FC236}">
                  <a16:creationId xmlns="" xmlns:a16="http://schemas.microsoft.com/office/drawing/2014/main" id="{880F845C-64F5-D692-3A7B-CB24C8D04B21}"/>
                </a:ext>
              </a:extLst>
            </p:cNvPr>
            <p:cNvSpPr/>
            <p:nvPr userDrawn="1"/>
          </p:nvSpPr>
          <p:spPr>
            <a:xfrm>
              <a:off x="14876802" y="3147852"/>
              <a:ext cx="300625" cy="300625"/>
            </a:xfrm>
            <a:prstGeom prst="ellipse">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9" name="TextBox 168">
              <a:extLst>
                <a:ext uri="{FF2B5EF4-FFF2-40B4-BE49-F238E27FC236}">
                  <a16:creationId xmlns="" xmlns:a16="http://schemas.microsoft.com/office/drawing/2014/main" id="{F8258F91-0919-F191-F56F-888FDB60AC45}"/>
                </a:ext>
              </a:extLst>
            </p:cNvPr>
            <p:cNvSpPr txBox="1"/>
            <p:nvPr userDrawn="1"/>
          </p:nvSpPr>
          <p:spPr>
            <a:xfrm>
              <a:off x="14602341" y="3420807"/>
              <a:ext cx="849547" cy="200055"/>
            </a:xfrm>
            <a:prstGeom prst="rect">
              <a:avLst/>
            </a:prstGeom>
            <a:noFill/>
          </p:spPr>
          <p:txBody>
            <a:bodyPr wrap="square" rtlCol="0">
              <a:spAutoFit/>
            </a:bodyPr>
            <a:lstStyle/>
            <a:p>
              <a:pPr algn="ctr"/>
              <a:r>
                <a:rPr lang="ru-RU" sz="700" dirty="0">
                  <a:solidFill>
                    <a:srgbClr val="282A2E"/>
                  </a:solidFill>
                </a:rPr>
                <a:t>207/232/255</a:t>
              </a:r>
              <a:endParaRPr lang="en-US" sz="700" dirty="0">
                <a:solidFill>
                  <a:srgbClr val="282A2E"/>
                </a:solidFill>
              </a:endParaRPr>
            </a:p>
          </p:txBody>
        </p:sp>
        <p:sp>
          <p:nvSpPr>
            <p:cNvPr id="170" name="Овал 169">
              <a:extLst>
                <a:ext uri="{FF2B5EF4-FFF2-40B4-BE49-F238E27FC236}">
                  <a16:creationId xmlns="" xmlns:a16="http://schemas.microsoft.com/office/drawing/2014/main" id="{F10F83ED-67DD-954B-2E2A-E33C2B0CE547}"/>
                </a:ext>
              </a:extLst>
            </p:cNvPr>
            <p:cNvSpPr/>
            <p:nvPr userDrawn="1"/>
          </p:nvSpPr>
          <p:spPr>
            <a:xfrm>
              <a:off x="15435249" y="3147852"/>
              <a:ext cx="300625" cy="300625"/>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1" name="TextBox 170">
              <a:extLst>
                <a:ext uri="{FF2B5EF4-FFF2-40B4-BE49-F238E27FC236}">
                  <a16:creationId xmlns="" xmlns:a16="http://schemas.microsoft.com/office/drawing/2014/main" id="{6398FDE2-C2F1-28BC-58B0-F2F8AA496DFB}"/>
                </a:ext>
              </a:extLst>
            </p:cNvPr>
            <p:cNvSpPr txBox="1"/>
            <p:nvPr userDrawn="1"/>
          </p:nvSpPr>
          <p:spPr>
            <a:xfrm>
              <a:off x="15160788" y="3420807"/>
              <a:ext cx="849547" cy="200055"/>
            </a:xfrm>
            <a:prstGeom prst="rect">
              <a:avLst/>
            </a:prstGeom>
            <a:noFill/>
          </p:spPr>
          <p:txBody>
            <a:bodyPr wrap="square" rtlCol="0">
              <a:spAutoFit/>
            </a:bodyPr>
            <a:lstStyle/>
            <a:p>
              <a:pPr algn="ctr"/>
              <a:r>
                <a:rPr lang="ru-RU" sz="700" dirty="0">
                  <a:solidFill>
                    <a:srgbClr val="282A2E"/>
                  </a:solidFill>
                </a:rPr>
                <a:t>191/191/191</a:t>
              </a:r>
              <a:endParaRPr lang="en-US" sz="700" dirty="0">
                <a:solidFill>
                  <a:srgbClr val="282A2E"/>
                </a:solidFill>
              </a:endParaRPr>
            </a:p>
          </p:txBody>
        </p:sp>
      </p:grpSp>
      <p:pic>
        <p:nvPicPr>
          <p:cNvPr id="14" name="Рисунок 13">
            <a:extLst>
              <a:ext uri="{FF2B5EF4-FFF2-40B4-BE49-F238E27FC236}">
                <a16:creationId xmlns="" xmlns:a16="http://schemas.microsoft.com/office/drawing/2014/main" id="{CFE4CACA-CE12-9581-6978-F92DE26538D5}"/>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36471" y="598624"/>
            <a:ext cx="2965402" cy="1069354"/>
          </a:xfrm>
          <a:prstGeom prst="rect">
            <a:avLst/>
          </a:prstGeom>
        </p:spPr>
      </p:pic>
    </p:spTree>
    <p:extLst>
      <p:ext uri="{BB962C8B-B14F-4D97-AF65-F5344CB8AC3E}">
        <p14:creationId xmlns:p14="http://schemas.microsoft.com/office/powerpoint/2010/main" val="8826032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85" name="Прямоугольник 84">
            <a:extLst>
              <a:ext uri="{FF2B5EF4-FFF2-40B4-BE49-F238E27FC236}">
                <a16:creationId xmlns="" xmlns:a16="http://schemas.microsoft.com/office/drawing/2014/main" id="{E0037151-122E-6158-61D2-085E481A8ABE}"/>
              </a:ext>
            </a:extLst>
          </p:cNvPr>
          <p:cNvSpPr/>
          <p:nvPr userDrawn="1"/>
        </p:nvSpPr>
        <p:spPr>
          <a:xfrm>
            <a:off x="12400767" y="1"/>
            <a:ext cx="3594970" cy="5067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6" name="TextBox 85">
            <a:extLst>
              <a:ext uri="{FF2B5EF4-FFF2-40B4-BE49-F238E27FC236}">
                <a16:creationId xmlns="" xmlns:a16="http://schemas.microsoft.com/office/drawing/2014/main" id="{C35E8A20-A37C-B48B-EC38-77CCC50ED771}"/>
              </a:ext>
            </a:extLst>
          </p:cNvPr>
          <p:cNvSpPr txBox="1"/>
          <p:nvPr userDrawn="1"/>
        </p:nvSpPr>
        <p:spPr>
          <a:xfrm>
            <a:off x="12558019" y="5373"/>
            <a:ext cx="1863657" cy="246221"/>
          </a:xfrm>
          <a:prstGeom prst="rect">
            <a:avLst/>
          </a:prstGeom>
          <a:noFill/>
        </p:spPr>
        <p:txBody>
          <a:bodyPr wrap="square" rtlCol="0">
            <a:spAutoFit/>
          </a:bodyPr>
          <a:lstStyle/>
          <a:p>
            <a:r>
              <a:rPr lang="ru-RU" sz="1000" b="1" dirty="0">
                <a:solidFill>
                  <a:srgbClr val="282A2E"/>
                </a:solidFill>
              </a:rPr>
              <a:t>Основная палитра</a:t>
            </a:r>
          </a:p>
        </p:txBody>
      </p:sp>
      <p:grpSp>
        <p:nvGrpSpPr>
          <p:cNvPr id="87" name="Группа 86">
            <a:extLst>
              <a:ext uri="{FF2B5EF4-FFF2-40B4-BE49-F238E27FC236}">
                <a16:creationId xmlns="" xmlns:a16="http://schemas.microsoft.com/office/drawing/2014/main" id="{DCD05FFB-1159-8DF8-E139-5AD0B3764950}"/>
              </a:ext>
            </a:extLst>
          </p:cNvPr>
          <p:cNvGrpSpPr/>
          <p:nvPr userDrawn="1"/>
        </p:nvGrpSpPr>
        <p:grpSpPr>
          <a:xfrm>
            <a:off x="12383596" y="313150"/>
            <a:ext cx="2515103" cy="473010"/>
            <a:chOff x="12383596" y="313150"/>
            <a:chExt cx="2515103" cy="473010"/>
          </a:xfrm>
        </p:grpSpPr>
        <p:sp>
          <p:nvSpPr>
            <p:cNvPr id="88" name="Овал 87">
              <a:extLst>
                <a:ext uri="{FF2B5EF4-FFF2-40B4-BE49-F238E27FC236}">
                  <a16:creationId xmlns="" xmlns:a16="http://schemas.microsoft.com/office/drawing/2014/main" id="{EBD6ED51-D30D-B6D3-2E49-72687DE21996}"/>
                </a:ext>
              </a:extLst>
            </p:cNvPr>
            <p:cNvSpPr/>
            <p:nvPr userDrawn="1"/>
          </p:nvSpPr>
          <p:spPr>
            <a:xfrm>
              <a:off x="12658057" y="313150"/>
              <a:ext cx="300625" cy="300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9" name="TextBox 88">
              <a:extLst>
                <a:ext uri="{FF2B5EF4-FFF2-40B4-BE49-F238E27FC236}">
                  <a16:creationId xmlns="" xmlns:a16="http://schemas.microsoft.com/office/drawing/2014/main" id="{F3641B3F-9CED-21DD-9358-38796CD07EE2}"/>
                </a:ext>
              </a:extLst>
            </p:cNvPr>
            <p:cNvSpPr txBox="1"/>
            <p:nvPr userDrawn="1"/>
          </p:nvSpPr>
          <p:spPr>
            <a:xfrm>
              <a:off x="12383596" y="586105"/>
              <a:ext cx="849547" cy="200055"/>
            </a:xfrm>
            <a:prstGeom prst="rect">
              <a:avLst/>
            </a:prstGeom>
            <a:noFill/>
          </p:spPr>
          <p:txBody>
            <a:bodyPr wrap="square" rtlCol="0">
              <a:spAutoFit/>
            </a:bodyPr>
            <a:lstStyle/>
            <a:p>
              <a:pPr algn="ctr"/>
              <a:r>
                <a:rPr lang="en-US" sz="700" dirty="0">
                  <a:solidFill>
                    <a:srgbClr val="282A2E"/>
                  </a:solidFill>
                </a:rPr>
                <a:t>54</a:t>
              </a:r>
              <a:r>
                <a:rPr lang="ru-RU" sz="700" dirty="0">
                  <a:solidFill>
                    <a:srgbClr val="282A2E"/>
                  </a:solidFill>
                </a:rPr>
                <a:t>/</a:t>
              </a:r>
              <a:r>
                <a:rPr lang="en-US" sz="700" dirty="0">
                  <a:solidFill>
                    <a:srgbClr val="282A2E"/>
                  </a:solidFill>
                </a:rPr>
                <a:t>4</a:t>
              </a:r>
              <a:r>
                <a:rPr lang="ru-RU" sz="700" dirty="0">
                  <a:solidFill>
                    <a:srgbClr val="282A2E"/>
                  </a:solidFill>
                </a:rPr>
                <a:t>9/</a:t>
              </a:r>
              <a:r>
                <a:rPr lang="en-US" sz="700" dirty="0">
                  <a:solidFill>
                    <a:srgbClr val="282A2E"/>
                  </a:solidFill>
                </a:rPr>
                <a:t>148</a:t>
              </a:r>
            </a:p>
          </p:txBody>
        </p:sp>
        <p:sp>
          <p:nvSpPr>
            <p:cNvPr id="90" name="Овал 89">
              <a:extLst>
                <a:ext uri="{FF2B5EF4-FFF2-40B4-BE49-F238E27FC236}">
                  <a16:creationId xmlns="" xmlns:a16="http://schemas.microsoft.com/office/drawing/2014/main" id="{03223D67-C48D-CB71-FC81-B73218EA21B0}"/>
                </a:ext>
              </a:extLst>
            </p:cNvPr>
            <p:cNvSpPr/>
            <p:nvPr userDrawn="1"/>
          </p:nvSpPr>
          <p:spPr>
            <a:xfrm>
              <a:off x="13193664" y="313150"/>
              <a:ext cx="300625" cy="300625"/>
            </a:xfrm>
            <a:prstGeom prst="ellipse">
              <a:avLst/>
            </a:prstGeom>
            <a:solidFill>
              <a:srgbClr val="7DBB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1" name="TextBox 90">
              <a:extLst>
                <a:ext uri="{FF2B5EF4-FFF2-40B4-BE49-F238E27FC236}">
                  <a16:creationId xmlns="" xmlns:a16="http://schemas.microsoft.com/office/drawing/2014/main" id="{44F26264-CAC7-14C2-5BF7-FDB7348754B0}"/>
                </a:ext>
              </a:extLst>
            </p:cNvPr>
            <p:cNvSpPr txBox="1"/>
            <p:nvPr userDrawn="1"/>
          </p:nvSpPr>
          <p:spPr>
            <a:xfrm>
              <a:off x="12919203" y="586105"/>
              <a:ext cx="849547" cy="200055"/>
            </a:xfrm>
            <a:prstGeom prst="rect">
              <a:avLst/>
            </a:prstGeom>
            <a:noFill/>
          </p:spPr>
          <p:txBody>
            <a:bodyPr wrap="square" rtlCol="0">
              <a:spAutoFit/>
            </a:bodyPr>
            <a:lstStyle/>
            <a:p>
              <a:pPr algn="ctr"/>
              <a:r>
                <a:rPr lang="ru-RU" sz="700" dirty="0">
                  <a:solidFill>
                    <a:srgbClr val="282A2E"/>
                  </a:solidFill>
                </a:rPr>
                <a:t>125/187/252</a:t>
              </a:r>
              <a:endParaRPr lang="en-US" sz="700" dirty="0">
                <a:solidFill>
                  <a:srgbClr val="282A2E"/>
                </a:solidFill>
              </a:endParaRPr>
            </a:p>
          </p:txBody>
        </p:sp>
        <p:sp>
          <p:nvSpPr>
            <p:cNvPr id="92" name="Овал 91">
              <a:extLst>
                <a:ext uri="{FF2B5EF4-FFF2-40B4-BE49-F238E27FC236}">
                  <a16:creationId xmlns="" xmlns:a16="http://schemas.microsoft.com/office/drawing/2014/main" id="{7714FE23-60EE-3A00-6F19-B44FA0E0EF9B}"/>
                </a:ext>
              </a:extLst>
            </p:cNvPr>
            <p:cNvSpPr/>
            <p:nvPr userDrawn="1"/>
          </p:nvSpPr>
          <p:spPr>
            <a:xfrm>
              <a:off x="13764811" y="313150"/>
              <a:ext cx="300625" cy="3006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3" name="TextBox 92">
              <a:extLst>
                <a:ext uri="{FF2B5EF4-FFF2-40B4-BE49-F238E27FC236}">
                  <a16:creationId xmlns="" xmlns:a16="http://schemas.microsoft.com/office/drawing/2014/main" id="{17C68CAA-BFFA-55C5-6299-1105D5AF3119}"/>
                </a:ext>
              </a:extLst>
            </p:cNvPr>
            <p:cNvSpPr txBox="1"/>
            <p:nvPr userDrawn="1"/>
          </p:nvSpPr>
          <p:spPr>
            <a:xfrm>
              <a:off x="13490350" y="586105"/>
              <a:ext cx="849547" cy="200055"/>
            </a:xfrm>
            <a:prstGeom prst="rect">
              <a:avLst/>
            </a:prstGeom>
            <a:noFill/>
          </p:spPr>
          <p:txBody>
            <a:bodyPr wrap="square" rtlCol="0">
              <a:spAutoFit/>
            </a:bodyPr>
            <a:lstStyle/>
            <a:p>
              <a:pPr algn="ctr"/>
              <a:r>
                <a:rPr lang="ru-RU" sz="700" dirty="0">
                  <a:solidFill>
                    <a:srgbClr val="282A2E"/>
                  </a:solidFill>
                </a:rPr>
                <a:t>40/42/46</a:t>
              </a:r>
              <a:endParaRPr lang="en-US" sz="700" dirty="0">
                <a:solidFill>
                  <a:srgbClr val="282A2E"/>
                </a:solidFill>
              </a:endParaRPr>
            </a:p>
          </p:txBody>
        </p:sp>
        <p:sp>
          <p:nvSpPr>
            <p:cNvPr id="94" name="Овал 93">
              <a:extLst>
                <a:ext uri="{FF2B5EF4-FFF2-40B4-BE49-F238E27FC236}">
                  <a16:creationId xmlns="" xmlns:a16="http://schemas.microsoft.com/office/drawing/2014/main" id="{38D17E49-17FC-B70B-B8E0-8F3298ED94CA}"/>
                </a:ext>
              </a:extLst>
            </p:cNvPr>
            <p:cNvSpPr/>
            <p:nvPr userDrawn="1"/>
          </p:nvSpPr>
          <p:spPr>
            <a:xfrm>
              <a:off x="14323613" y="313150"/>
              <a:ext cx="300625" cy="300625"/>
            </a:xfrm>
            <a:prstGeom prst="ellipse">
              <a:avLst/>
            </a:prstGeom>
            <a:solidFill>
              <a:schemeClr val="bg1"/>
            </a:solidFill>
            <a:ln w="6350">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5" name="TextBox 94">
              <a:extLst>
                <a:ext uri="{FF2B5EF4-FFF2-40B4-BE49-F238E27FC236}">
                  <a16:creationId xmlns="" xmlns:a16="http://schemas.microsoft.com/office/drawing/2014/main" id="{C6CF8794-4DA3-2D7D-508F-4667AB76606D}"/>
                </a:ext>
              </a:extLst>
            </p:cNvPr>
            <p:cNvSpPr txBox="1"/>
            <p:nvPr userDrawn="1"/>
          </p:nvSpPr>
          <p:spPr>
            <a:xfrm>
              <a:off x="14049152" y="586105"/>
              <a:ext cx="849547" cy="200055"/>
            </a:xfrm>
            <a:prstGeom prst="rect">
              <a:avLst/>
            </a:prstGeom>
            <a:noFill/>
          </p:spPr>
          <p:txBody>
            <a:bodyPr wrap="square" rtlCol="0">
              <a:spAutoFit/>
            </a:bodyPr>
            <a:lstStyle/>
            <a:p>
              <a:pPr algn="ctr"/>
              <a:r>
                <a:rPr lang="ru-RU" sz="700" dirty="0">
                  <a:solidFill>
                    <a:srgbClr val="282A2E"/>
                  </a:solidFill>
                </a:rPr>
                <a:t>255/255/255</a:t>
              </a:r>
              <a:endParaRPr lang="en-US" sz="700" dirty="0">
                <a:solidFill>
                  <a:srgbClr val="282A2E"/>
                </a:solidFill>
              </a:endParaRPr>
            </a:p>
          </p:txBody>
        </p:sp>
      </p:grpSp>
      <p:sp>
        <p:nvSpPr>
          <p:cNvPr id="96" name="TextBox 95">
            <a:extLst>
              <a:ext uri="{FF2B5EF4-FFF2-40B4-BE49-F238E27FC236}">
                <a16:creationId xmlns="" xmlns:a16="http://schemas.microsoft.com/office/drawing/2014/main" id="{973E3731-5E8E-DC3F-9715-A169A152BEC3}"/>
              </a:ext>
            </a:extLst>
          </p:cNvPr>
          <p:cNvSpPr txBox="1"/>
          <p:nvPr userDrawn="1"/>
        </p:nvSpPr>
        <p:spPr>
          <a:xfrm>
            <a:off x="12558019" y="785674"/>
            <a:ext cx="1863657" cy="246221"/>
          </a:xfrm>
          <a:prstGeom prst="rect">
            <a:avLst/>
          </a:prstGeom>
          <a:noFill/>
        </p:spPr>
        <p:txBody>
          <a:bodyPr wrap="square" rtlCol="0">
            <a:spAutoFit/>
          </a:bodyPr>
          <a:lstStyle/>
          <a:p>
            <a:r>
              <a:rPr lang="ru-RU" sz="1000" b="1" dirty="0">
                <a:solidFill>
                  <a:srgbClr val="282A2E"/>
                </a:solidFill>
              </a:rPr>
              <a:t>Расширенная палитра</a:t>
            </a:r>
          </a:p>
        </p:txBody>
      </p:sp>
      <p:grpSp>
        <p:nvGrpSpPr>
          <p:cNvPr id="97" name="Группа 96">
            <a:extLst>
              <a:ext uri="{FF2B5EF4-FFF2-40B4-BE49-F238E27FC236}">
                <a16:creationId xmlns="" xmlns:a16="http://schemas.microsoft.com/office/drawing/2014/main" id="{16B9340C-9D37-28D1-F3C3-53488385E069}"/>
              </a:ext>
            </a:extLst>
          </p:cNvPr>
          <p:cNvGrpSpPr/>
          <p:nvPr userDrawn="1"/>
        </p:nvGrpSpPr>
        <p:grpSpPr>
          <a:xfrm>
            <a:off x="12383596" y="1093451"/>
            <a:ext cx="3626739" cy="950964"/>
            <a:chOff x="12383596" y="1093451"/>
            <a:chExt cx="3626739" cy="950964"/>
          </a:xfrm>
        </p:grpSpPr>
        <p:sp>
          <p:nvSpPr>
            <p:cNvPr id="98" name="Овал 97">
              <a:extLst>
                <a:ext uri="{FF2B5EF4-FFF2-40B4-BE49-F238E27FC236}">
                  <a16:creationId xmlns="" xmlns:a16="http://schemas.microsoft.com/office/drawing/2014/main" id="{DD37FB23-3D18-4A78-1F3B-ADD4597E2285}"/>
                </a:ext>
              </a:extLst>
            </p:cNvPr>
            <p:cNvSpPr/>
            <p:nvPr userDrawn="1"/>
          </p:nvSpPr>
          <p:spPr>
            <a:xfrm>
              <a:off x="12658057" y="1093451"/>
              <a:ext cx="300625" cy="30062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9" name="TextBox 98">
              <a:extLst>
                <a:ext uri="{FF2B5EF4-FFF2-40B4-BE49-F238E27FC236}">
                  <a16:creationId xmlns="" xmlns:a16="http://schemas.microsoft.com/office/drawing/2014/main" id="{7C21E00B-93AC-D8AC-6B7B-D05EBD7CE7C2}"/>
                </a:ext>
              </a:extLst>
            </p:cNvPr>
            <p:cNvSpPr txBox="1"/>
            <p:nvPr userDrawn="1"/>
          </p:nvSpPr>
          <p:spPr>
            <a:xfrm>
              <a:off x="12383596" y="1366406"/>
              <a:ext cx="849547" cy="200055"/>
            </a:xfrm>
            <a:prstGeom prst="rect">
              <a:avLst/>
            </a:prstGeom>
            <a:noFill/>
          </p:spPr>
          <p:txBody>
            <a:bodyPr wrap="square" rtlCol="0">
              <a:spAutoFit/>
            </a:bodyPr>
            <a:lstStyle/>
            <a:p>
              <a:pPr algn="ctr"/>
              <a:r>
                <a:rPr lang="ru-RU" sz="700" dirty="0">
                  <a:solidFill>
                    <a:srgbClr val="282A2E"/>
                  </a:solidFill>
                </a:rPr>
                <a:t>52/111/194</a:t>
              </a:r>
              <a:endParaRPr lang="en-US" sz="700" dirty="0">
                <a:solidFill>
                  <a:srgbClr val="282A2E"/>
                </a:solidFill>
              </a:endParaRPr>
            </a:p>
          </p:txBody>
        </p:sp>
        <p:sp>
          <p:nvSpPr>
            <p:cNvPr id="100" name="Овал 99">
              <a:extLst>
                <a:ext uri="{FF2B5EF4-FFF2-40B4-BE49-F238E27FC236}">
                  <a16:creationId xmlns="" xmlns:a16="http://schemas.microsoft.com/office/drawing/2014/main" id="{C28E7126-7DDC-4111-0B46-AB46D7AF7F81}"/>
                </a:ext>
              </a:extLst>
            </p:cNvPr>
            <p:cNvSpPr/>
            <p:nvPr userDrawn="1"/>
          </p:nvSpPr>
          <p:spPr>
            <a:xfrm>
              <a:off x="13193664" y="1093451"/>
              <a:ext cx="300625" cy="300625"/>
            </a:xfrm>
            <a:prstGeom prst="ellipse">
              <a:avLst/>
            </a:pr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1" name="TextBox 100">
              <a:extLst>
                <a:ext uri="{FF2B5EF4-FFF2-40B4-BE49-F238E27FC236}">
                  <a16:creationId xmlns="" xmlns:a16="http://schemas.microsoft.com/office/drawing/2014/main" id="{ED94E7E9-5B2D-8E16-4F83-6EBA203A582C}"/>
                </a:ext>
              </a:extLst>
            </p:cNvPr>
            <p:cNvSpPr txBox="1"/>
            <p:nvPr userDrawn="1"/>
          </p:nvSpPr>
          <p:spPr>
            <a:xfrm>
              <a:off x="12919203" y="1366406"/>
              <a:ext cx="849547" cy="200055"/>
            </a:xfrm>
            <a:prstGeom prst="rect">
              <a:avLst/>
            </a:prstGeom>
            <a:noFill/>
          </p:spPr>
          <p:txBody>
            <a:bodyPr wrap="square" rtlCol="0">
              <a:spAutoFit/>
            </a:bodyPr>
            <a:lstStyle/>
            <a:p>
              <a:pPr algn="ctr"/>
              <a:r>
                <a:rPr lang="ru-RU" sz="700" dirty="0">
                  <a:solidFill>
                    <a:srgbClr val="282A2E"/>
                  </a:solidFill>
                </a:rPr>
                <a:t>131/131/131</a:t>
              </a:r>
              <a:endParaRPr lang="en-US" sz="700" dirty="0">
                <a:solidFill>
                  <a:srgbClr val="282A2E"/>
                </a:solidFill>
              </a:endParaRPr>
            </a:p>
          </p:txBody>
        </p:sp>
        <p:sp>
          <p:nvSpPr>
            <p:cNvPr id="102" name="Овал 101">
              <a:extLst>
                <a:ext uri="{FF2B5EF4-FFF2-40B4-BE49-F238E27FC236}">
                  <a16:creationId xmlns="" xmlns:a16="http://schemas.microsoft.com/office/drawing/2014/main" id="{F041A50A-1541-3052-C43A-FF3DC6041EDF}"/>
                </a:ext>
              </a:extLst>
            </p:cNvPr>
            <p:cNvSpPr/>
            <p:nvPr userDrawn="1"/>
          </p:nvSpPr>
          <p:spPr>
            <a:xfrm>
              <a:off x="13764811" y="1093451"/>
              <a:ext cx="300625" cy="300625"/>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3" name="TextBox 102">
              <a:extLst>
                <a:ext uri="{FF2B5EF4-FFF2-40B4-BE49-F238E27FC236}">
                  <a16:creationId xmlns="" xmlns:a16="http://schemas.microsoft.com/office/drawing/2014/main" id="{1A1181BE-8F35-9E0C-B9E1-18C66A1E3E82}"/>
                </a:ext>
              </a:extLst>
            </p:cNvPr>
            <p:cNvSpPr txBox="1"/>
            <p:nvPr userDrawn="1"/>
          </p:nvSpPr>
          <p:spPr>
            <a:xfrm>
              <a:off x="13490350" y="1366406"/>
              <a:ext cx="849547" cy="200055"/>
            </a:xfrm>
            <a:prstGeom prst="rect">
              <a:avLst/>
            </a:prstGeom>
            <a:noFill/>
          </p:spPr>
          <p:txBody>
            <a:bodyPr wrap="square" rtlCol="0">
              <a:spAutoFit/>
            </a:bodyPr>
            <a:lstStyle/>
            <a:p>
              <a:pPr algn="ctr"/>
              <a:r>
                <a:rPr lang="ru-RU" sz="700" dirty="0">
                  <a:solidFill>
                    <a:srgbClr val="282A2E"/>
                  </a:solidFill>
                </a:rPr>
                <a:t>191/191/191</a:t>
              </a:r>
              <a:endParaRPr lang="en-US" sz="700" dirty="0">
                <a:solidFill>
                  <a:srgbClr val="282A2E"/>
                </a:solidFill>
              </a:endParaRPr>
            </a:p>
          </p:txBody>
        </p:sp>
        <p:sp>
          <p:nvSpPr>
            <p:cNvPr id="104" name="Овал 103">
              <a:extLst>
                <a:ext uri="{FF2B5EF4-FFF2-40B4-BE49-F238E27FC236}">
                  <a16:creationId xmlns="" xmlns:a16="http://schemas.microsoft.com/office/drawing/2014/main" id="{06056E5E-D391-1EED-EEBA-53C7E28AB584}"/>
                </a:ext>
              </a:extLst>
            </p:cNvPr>
            <p:cNvSpPr/>
            <p:nvPr userDrawn="1"/>
          </p:nvSpPr>
          <p:spPr>
            <a:xfrm>
              <a:off x="14323613" y="1093451"/>
              <a:ext cx="300625" cy="300625"/>
            </a:xfrm>
            <a:prstGeom prst="ellipse">
              <a:avLst/>
            </a:prstGeom>
            <a:solidFill>
              <a:srgbClr val="E368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5" name="TextBox 104">
              <a:extLst>
                <a:ext uri="{FF2B5EF4-FFF2-40B4-BE49-F238E27FC236}">
                  <a16:creationId xmlns="" xmlns:a16="http://schemas.microsoft.com/office/drawing/2014/main" id="{C403F018-8C8D-D287-C525-C18C02A7E445}"/>
                </a:ext>
              </a:extLst>
            </p:cNvPr>
            <p:cNvSpPr txBox="1"/>
            <p:nvPr userDrawn="1"/>
          </p:nvSpPr>
          <p:spPr>
            <a:xfrm>
              <a:off x="14049152" y="1366406"/>
              <a:ext cx="849547" cy="200055"/>
            </a:xfrm>
            <a:prstGeom prst="rect">
              <a:avLst/>
            </a:prstGeom>
            <a:noFill/>
          </p:spPr>
          <p:txBody>
            <a:bodyPr wrap="square" rtlCol="0">
              <a:spAutoFit/>
            </a:bodyPr>
            <a:lstStyle/>
            <a:p>
              <a:pPr algn="ctr"/>
              <a:r>
                <a:rPr lang="ru-RU" sz="700" dirty="0">
                  <a:solidFill>
                    <a:srgbClr val="282A2E"/>
                  </a:solidFill>
                </a:rPr>
                <a:t>227/104/70</a:t>
              </a:r>
              <a:endParaRPr lang="en-US" sz="700" dirty="0">
                <a:solidFill>
                  <a:srgbClr val="282A2E"/>
                </a:solidFill>
              </a:endParaRPr>
            </a:p>
          </p:txBody>
        </p:sp>
        <p:sp>
          <p:nvSpPr>
            <p:cNvPr id="106" name="Овал 105">
              <a:extLst>
                <a:ext uri="{FF2B5EF4-FFF2-40B4-BE49-F238E27FC236}">
                  <a16:creationId xmlns="" xmlns:a16="http://schemas.microsoft.com/office/drawing/2014/main" id="{4309AEF2-EABB-C55A-E8CF-86B54119227A}"/>
                </a:ext>
              </a:extLst>
            </p:cNvPr>
            <p:cNvSpPr/>
            <p:nvPr userDrawn="1"/>
          </p:nvSpPr>
          <p:spPr>
            <a:xfrm>
              <a:off x="14876802" y="1093451"/>
              <a:ext cx="300625" cy="300625"/>
            </a:xfrm>
            <a:prstGeom prst="ellipse">
              <a:avLst/>
            </a:prstGeom>
            <a:solidFill>
              <a:srgbClr val="FFA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7" name="TextBox 106">
              <a:extLst>
                <a:ext uri="{FF2B5EF4-FFF2-40B4-BE49-F238E27FC236}">
                  <a16:creationId xmlns="" xmlns:a16="http://schemas.microsoft.com/office/drawing/2014/main" id="{BC6A5E9B-0EB5-6828-8FBD-1C9A3930441C}"/>
                </a:ext>
              </a:extLst>
            </p:cNvPr>
            <p:cNvSpPr txBox="1"/>
            <p:nvPr userDrawn="1"/>
          </p:nvSpPr>
          <p:spPr>
            <a:xfrm>
              <a:off x="14602341" y="1366406"/>
              <a:ext cx="849547" cy="200055"/>
            </a:xfrm>
            <a:prstGeom prst="rect">
              <a:avLst/>
            </a:prstGeom>
            <a:noFill/>
          </p:spPr>
          <p:txBody>
            <a:bodyPr wrap="square" rtlCol="0">
              <a:spAutoFit/>
            </a:bodyPr>
            <a:lstStyle/>
            <a:p>
              <a:pPr algn="ctr"/>
              <a:r>
                <a:rPr lang="ru-RU" sz="700" dirty="0">
                  <a:solidFill>
                    <a:srgbClr val="282A2E"/>
                  </a:solidFill>
                </a:rPr>
                <a:t>255/169/112</a:t>
              </a:r>
              <a:endParaRPr lang="en-US" sz="700" dirty="0">
                <a:solidFill>
                  <a:srgbClr val="282A2E"/>
                </a:solidFill>
              </a:endParaRPr>
            </a:p>
          </p:txBody>
        </p:sp>
        <p:sp>
          <p:nvSpPr>
            <p:cNvPr id="108" name="Овал 107">
              <a:extLst>
                <a:ext uri="{FF2B5EF4-FFF2-40B4-BE49-F238E27FC236}">
                  <a16:creationId xmlns="" xmlns:a16="http://schemas.microsoft.com/office/drawing/2014/main" id="{84BE2773-F90D-9AE5-EBEA-C66C844A1A3A}"/>
                </a:ext>
              </a:extLst>
            </p:cNvPr>
            <p:cNvSpPr/>
            <p:nvPr userDrawn="1"/>
          </p:nvSpPr>
          <p:spPr>
            <a:xfrm>
              <a:off x="15435249" y="1093451"/>
              <a:ext cx="300625" cy="300625"/>
            </a:xfrm>
            <a:prstGeom prst="ellipse">
              <a:avLst/>
            </a:prstGeom>
            <a:solidFill>
              <a:srgbClr val="FFD7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9" name="TextBox 108">
              <a:extLst>
                <a:ext uri="{FF2B5EF4-FFF2-40B4-BE49-F238E27FC236}">
                  <a16:creationId xmlns="" xmlns:a16="http://schemas.microsoft.com/office/drawing/2014/main" id="{3A4A2F1E-54E5-510C-3854-3F0EF937B094}"/>
                </a:ext>
              </a:extLst>
            </p:cNvPr>
            <p:cNvSpPr txBox="1"/>
            <p:nvPr userDrawn="1"/>
          </p:nvSpPr>
          <p:spPr>
            <a:xfrm>
              <a:off x="15160788" y="1366406"/>
              <a:ext cx="849547" cy="200055"/>
            </a:xfrm>
            <a:prstGeom prst="rect">
              <a:avLst/>
            </a:prstGeom>
            <a:noFill/>
          </p:spPr>
          <p:txBody>
            <a:bodyPr wrap="square" rtlCol="0">
              <a:spAutoFit/>
            </a:bodyPr>
            <a:lstStyle/>
            <a:p>
              <a:pPr algn="ctr"/>
              <a:r>
                <a:rPr lang="ru-RU" sz="700" dirty="0">
                  <a:solidFill>
                    <a:srgbClr val="282A2E"/>
                  </a:solidFill>
                </a:rPr>
                <a:t>255/215/172</a:t>
              </a:r>
              <a:endParaRPr lang="en-US" sz="700" dirty="0">
                <a:solidFill>
                  <a:srgbClr val="282A2E"/>
                </a:solidFill>
              </a:endParaRPr>
            </a:p>
          </p:txBody>
        </p:sp>
        <p:sp>
          <p:nvSpPr>
            <p:cNvPr id="110" name="Овал 109">
              <a:extLst>
                <a:ext uri="{FF2B5EF4-FFF2-40B4-BE49-F238E27FC236}">
                  <a16:creationId xmlns="" xmlns:a16="http://schemas.microsoft.com/office/drawing/2014/main" id="{F9EB1900-C2B0-0367-3AC5-19B111F2F875}"/>
                </a:ext>
              </a:extLst>
            </p:cNvPr>
            <p:cNvSpPr/>
            <p:nvPr userDrawn="1"/>
          </p:nvSpPr>
          <p:spPr>
            <a:xfrm>
              <a:off x="12658057" y="1571405"/>
              <a:ext cx="300625" cy="300625"/>
            </a:xfrm>
            <a:prstGeom prst="ellipse">
              <a:avLst/>
            </a:prstGeom>
            <a:solidFill>
              <a:srgbClr val="57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1" name="TextBox 110">
              <a:extLst>
                <a:ext uri="{FF2B5EF4-FFF2-40B4-BE49-F238E27FC236}">
                  <a16:creationId xmlns="" xmlns:a16="http://schemas.microsoft.com/office/drawing/2014/main" id="{C7DFC4C0-664F-69C3-3280-70C0165600D3}"/>
                </a:ext>
              </a:extLst>
            </p:cNvPr>
            <p:cNvSpPr txBox="1"/>
            <p:nvPr userDrawn="1"/>
          </p:nvSpPr>
          <p:spPr>
            <a:xfrm>
              <a:off x="12383596" y="1844360"/>
              <a:ext cx="849547" cy="200055"/>
            </a:xfrm>
            <a:prstGeom prst="rect">
              <a:avLst/>
            </a:prstGeom>
            <a:noFill/>
          </p:spPr>
          <p:txBody>
            <a:bodyPr wrap="square" rtlCol="0">
              <a:spAutoFit/>
            </a:bodyPr>
            <a:lstStyle/>
            <a:p>
              <a:pPr algn="ctr"/>
              <a:r>
                <a:rPr lang="ru-RU" sz="700" dirty="0">
                  <a:solidFill>
                    <a:srgbClr val="282A2E"/>
                  </a:solidFill>
                </a:rPr>
                <a:t>87/140/123</a:t>
              </a:r>
              <a:endParaRPr lang="en-US" sz="700" dirty="0">
                <a:solidFill>
                  <a:srgbClr val="282A2E"/>
                </a:solidFill>
              </a:endParaRPr>
            </a:p>
          </p:txBody>
        </p:sp>
        <p:sp>
          <p:nvSpPr>
            <p:cNvPr id="112" name="Овал 111">
              <a:extLst>
                <a:ext uri="{FF2B5EF4-FFF2-40B4-BE49-F238E27FC236}">
                  <a16:creationId xmlns="" xmlns:a16="http://schemas.microsoft.com/office/drawing/2014/main" id="{9EB4D193-EA33-2B2B-EC4C-0FB12298F685}"/>
                </a:ext>
              </a:extLst>
            </p:cNvPr>
            <p:cNvSpPr/>
            <p:nvPr userDrawn="1"/>
          </p:nvSpPr>
          <p:spPr>
            <a:xfrm>
              <a:off x="13193664" y="1571405"/>
              <a:ext cx="300625" cy="300625"/>
            </a:xfrm>
            <a:prstGeom prst="ellipse">
              <a:avLst/>
            </a:prstGeom>
            <a:solidFill>
              <a:srgbClr val="46AA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3" name="TextBox 112">
              <a:extLst>
                <a:ext uri="{FF2B5EF4-FFF2-40B4-BE49-F238E27FC236}">
                  <a16:creationId xmlns="" xmlns:a16="http://schemas.microsoft.com/office/drawing/2014/main" id="{55B583F8-E01F-6632-7D4D-1CA660914415}"/>
                </a:ext>
              </a:extLst>
            </p:cNvPr>
            <p:cNvSpPr txBox="1"/>
            <p:nvPr userDrawn="1"/>
          </p:nvSpPr>
          <p:spPr>
            <a:xfrm>
              <a:off x="12919203" y="1844360"/>
              <a:ext cx="849547" cy="200055"/>
            </a:xfrm>
            <a:prstGeom prst="rect">
              <a:avLst/>
            </a:prstGeom>
            <a:noFill/>
          </p:spPr>
          <p:txBody>
            <a:bodyPr wrap="square" rtlCol="0">
              <a:spAutoFit/>
            </a:bodyPr>
            <a:lstStyle/>
            <a:p>
              <a:pPr algn="ctr"/>
              <a:r>
                <a:rPr lang="ru-RU" sz="700" dirty="0">
                  <a:solidFill>
                    <a:srgbClr val="282A2E"/>
                  </a:solidFill>
                </a:rPr>
                <a:t>70/170/152</a:t>
              </a:r>
              <a:endParaRPr lang="en-US" sz="700" dirty="0">
                <a:solidFill>
                  <a:srgbClr val="282A2E"/>
                </a:solidFill>
              </a:endParaRPr>
            </a:p>
          </p:txBody>
        </p:sp>
        <p:sp>
          <p:nvSpPr>
            <p:cNvPr id="114" name="Овал 113">
              <a:extLst>
                <a:ext uri="{FF2B5EF4-FFF2-40B4-BE49-F238E27FC236}">
                  <a16:creationId xmlns="" xmlns:a16="http://schemas.microsoft.com/office/drawing/2014/main" id="{7959260B-5763-274E-9B56-06F010537A87}"/>
                </a:ext>
              </a:extLst>
            </p:cNvPr>
            <p:cNvSpPr/>
            <p:nvPr userDrawn="1"/>
          </p:nvSpPr>
          <p:spPr>
            <a:xfrm>
              <a:off x="13764811" y="1571405"/>
              <a:ext cx="300625" cy="300625"/>
            </a:xfrm>
            <a:prstGeom prst="ellipse">
              <a:avLst/>
            </a:prstGeom>
            <a:solidFill>
              <a:srgbClr val="A1D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5" name="TextBox 114">
              <a:extLst>
                <a:ext uri="{FF2B5EF4-FFF2-40B4-BE49-F238E27FC236}">
                  <a16:creationId xmlns="" xmlns:a16="http://schemas.microsoft.com/office/drawing/2014/main" id="{D3C207FA-A0C4-0587-2CEC-EAFA1A02D925}"/>
                </a:ext>
              </a:extLst>
            </p:cNvPr>
            <p:cNvSpPr txBox="1"/>
            <p:nvPr userDrawn="1"/>
          </p:nvSpPr>
          <p:spPr>
            <a:xfrm>
              <a:off x="13490350" y="1844360"/>
              <a:ext cx="849547" cy="200055"/>
            </a:xfrm>
            <a:prstGeom prst="rect">
              <a:avLst/>
            </a:prstGeom>
            <a:noFill/>
          </p:spPr>
          <p:txBody>
            <a:bodyPr wrap="square" rtlCol="0">
              <a:spAutoFit/>
            </a:bodyPr>
            <a:lstStyle/>
            <a:p>
              <a:pPr algn="ctr"/>
              <a:r>
                <a:rPr lang="ru-RU" sz="700" dirty="0">
                  <a:solidFill>
                    <a:srgbClr val="282A2E"/>
                  </a:solidFill>
                </a:rPr>
                <a:t>161/220/188</a:t>
              </a:r>
              <a:endParaRPr lang="en-US" sz="700" dirty="0">
                <a:solidFill>
                  <a:srgbClr val="282A2E"/>
                </a:solidFill>
              </a:endParaRPr>
            </a:p>
          </p:txBody>
        </p:sp>
      </p:grpSp>
      <p:sp>
        <p:nvSpPr>
          <p:cNvPr id="116" name="TextBox 115">
            <a:extLst>
              <a:ext uri="{FF2B5EF4-FFF2-40B4-BE49-F238E27FC236}">
                <a16:creationId xmlns="" xmlns:a16="http://schemas.microsoft.com/office/drawing/2014/main" id="{0B34D83D-2A4E-54A6-28F5-C5C5CC03B3E3}"/>
              </a:ext>
            </a:extLst>
          </p:cNvPr>
          <p:cNvSpPr txBox="1"/>
          <p:nvPr userDrawn="1"/>
        </p:nvSpPr>
        <p:spPr>
          <a:xfrm>
            <a:off x="12541026" y="3656131"/>
            <a:ext cx="2742457" cy="246221"/>
          </a:xfrm>
          <a:prstGeom prst="rect">
            <a:avLst/>
          </a:prstGeom>
          <a:noFill/>
        </p:spPr>
        <p:txBody>
          <a:bodyPr wrap="square" rtlCol="0">
            <a:spAutoFit/>
          </a:bodyPr>
          <a:lstStyle/>
          <a:p>
            <a:r>
              <a:rPr lang="ru-RU" sz="1000" b="1" dirty="0">
                <a:solidFill>
                  <a:srgbClr val="282A2E"/>
                </a:solidFill>
              </a:rPr>
              <a:t>Дополнительная расширенная палитра</a:t>
            </a:r>
          </a:p>
        </p:txBody>
      </p:sp>
      <p:grpSp>
        <p:nvGrpSpPr>
          <p:cNvPr id="117" name="Группа 116">
            <a:extLst>
              <a:ext uri="{FF2B5EF4-FFF2-40B4-BE49-F238E27FC236}">
                <a16:creationId xmlns="" xmlns:a16="http://schemas.microsoft.com/office/drawing/2014/main" id="{7D784C2F-9D26-EFE8-6B54-D40F0848A271}"/>
              </a:ext>
            </a:extLst>
          </p:cNvPr>
          <p:cNvGrpSpPr/>
          <p:nvPr userDrawn="1"/>
        </p:nvGrpSpPr>
        <p:grpSpPr>
          <a:xfrm>
            <a:off x="12383596" y="3963908"/>
            <a:ext cx="3626739" cy="992609"/>
            <a:chOff x="12383596" y="3963908"/>
            <a:chExt cx="3626739" cy="992609"/>
          </a:xfrm>
        </p:grpSpPr>
        <p:sp>
          <p:nvSpPr>
            <p:cNvPr id="118" name="Овал 117">
              <a:extLst>
                <a:ext uri="{FF2B5EF4-FFF2-40B4-BE49-F238E27FC236}">
                  <a16:creationId xmlns="" xmlns:a16="http://schemas.microsoft.com/office/drawing/2014/main" id="{CF6E4F45-D229-9B9D-383B-A2D4F9B099F5}"/>
                </a:ext>
              </a:extLst>
            </p:cNvPr>
            <p:cNvSpPr/>
            <p:nvPr userDrawn="1"/>
          </p:nvSpPr>
          <p:spPr>
            <a:xfrm>
              <a:off x="12658057" y="3963908"/>
              <a:ext cx="300625" cy="300625"/>
            </a:xfrm>
            <a:prstGeom prst="ellipse">
              <a:avLst/>
            </a:prstGeom>
            <a:solidFill>
              <a:srgbClr val="9C3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9" name="TextBox 118">
              <a:extLst>
                <a:ext uri="{FF2B5EF4-FFF2-40B4-BE49-F238E27FC236}">
                  <a16:creationId xmlns="" xmlns:a16="http://schemas.microsoft.com/office/drawing/2014/main" id="{5F6C9129-D9EB-0BE7-FA23-F72D653DE1CF}"/>
                </a:ext>
              </a:extLst>
            </p:cNvPr>
            <p:cNvSpPr txBox="1"/>
            <p:nvPr userDrawn="1"/>
          </p:nvSpPr>
          <p:spPr>
            <a:xfrm>
              <a:off x="12383596" y="4236863"/>
              <a:ext cx="849547" cy="200055"/>
            </a:xfrm>
            <a:prstGeom prst="rect">
              <a:avLst/>
            </a:prstGeom>
            <a:noFill/>
          </p:spPr>
          <p:txBody>
            <a:bodyPr wrap="square" rtlCol="0">
              <a:spAutoFit/>
            </a:bodyPr>
            <a:lstStyle/>
            <a:p>
              <a:pPr algn="ctr"/>
              <a:r>
                <a:rPr lang="ru-RU" sz="700" dirty="0">
                  <a:solidFill>
                    <a:srgbClr val="282A2E"/>
                  </a:solidFill>
                </a:rPr>
                <a:t>156/54/103</a:t>
              </a:r>
              <a:endParaRPr lang="en-US" sz="700" dirty="0">
                <a:solidFill>
                  <a:srgbClr val="282A2E"/>
                </a:solidFill>
              </a:endParaRPr>
            </a:p>
          </p:txBody>
        </p:sp>
        <p:sp>
          <p:nvSpPr>
            <p:cNvPr id="120" name="Овал 119">
              <a:extLst>
                <a:ext uri="{FF2B5EF4-FFF2-40B4-BE49-F238E27FC236}">
                  <a16:creationId xmlns="" xmlns:a16="http://schemas.microsoft.com/office/drawing/2014/main" id="{1C9DE5BB-E647-227F-AEEF-99BAB4008949}"/>
                </a:ext>
              </a:extLst>
            </p:cNvPr>
            <p:cNvSpPr/>
            <p:nvPr userDrawn="1"/>
          </p:nvSpPr>
          <p:spPr>
            <a:xfrm>
              <a:off x="13193664" y="3963908"/>
              <a:ext cx="300625" cy="300625"/>
            </a:xfrm>
            <a:prstGeom prst="ellipse">
              <a:avLst/>
            </a:prstGeom>
            <a:solidFill>
              <a:srgbClr val="AC6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1" name="TextBox 120">
              <a:extLst>
                <a:ext uri="{FF2B5EF4-FFF2-40B4-BE49-F238E27FC236}">
                  <a16:creationId xmlns="" xmlns:a16="http://schemas.microsoft.com/office/drawing/2014/main" id="{04BAFB6C-B7C0-2E77-943B-9E30ED37541A}"/>
                </a:ext>
              </a:extLst>
            </p:cNvPr>
            <p:cNvSpPr txBox="1"/>
            <p:nvPr userDrawn="1"/>
          </p:nvSpPr>
          <p:spPr>
            <a:xfrm>
              <a:off x="12919203" y="4236863"/>
              <a:ext cx="849547" cy="200055"/>
            </a:xfrm>
            <a:prstGeom prst="rect">
              <a:avLst/>
            </a:prstGeom>
            <a:noFill/>
          </p:spPr>
          <p:txBody>
            <a:bodyPr wrap="square" rtlCol="0">
              <a:spAutoFit/>
            </a:bodyPr>
            <a:lstStyle/>
            <a:p>
              <a:pPr algn="ctr"/>
              <a:r>
                <a:rPr lang="ru-RU" sz="700" dirty="0">
                  <a:solidFill>
                    <a:srgbClr val="282A2E"/>
                  </a:solidFill>
                </a:rPr>
                <a:t>172/98/120</a:t>
              </a:r>
              <a:endParaRPr lang="en-US" sz="700" dirty="0">
                <a:solidFill>
                  <a:srgbClr val="282A2E"/>
                </a:solidFill>
              </a:endParaRPr>
            </a:p>
          </p:txBody>
        </p:sp>
        <p:sp>
          <p:nvSpPr>
            <p:cNvPr id="122" name="Овал 121">
              <a:extLst>
                <a:ext uri="{FF2B5EF4-FFF2-40B4-BE49-F238E27FC236}">
                  <a16:creationId xmlns="" xmlns:a16="http://schemas.microsoft.com/office/drawing/2014/main" id="{B61DC81A-5D43-3A1C-3C4B-8DB82760ADE5}"/>
                </a:ext>
              </a:extLst>
            </p:cNvPr>
            <p:cNvSpPr/>
            <p:nvPr userDrawn="1"/>
          </p:nvSpPr>
          <p:spPr>
            <a:xfrm>
              <a:off x="13764811" y="3963908"/>
              <a:ext cx="300625" cy="300625"/>
            </a:xfrm>
            <a:prstGeom prst="ellipse">
              <a:avLst/>
            </a:prstGeom>
            <a:solidFill>
              <a:srgbClr val="D0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3" name="TextBox 122">
              <a:extLst>
                <a:ext uri="{FF2B5EF4-FFF2-40B4-BE49-F238E27FC236}">
                  <a16:creationId xmlns="" xmlns:a16="http://schemas.microsoft.com/office/drawing/2014/main" id="{368D8607-1358-B766-CF37-B410D3FD92F6}"/>
                </a:ext>
              </a:extLst>
            </p:cNvPr>
            <p:cNvSpPr txBox="1"/>
            <p:nvPr userDrawn="1"/>
          </p:nvSpPr>
          <p:spPr>
            <a:xfrm>
              <a:off x="13490350" y="4236863"/>
              <a:ext cx="849547" cy="200055"/>
            </a:xfrm>
            <a:prstGeom prst="rect">
              <a:avLst/>
            </a:prstGeom>
            <a:noFill/>
          </p:spPr>
          <p:txBody>
            <a:bodyPr wrap="square" rtlCol="0">
              <a:spAutoFit/>
            </a:bodyPr>
            <a:lstStyle/>
            <a:p>
              <a:pPr algn="ctr"/>
              <a:r>
                <a:rPr lang="ru-RU" sz="700" dirty="0">
                  <a:solidFill>
                    <a:srgbClr val="282A2E"/>
                  </a:solidFill>
                </a:rPr>
                <a:t>208/139/164</a:t>
              </a:r>
              <a:endParaRPr lang="en-US" sz="700" dirty="0">
                <a:solidFill>
                  <a:srgbClr val="282A2E"/>
                </a:solidFill>
              </a:endParaRPr>
            </a:p>
          </p:txBody>
        </p:sp>
        <p:sp>
          <p:nvSpPr>
            <p:cNvPr id="124" name="Овал 123">
              <a:extLst>
                <a:ext uri="{FF2B5EF4-FFF2-40B4-BE49-F238E27FC236}">
                  <a16:creationId xmlns="" xmlns:a16="http://schemas.microsoft.com/office/drawing/2014/main" id="{8E1B35D6-900E-7909-A3FF-1D029590D553}"/>
                </a:ext>
              </a:extLst>
            </p:cNvPr>
            <p:cNvSpPr/>
            <p:nvPr userDrawn="1"/>
          </p:nvSpPr>
          <p:spPr>
            <a:xfrm>
              <a:off x="14323613" y="3963908"/>
              <a:ext cx="300625" cy="300625"/>
            </a:xfrm>
            <a:prstGeom prst="ellipse">
              <a:avLst/>
            </a:prstGeom>
            <a:solidFill>
              <a:srgbClr val="DECC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5" name="TextBox 124">
              <a:extLst>
                <a:ext uri="{FF2B5EF4-FFF2-40B4-BE49-F238E27FC236}">
                  <a16:creationId xmlns="" xmlns:a16="http://schemas.microsoft.com/office/drawing/2014/main" id="{29C9EB06-8A5B-4702-EED8-549140890FD3}"/>
                </a:ext>
              </a:extLst>
            </p:cNvPr>
            <p:cNvSpPr txBox="1"/>
            <p:nvPr userDrawn="1"/>
          </p:nvSpPr>
          <p:spPr>
            <a:xfrm>
              <a:off x="14049152" y="4236863"/>
              <a:ext cx="849547" cy="200055"/>
            </a:xfrm>
            <a:prstGeom prst="rect">
              <a:avLst/>
            </a:prstGeom>
            <a:noFill/>
          </p:spPr>
          <p:txBody>
            <a:bodyPr wrap="square" rtlCol="0">
              <a:spAutoFit/>
            </a:bodyPr>
            <a:lstStyle/>
            <a:p>
              <a:pPr algn="ctr"/>
              <a:r>
                <a:rPr lang="ru-RU" sz="700" dirty="0">
                  <a:solidFill>
                    <a:srgbClr val="282A2E"/>
                  </a:solidFill>
                </a:rPr>
                <a:t>222/204/8</a:t>
              </a:r>
              <a:endParaRPr lang="en-US" sz="700" dirty="0">
                <a:solidFill>
                  <a:srgbClr val="282A2E"/>
                </a:solidFill>
              </a:endParaRPr>
            </a:p>
          </p:txBody>
        </p:sp>
        <p:sp>
          <p:nvSpPr>
            <p:cNvPr id="126" name="Овал 125">
              <a:extLst>
                <a:ext uri="{FF2B5EF4-FFF2-40B4-BE49-F238E27FC236}">
                  <a16:creationId xmlns="" xmlns:a16="http://schemas.microsoft.com/office/drawing/2014/main" id="{7A0E4622-68AE-2105-69CF-6EB00AB0AEEC}"/>
                </a:ext>
              </a:extLst>
            </p:cNvPr>
            <p:cNvSpPr/>
            <p:nvPr userDrawn="1"/>
          </p:nvSpPr>
          <p:spPr>
            <a:xfrm>
              <a:off x="14876802" y="3963908"/>
              <a:ext cx="300625" cy="300625"/>
            </a:xfrm>
            <a:prstGeom prst="ellipse">
              <a:avLst/>
            </a:prstGeom>
            <a:solidFill>
              <a:srgbClr val="D0DE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7" name="TextBox 126">
              <a:extLst>
                <a:ext uri="{FF2B5EF4-FFF2-40B4-BE49-F238E27FC236}">
                  <a16:creationId xmlns="" xmlns:a16="http://schemas.microsoft.com/office/drawing/2014/main" id="{2A71655F-23F0-D912-2324-85251C9BB2DF}"/>
                </a:ext>
              </a:extLst>
            </p:cNvPr>
            <p:cNvSpPr txBox="1"/>
            <p:nvPr userDrawn="1"/>
          </p:nvSpPr>
          <p:spPr>
            <a:xfrm>
              <a:off x="14602341" y="4236863"/>
              <a:ext cx="849547" cy="200055"/>
            </a:xfrm>
            <a:prstGeom prst="rect">
              <a:avLst/>
            </a:prstGeom>
            <a:noFill/>
          </p:spPr>
          <p:txBody>
            <a:bodyPr wrap="square" rtlCol="0">
              <a:spAutoFit/>
            </a:bodyPr>
            <a:lstStyle/>
            <a:p>
              <a:pPr algn="ctr"/>
              <a:r>
                <a:rPr lang="ru-RU" sz="700" dirty="0">
                  <a:solidFill>
                    <a:srgbClr val="282A2E"/>
                  </a:solidFill>
                </a:rPr>
                <a:t>208/222/84</a:t>
              </a:r>
              <a:endParaRPr lang="en-US" sz="700" dirty="0">
                <a:solidFill>
                  <a:srgbClr val="282A2E"/>
                </a:solidFill>
              </a:endParaRPr>
            </a:p>
          </p:txBody>
        </p:sp>
        <p:sp>
          <p:nvSpPr>
            <p:cNvPr id="128" name="Овал 127">
              <a:extLst>
                <a:ext uri="{FF2B5EF4-FFF2-40B4-BE49-F238E27FC236}">
                  <a16:creationId xmlns="" xmlns:a16="http://schemas.microsoft.com/office/drawing/2014/main" id="{0479AFD2-0B2D-84EE-70C0-71155D54C851}"/>
                </a:ext>
              </a:extLst>
            </p:cNvPr>
            <p:cNvSpPr/>
            <p:nvPr userDrawn="1"/>
          </p:nvSpPr>
          <p:spPr>
            <a:xfrm>
              <a:off x="15435249" y="3963908"/>
              <a:ext cx="300625" cy="300625"/>
            </a:xfrm>
            <a:prstGeom prst="ellipse">
              <a:avLst/>
            </a:prstGeom>
            <a:solidFill>
              <a:srgbClr val="E6E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9" name="TextBox 128">
              <a:extLst>
                <a:ext uri="{FF2B5EF4-FFF2-40B4-BE49-F238E27FC236}">
                  <a16:creationId xmlns="" xmlns:a16="http://schemas.microsoft.com/office/drawing/2014/main" id="{351645D7-3295-5547-226E-C44C39CD0B6D}"/>
                </a:ext>
              </a:extLst>
            </p:cNvPr>
            <p:cNvSpPr txBox="1"/>
            <p:nvPr userDrawn="1"/>
          </p:nvSpPr>
          <p:spPr>
            <a:xfrm>
              <a:off x="15160788" y="4236863"/>
              <a:ext cx="849547" cy="200055"/>
            </a:xfrm>
            <a:prstGeom prst="rect">
              <a:avLst/>
            </a:prstGeom>
            <a:noFill/>
          </p:spPr>
          <p:txBody>
            <a:bodyPr wrap="square" rtlCol="0">
              <a:spAutoFit/>
            </a:bodyPr>
            <a:lstStyle/>
            <a:p>
              <a:pPr algn="ctr"/>
              <a:r>
                <a:rPr lang="ru-RU" sz="700" dirty="0">
                  <a:solidFill>
                    <a:srgbClr val="282A2E"/>
                  </a:solidFill>
                </a:rPr>
                <a:t>230/237/133</a:t>
              </a:r>
              <a:endParaRPr lang="en-US" sz="700" dirty="0">
                <a:solidFill>
                  <a:srgbClr val="282A2E"/>
                </a:solidFill>
              </a:endParaRPr>
            </a:p>
          </p:txBody>
        </p:sp>
        <p:sp>
          <p:nvSpPr>
            <p:cNvPr id="130" name="Овал 129">
              <a:extLst>
                <a:ext uri="{FF2B5EF4-FFF2-40B4-BE49-F238E27FC236}">
                  <a16:creationId xmlns="" xmlns:a16="http://schemas.microsoft.com/office/drawing/2014/main" id="{E7FD44D3-1C75-D3A6-CD47-D2A26102EE75}"/>
                </a:ext>
              </a:extLst>
            </p:cNvPr>
            <p:cNvSpPr/>
            <p:nvPr userDrawn="1"/>
          </p:nvSpPr>
          <p:spPr>
            <a:xfrm>
              <a:off x="12658057" y="4483507"/>
              <a:ext cx="300625" cy="300625"/>
            </a:xfrm>
            <a:prstGeom prst="ellipse">
              <a:avLst/>
            </a:prstGeom>
            <a:solidFill>
              <a:srgbClr val="603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1" name="TextBox 130">
              <a:extLst>
                <a:ext uri="{FF2B5EF4-FFF2-40B4-BE49-F238E27FC236}">
                  <a16:creationId xmlns="" xmlns:a16="http://schemas.microsoft.com/office/drawing/2014/main" id="{56FDDB0B-986A-4309-82A8-8A786F786D9A}"/>
                </a:ext>
              </a:extLst>
            </p:cNvPr>
            <p:cNvSpPr txBox="1"/>
            <p:nvPr userDrawn="1"/>
          </p:nvSpPr>
          <p:spPr>
            <a:xfrm>
              <a:off x="12383596" y="4756462"/>
              <a:ext cx="849547" cy="200055"/>
            </a:xfrm>
            <a:prstGeom prst="rect">
              <a:avLst/>
            </a:prstGeom>
            <a:noFill/>
          </p:spPr>
          <p:txBody>
            <a:bodyPr wrap="square" rtlCol="0">
              <a:spAutoFit/>
            </a:bodyPr>
            <a:lstStyle/>
            <a:p>
              <a:pPr algn="ctr"/>
              <a:r>
                <a:rPr lang="ru-RU" sz="700" dirty="0">
                  <a:solidFill>
                    <a:srgbClr val="282A2E"/>
                  </a:solidFill>
                </a:rPr>
                <a:t>96/55/158</a:t>
              </a:r>
              <a:endParaRPr lang="en-US" sz="700" dirty="0">
                <a:solidFill>
                  <a:srgbClr val="282A2E"/>
                </a:solidFill>
              </a:endParaRPr>
            </a:p>
          </p:txBody>
        </p:sp>
        <p:sp>
          <p:nvSpPr>
            <p:cNvPr id="132" name="Овал 131">
              <a:extLst>
                <a:ext uri="{FF2B5EF4-FFF2-40B4-BE49-F238E27FC236}">
                  <a16:creationId xmlns="" xmlns:a16="http://schemas.microsoft.com/office/drawing/2014/main" id="{1BDFEEA8-219A-C1BC-FB76-1740F9F2894B}"/>
                </a:ext>
              </a:extLst>
            </p:cNvPr>
            <p:cNvSpPr/>
            <p:nvPr userDrawn="1"/>
          </p:nvSpPr>
          <p:spPr>
            <a:xfrm>
              <a:off x="13193664" y="4483507"/>
              <a:ext cx="300625" cy="300625"/>
            </a:xfrm>
            <a:prstGeom prst="ellipse">
              <a:avLst/>
            </a:prstGeom>
            <a:solidFill>
              <a:srgbClr val="896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3" name="TextBox 132">
              <a:extLst>
                <a:ext uri="{FF2B5EF4-FFF2-40B4-BE49-F238E27FC236}">
                  <a16:creationId xmlns="" xmlns:a16="http://schemas.microsoft.com/office/drawing/2014/main" id="{8AF37317-037B-FD38-6531-6E385620D4D4}"/>
                </a:ext>
              </a:extLst>
            </p:cNvPr>
            <p:cNvSpPr txBox="1"/>
            <p:nvPr userDrawn="1"/>
          </p:nvSpPr>
          <p:spPr>
            <a:xfrm>
              <a:off x="12919203" y="4756462"/>
              <a:ext cx="849547" cy="200055"/>
            </a:xfrm>
            <a:prstGeom prst="rect">
              <a:avLst/>
            </a:prstGeom>
            <a:noFill/>
          </p:spPr>
          <p:txBody>
            <a:bodyPr wrap="square" rtlCol="0">
              <a:spAutoFit/>
            </a:bodyPr>
            <a:lstStyle/>
            <a:p>
              <a:pPr algn="ctr"/>
              <a:r>
                <a:rPr lang="ru-RU" sz="700" dirty="0">
                  <a:solidFill>
                    <a:srgbClr val="282A2E"/>
                  </a:solidFill>
                </a:rPr>
                <a:t>137/108/196</a:t>
              </a:r>
              <a:endParaRPr lang="en-US" sz="700" dirty="0">
                <a:solidFill>
                  <a:srgbClr val="282A2E"/>
                </a:solidFill>
              </a:endParaRPr>
            </a:p>
          </p:txBody>
        </p:sp>
        <p:sp>
          <p:nvSpPr>
            <p:cNvPr id="134" name="Овал 133">
              <a:extLst>
                <a:ext uri="{FF2B5EF4-FFF2-40B4-BE49-F238E27FC236}">
                  <a16:creationId xmlns="" xmlns:a16="http://schemas.microsoft.com/office/drawing/2014/main" id="{96451233-3327-2DE4-5785-D60958735911}"/>
                </a:ext>
              </a:extLst>
            </p:cNvPr>
            <p:cNvSpPr/>
            <p:nvPr userDrawn="1"/>
          </p:nvSpPr>
          <p:spPr>
            <a:xfrm>
              <a:off x="13764811" y="4483507"/>
              <a:ext cx="300625" cy="300625"/>
            </a:xfrm>
            <a:prstGeom prst="ellipse">
              <a:avLst/>
            </a:prstGeom>
            <a:solidFill>
              <a:srgbClr val="B89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5" name="TextBox 134">
              <a:extLst>
                <a:ext uri="{FF2B5EF4-FFF2-40B4-BE49-F238E27FC236}">
                  <a16:creationId xmlns="" xmlns:a16="http://schemas.microsoft.com/office/drawing/2014/main" id="{CD53C45E-3407-B1BB-4DD0-1BFDE40BCF4E}"/>
                </a:ext>
              </a:extLst>
            </p:cNvPr>
            <p:cNvSpPr txBox="1"/>
            <p:nvPr userDrawn="1"/>
          </p:nvSpPr>
          <p:spPr>
            <a:xfrm>
              <a:off x="13490350" y="4756462"/>
              <a:ext cx="849547" cy="200055"/>
            </a:xfrm>
            <a:prstGeom prst="rect">
              <a:avLst/>
            </a:prstGeom>
            <a:noFill/>
          </p:spPr>
          <p:txBody>
            <a:bodyPr wrap="square" rtlCol="0">
              <a:spAutoFit/>
            </a:bodyPr>
            <a:lstStyle/>
            <a:p>
              <a:pPr algn="ctr"/>
              <a:r>
                <a:rPr lang="ru-RU" sz="700" dirty="0">
                  <a:solidFill>
                    <a:srgbClr val="282A2E"/>
                  </a:solidFill>
                </a:rPr>
                <a:t>184/158/255</a:t>
              </a:r>
              <a:endParaRPr lang="en-US" sz="700" dirty="0">
                <a:solidFill>
                  <a:srgbClr val="282A2E"/>
                </a:solidFill>
              </a:endParaRPr>
            </a:p>
          </p:txBody>
        </p:sp>
        <p:sp>
          <p:nvSpPr>
            <p:cNvPr id="136" name="Овал 135">
              <a:extLst>
                <a:ext uri="{FF2B5EF4-FFF2-40B4-BE49-F238E27FC236}">
                  <a16:creationId xmlns="" xmlns:a16="http://schemas.microsoft.com/office/drawing/2014/main" id="{B7C53FEB-44B5-ADBC-9EDA-E5E928801956}"/>
                </a:ext>
              </a:extLst>
            </p:cNvPr>
            <p:cNvSpPr/>
            <p:nvPr userDrawn="1"/>
          </p:nvSpPr>
          <p:spPr>
            <a:xfrm>
              <a:off x="14323613" y="4483507"/>
              <a:ext cx="300625" cy="300625"/>
            </a:xfrm>
            <a:prstGeom prst="ellipse">
              <a:avLst/>
            </a:prstGeom>
            <a:solidFill>
              <a:srgbClr val="99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7" name="TextBox 136">
              <a:extLst>
                <a:ext uri="{FF2B5EF4-FFF2-40B4-BE49-F238E27FC236}">
                  <a16:creationId xmlns="" xmlns:a16="http://schemas.microsoft.com/office/drawing/2014/main" id="{7EFD151E-3E51-B3F7-0AD0-9D2E7BE4AFA0}"/>
                </a:ext>
              </a:extLst>
            </p:cNvPr>
            <p:cNvSpPr txBox="1"/>
            <p:nvPr userDrawn="1"/>
          </p:nvSpPr>
          <p:spPr>
            <a:xfrm>
              <a:off x="14049152" y="4756462"/>
              <a:ext cx="849547" cy="200055"/>
            </a:xfrm>
            <a:prstGeom prst="rect">
              <a:avLst/>
            </a:prstGeom>
            <a:noFill/>
          </p:spPr>
          <p:txBody>
            <a:bodyPr wrap="square" rtlCol="0">
              <a:spAutoFit/>
            </a:bodyPr>
            <a:lstStyle/>
            <a:p>
              <a:pPr algn="ctr"/>
              <a:r>
                <a:rPr lang="ru-RU" sz="700" dirty="0">
                  <a:solidFill>
                    <a:srgbClr val="282A2E"/>
                  </a:solidFill>
                </a:rPr>
                <a:t>153/28/28</a:t>
              </a:r>
              <a:endParaRPr lang="en-US" sz="700" dirty="0">
                <a:solidFill>
                  <a:srgbClr val="282A2E"/>
                </a:solidFill>
              </a:endParaRPr>
            </a:p>
          </p:txBody>
        </p:sp>
        <p:sp>
          <p:nvSpPr>
            <p:cNvPr id="138" name="Овал 137">
              <a:extLst>
                <a:ext uri="{FF2B5EF4-FFF2-40B4-BE49-F238E27FC236}">
                  <a16:creationId xmlns="" xmlns:a16="http://schemas.microsoft.com/office/drawing/2014/main" id="{B67C5796-725F-2930-28B4-26D238D19832}"/>
                </a:ext>
              </a:extLst>
            </p:cNvPr>
            <p:cNvSpPr/>
            <p:nvPr userDrawn="1"/>
          </p:nvSpPr>
          <p:spPr>
            <a:xfrm>
              <a:off x="14876802" y="4483507"/>
              <a:ext cx="300625" cy="300625"/>
            </a:xfrm>
            <a:prstGeom prst="ellipse">
              <a:avLst/>
            </a:prstGeom>
            <a:solidFill>
              <a:srgbClr val="DE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9" name="TextBox 138">
              <a:extLst>
                <a:ext uri="{FF2B5EF4-FFF2-40B4-BE49-F238E27FC236}">
                  <a16:creationId xmlns="" xmlns:a16="http://schemas.microsoft.com/office/drawing/2014/main" id="{C67B49BC-A6D8-43D2-CF9F-99BF7CE285EA}"/>
                </a:ext>
              </a:extLst>
            </p:cNvPr>
            <p:cNvSpPr txBox="1"/>
            <p:nvPr userDrawn="1"/>
          </p:nvSpPr>
          <p:spPr>
            <a:xfrm>
              <a:off x="14602341" y="4756462"/>
              <a:ext cx="849547" cy="200055"/>
            </a:xfrm>
            <a:prstGeom prst="rect">
              <a:avLst/>
            </a:prstGeom>
            <a:noFill/>
          </p:spPr>
          <p:txBody>
            <a:bodyPr wrap="square" rtlCol="0">
              <a:spAutoFit/>
            </a:bodyPr>
            <a:lstStyle/>
            <a:p>
              <a:pPr algn="ctr"/>
              <a:r>
                <a:rPr lang="ru-RU" sz="700" dirty="0">
                  <a:solidFill>
                    <a:srgbClr val="282A2E"/>
                  </a:solidFill>
                </a:rPr>
                <a:t>222/49/49</a:t>
              </a:r>
              <a:endParaRPr lang="en-US" sz="700" dirty="0">
                <a:solidFill>
                  <a:srgbClr val="282A2E"/>
                </a:solidFill>
              </a:endParaRPr>
            </a:p>
          </p:txBody>
        </p:sp>
        <p:sp>
          <p:nvSpPr>
            <p:cNvPr id="140" name="Овал 139">
              <a:extLst>
                <a:ext uri="{FF2B5EF4-FFF2-40B4-BE49-F238E27FC236}">
                  <a16:creationId xmlns="" xmlns:a16="http://schemas.microsoft.com/office/drawing/2014/main" id="{95C36684-216D-A607-6252-89F787AC2753}"/>
                </a:ext>
              </a:extLst>
            </p:cNvPr>
            <p:cNvSpPr/>
            <p:nvPr userDrawn="1"/>
          </p:nvSpPr>
          <p:spPr>
            <a:xfrm>
              <a:off x="15435249" y="4483507"/>
              <a:ext cx="300625" cy="300625"/>
            </a:xfrm>
            <a:prstGeom prst="ellipse">
              <a:avLst/>
            </a:prstGeom>
            <a:solidFill>
              <a:srgbClr val="E6B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1" name="TextBox 140">
              <a:extLst>
                <a:ext uri="{FF2B5EF4-FFF2-40B4-BE49-F238E27FC236}">
                  <a16:creationId xmlns="" xmlns:a16="http://schemas.microsoft.com/office/drawing/2014/main" id="{AAD645BA-0B5F-0523-63E0-106557784CC3}"/>
                </a:ext>
              </a:extLst>
            </p:cNvPr>
            <p:cNvSpPr txBox="1"/>
            <p:nvPr userDrawn="1"/>
          </p:nvSpPr>
          <p:spPr>
            <a:xfrm>
              <a:off x="15160788" y="4756462"/>
              <a:ext cx="849547" cy="200055"/>
            </a:xfrm>
            <a:prstGeom prst="rect">
              <a:avLst/>
            </a:prstGeom>
            <a:noFill/>
          </p:spPr>
          <p:txBody>
            <a:bodyPr wrap="square" rtlCol="0">
              <a:spAutoFit/>
            </a:bodyPr>
            <a:lstStyle/>
            <a:p>
              <a:pPr algn="ctr"/>
              <a:r>
                <a:rPr lang="ru-RU" sz="700" dirty="0">
                  <a:solidFill>
                    <a:srgbClr val="282A2E"/>
                  </a:solidFill>
                </a:rPr>
                <a:t>230/176/168</a:t>
              </a:r>
              <a:endParaRPr lang="en-US" sz="700" dirty="0">
                <a:solidFill>
                  <a:srgbClr val="282A2E"/>
                </a:solidFill>
              </a:endParaRPr>
            </a:p>
          </p:txBody>
        </p:sp>
      </p:grpSp>
      <p:sp>
        <p:nvSpPr>
          <p:cNvPr id="142" name="TextBox 141">
            <a:extLst>
              <a:ext uri="{FF2B5EF4-FFF2-40B4-BE49-F238E27FC236}">
                <a16:creationId xmlns="" xmlns:a16="http://schemas.microsoft.com/office/drawing/2014/main" id="{01904E36-18A7-128D-CDD0-8772E98472A6}"/>
              </a:ext>
            </a:extLst>
          </p:cNvPr>
          <p:cNvSpPr txBox="1"/>
          <p:nvPr userDrawn="1"/>
        </p:nvSpPr>
        <p:spPr>
          <a:xfrm>
            <a:off x="12541026" y="2018544"/>
            <a:ext cx="2742457" cy="246221"/>
          </a:xfrm>
          <a:prstGeom prst="rect">
            <a:avLst/>
          </a:prstGeom>
          <a:noFill/>
        </p:spPr>
        <p:txBody>
          <a:bodyPr wrap="square" rtlCol="0">
            <a:spAutoFit/>
          </a:bodyPr>
          <a:lstStyle/>
          <a:p>
            <a:r>
              <a:rPr lang="ru-RU" sz="1000" b="1" dirty="0" err="1">
                <a:solidFill>
                  <a:srgbClr val="282A2E"/>
                </a:solidFill>
              </a:rPr>
              <a:t>Разбеленная</a:t>
            </a:r>
            <a:r>
              <a:rPr lang="ru-RU" sz="1000" b="1" dirty="0">
                <a:solidFill>
                  <a:srgbClr val="282A2E"/>
                </a:solidFill>
              </a:rPr>
              <a:t> палитра</a:t>
            </a:r>
          </a:p>
        </p:txBody>
      </p:sp>
      <p:grpSp>
        <p:nvGrpSpPr>
          <p:cNvPr id="143" name="Группа 142">
            <a:extLst>
              <a:ext uri="{FF2B5EF4-FFF2-40B4-BE49-F238E27FC236}">
                <a16:creationId xmlns="" xmlns:a16="http://schemas.microsoft.com/office/drawing/2014/main" id="{018F5CC7-544B-C9DB-D4C4-EA9EDD0E594D}"/>
              </a:ext>
            </a:extLst>
          </p:cNvPr>
          <p:cNvGrpSpPr/>
          <p:nvPr userDrawn="1"/>
        </p:nvGrpSpPr>
        <p:grpSpPr>
          <a:xfrm>
            <a:off x="12383596" y="2326321"/>
            <a:ext cx="3068292" cy="473010"/>
            <a:chOff x="12383596" y="2326321"/>
            <a:chExt cx="3068292" cy="473010"/>
          </a:xfrm>
        </p:grpSpPr>
        <p:sp>
          <p:nvSpPr>
            <p:cNvPr id="144" name="Овал 143">
              <a:extLst>
                <a:ext uri="{FF2B5EF4-FFF2-40B4-BE49-F238E27FC236}">
                  <a16:creationId xmlns="" xmlns:a16="http://schemas.microsoft.com/office/drawing/2014/main" id="{D6D9571E-4CC6-52A5-E000-902F8AC5BE6D}"/>
                </a:ext>
              </a:extLst>
            </p:cNvPr>
            <p:cNvSpPr/>
            <p:nvPr userDrawn="1"/>
          </p:nvSpPr>
          <p:spPr>
            <a:xfrm>
              <a:off x="12658057" y="2326321"/>
              <a:ext cx="300625" cy="300625"/>
            </a:xfrm>
            <a:prstGeom prst="ellipse">
              <a:avLst/>
            </a:prstGeom>
            <a:solidFill>
              <a:srgbClr val="D9D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5" name="TextBox 144">
              <a:extLst>
                <a:ext uri="{FF2B5EF4-FFF2-40B4-BE49-F238E27FC236}">
                  <a16:creationId xmlns="" xmlns:a16="http://schemas.microsoft.com/office/drawing/2014/main" id="{3FFCF91B-4D35-73AB-0D76-2AF2055A72BB}"/>
                </a:ext>
              </a:extLst>
            </p:cNvPr>
            <p:cNvSpPr txBox="1"/>
            <p:nvPr userDrawn="1"/>
          </p:nvSpPr>
          <p:spPr>
            <a:xfrm>
              <a:off x="12383596" y="2599276"/>
              <a:ext cx="849547" cy="200055"/>
            </a:xfrm>
            <a:prstGeom prst="rect">
              <a:avLst/>
            </a:prstGeom>
            <a:noFill/>
          </p:spPr>
          <p:txBody>
            <a:bodyPr wrap="square" rtlCol="0">
              <a:spAutoFit/>
            </a:bodyPr>
            <a:lstStyle/>
            <a:p>
              <a:pPr algn="ctr"/>
              <a:r>
                <a:rPr lang="ru-RU" sz="700" dirty="0">
                  <a:solidFill>
                    <a:srgbClr val="282A2E"/>
                  </a:solidFill>
                </a:rPr>
                <a:t>217/216/235</a:t>
              </a:r>
              <a:endParaRPr lang="en-US" sz="700" dirty="0">
                <a:solidFill>
                  <a:srgbClr val="282A2E"/>
                </a:solidFill>
              </a:endParaRPr>
            </a:p>
          </p:txBody>
        </p:sp>
        <p:sp>
          <p:nvSpPr>
            <p:cNvPr id="146" name="Овал 145">
              <a:extLst>
                <a:ext uri="{FF2B5EF4-FFF2-40B4-BE49-F238E27FC236}">
                  <a16:creationId xmlns="" xmlns:a16="http://schemas.microsoft.com/office/drawing/2014/main" id="{5F118330-D019-F1EF-97FF-94996C432BEE}"/>
                </a:ext>
              </a:extLst>
            </p:cNvPr>
            <p:cNvSpPr/>
            <p:nvPr userDrawn="1"/>
          </p:nvSpPr>
          <p:spPr>
            <a:xfrm>
              <a:off x="13193664" y="2326321"/>
              <a:ext cx="300625" cy="300625"/>
            </a:xfrm>
            <a:prstGeom prst="ellipse">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7" name="TextBox 146">
              <a:extLst>
                <a:ext uri="{FF2B5EF4-FFF2-40B4-BE49-F238E27FC236}">
                  <a16:creationId xmlns="" xmlns:a16="http://schemas.microsoft.com/office/drawing/2014/main" id="{45A4D836-F2BC-A9AA-4019-71C59416EE8D}"/>
                </a:ext>
              </a:extLst>
            </p:cNvPr>
            <p:cNvSpPr txBox="1"/>
            <p:nvPr userDrawn="1"/>
          </p:nvSpPr>
          <p:spPr>
            <a:xfrm>
              <a:off x="12919203" y="2599276"/>
              <a:ext cx="849547" cy="200055"/>
            </a:xfrm>
            <a:prstGeom prst="rect">
              <a:avLst/>
            </a:prstGeom>
            <a:noFill/>
          </p:spPr>
          <p:txBody>
            <a:bodyPr wrap="square" rtlCol="0">
              <a:spAutoFit/>
            </a:bodyPr>
            <a:lstStyle/>
            <a:p>
              <a:pPr algn="ctr"/>
              <a:r>
                <a:rPr lang="ru-RU" sz="700" dirty="0">
                  <a:solidFill>
                    <a:srgbClr val="282A2E"/>
                  </a:solidFill>
                </a:rPr>
                <a:t>207/232/255</a:t>
              </a:r>
              <a:endParaRPr lang="en-US" sz="700" dirty="0">
                <a:solidFill>
                  <a:srgbClr val="282A2E"/>
                </a:solidFill>
              </a:endParaRPr>
            </a:p>
          </p:txBody>
        </p:sp>
        <p:sp>
          <p:nvSpPr>
            <p:cNvPr id="148" name="Овал 147">
              <a:extLst>
                <a:ext uri="{FF2B5EF4-FFF2-40B4-BE49-F238E27FC236}">
                  <a16:creationId xmlns="" xmlns:a16="http://schemas.microsoft.com/office/drawing/2014/main" id="{1987A5A8-1B80-BF52-89C7-336C7CC695F9}"/>
                </a:ext>
              </a:extLst>
            </p:cNvPr>
            <p:cNvSpPr/>
            <p:nvPr userDrawn="1"/>
          </p:nvSpPr>
          <p:spPr>
            <a:xfrm>
              <a:off x="13764811" y="2326321"/>
              <a:ext cx="300625" cy="300625"/>
            </a:xfrm>
            <a:prstGeom prst="ellipse">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9" name="TextBox 148">
              <a:extLst>
                <a:ext uri="{FF2B5EF4-FFF2-40B4-BE49-F238E27FC236}">
                  <a16:creationId xmlns="" xmlns:a16="http://schemas.microsoft.com/office/drawing/2014/main" id="{7C010FA8-7E24-74B2-7AD8-6ECD32A4276C}"/>
                </a:ext>
              </a:extLst>
            </p:cNvPr>
            <p:cNvSpPr txBox="1"/>
            <p:nvPr userDrawn="1"/>
          </p:nvSpPr>
          <p:spPr>
            <a:xfrm>
              <a:off x="13490350" y="2599276"/>
              <a:ext cx="849547" cy="200055"/>
            </a:xfrm>
            <a:prstGeom prst="rect">
              <a:avLst/>
            </a:prstGeom>
            <a:noFill/>
          </p:spPr>
          <p:txBody>
            <a:bodyPr wrap="square" rtlCol="0">
              <a:spAutoFit/>
            </a:bodyPr>
            <a:lstStyle/>
            <a:p>
              <a:pPr algn="ctr"/>
              <a:r>
                <a:rPr lang="ru-RU" sz="700" dirty="0">
                  <a:solidFill>
                    <a:srgbClr val="282A2E"/>
                  </a:solidFill>
                </a:rPr>
                <a:t>235/235/235</a:t>
              </a:r>
              <a:endParaRPr lang="en-US" sz="700" dirty="0">
                <a:solidFill>
                  <a:srgbClr val="282A2E"/>
                </a:solidFill>
              </a:endParaRPr>
            </a:p>
          </p:txBody>
        </p:sp>
        <p:sp>
          <p:nvSpPr>
            <p:cNvPr id="150" name="Овал 149">
              <a:extLst>
                <a:ext uri="{FF2B5EF4-FFF2-40B4-BE49-F238E27FC236}">
                  <a16:creationId xmlns="" xmlns:a16="http://schemas.microsoft.com/office/drawing/2014/main" id="{01D5BE4C-BC30-2EFC-B310-687FA5952678}"/>
                </a:ext>
              </a:extLst>
            </p:cNvPr>
            <p:cNvSpPr/>
            <p:nvPr userDrawn="1"/>
          </p:nvSpPr>
          <p:spPr>
            <a:xfrm>
              <a:off x="14323613" y="2326321"/>
              <a:ext cx="300625" cy="300625"/>
            </a:xfrm>
            <a:prstGeom prst="ellipse">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1" name="TextBox 150">
              <a:extLst>
                <a:ext uri="{FF2B5EF4-FFF2-40B4-BE49-F238E27FC236}">
                  <a16:creationId xmlns="" xmlns:a16="http://schemas.microsoft.com/office/drawing/2014/main" id="{FA9AAE71-9319-8E8A-15A6-7D31CE8A5E67}"/>
                </a:ext>
              </a:extLst>
            </p:cNvPr>
            <p:cNvSpPr txBox="1"/>
            <p:nvPr userDrawn="1"/>
          </p:nvSpPr>
          <p:spPr>
            <a:xfrm>
              <a:off x="14049152" y="2599276"/>
              <a:ext cx="849547" cy="200055"/>
            </a:xfrm>
            <a:prstGeom prst="rect">
              <a:avLst/>
            </a:prstGeom>
            <a:noFill/>
          </p:spPr>
          <p:txBody>
            <a:bodyPr wrap="square" rtlCol="0">
              <a:spAutoFit/>
            </a:bodyPr>
            <a:lstStyle/>
            <a:p>
              <a:pPr algn="ctr"/>
              <a:r>
                <a:rPr lang="ru-RU" sz="700" dirty="0">
                  <a:solidFill>
                    <a:srgbClr val="282A2E"/>
                  </a:solidFill>
                </a:rPr>
                <a:t>252/223/215</a:t>
              </a:r>
              <a:endParaRPr lang="en-US" sz="700" dirty="0">
                <a:solidFill>
                  <a:srgbClr val="282A2E"/>
                </a:solidFill>
              </a:endParaRPr>
            </a:p>
          </p:txBody>
        </p:sp>
        <p:sp>
          <p:nvSpPr>
            <p:cNvPr id="152" name="Овал 151">
              <a:extLst>
                <a:ext uri="{FF2B5EF4-FFF2-40B4-BE49-F238E27FC236}">
                  <a16:creationId xmlns="" xmlns:a16="http://schemas.microsoft.com/office/drawing/2014/main" id="{25F3BDF1-790B-16C6-9F89-2C5554DC75F0}"/>
                </a:ext>
              </a:extLst>
            </p:cNvPr>
            <p:cNvSpPr/>
            <p:nvPr userDrawn="1"/>
          </p:nvSpPr>
          <p:spPr>
            <a:xfrm>
              <a:off x="14876802" y="2326321"/>
              <a:ext cx="300625" cy="300625"/>
            </a:xfrm>
            <a:prstGeom prst="ellipse">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3" name="TextBox 152">
              <a:extLst>
                <a:ext uri="{FF2B5EF4-FFF2-40B4-BE49-F238E27FC236}">
                  <a16:creationId xmlns="" xmlns:a16="http://schemas.microsoft.com/office/drawing/2014/main" id="{D0A0BB83-4017-BC0E-CFA0-BF6608AC6270}"/>
                </a:ext>
              </a:extLst>
            </p:cNvPr>
            <p:cNvSpPr txBox="1"/>
            <p:nvPr userDrawn="1"/>
          </p:nvSpPr>
          <p:spPr>
            <a:xfrm>
              <a:off x="14602341" y="2599276"/>
              <a:ext cx="849547" cy="200055"/>
            </a:xfrm>
            <a:prstGeom prst="rect">
              <a:avLst/>
            </a:prstGeom>
            <a:noFill/>
          </p:spPr>
          <p:txBody>
            <a:bodyPr wrap="square" rtlCol="0">
              <a:spAutoFit/>
            </a:bodyPr>
            <a:lstStyle/>
            <a:p>
              <a:pPr algn="ctr"/>
              <a:r>
                <a:rPr lang="ru-RU" sz="700" dirty="0">
                  <a:solidFill>
                    <a:srgbClr val="282A2E"/>
                  </a:solidFill>
                </a:rPr>
                <a:t>211/245/226</a:t>
              </a:r>
              <a:endParaRPr lang="en-US" sz="700" dirty="0">
                <a:solidFill>
                  <a:srgbClr val="282A2E"/>
                </a:solidFill>
              </a:endParaRPr>
            </a:p>
          </p:txBody>
        </p:sp>
      </p:grpSp>
      <p:sp>
        <p:nvSpPr>
          <p:cNvPr id="154" name="TextBox 153">
            <a:extLst>
              <a:ext uri="{FF2B5EF4-FFF2-40B4-BE49-F238E27FC236}">
                <a16:creationId xmlns="" xmlns:a16="http://schemas.microsoft.com/office/drawing/2014/main" id="{9BA18F8C-8860-0583-98D1-C6BA65C8380D}"/>
              </a:ext>
            </a:extLst>
          </p:cNvPr>
          <p:cNvSpPr txBox="1"/>
          <p:nvPr userDrawn="1"/>
        </p:nvSpPr>
        <p:spPr>
          <a:xfrm>
            <a:off x="12558019" y="2840075"/>
            <a:ext cx="2742457" cy="246221"/>
          </a:xfrm>
          <a:prstGeom prst="rect">
            <a:avLst/>
          </a:prstGeom>
          <a:noFill/>
        </p:spPr>
        <p:txBody>
          <a:bodyPr wrap="square" rtlCol="0">
            <a:spAutoFit/>
          </a:bodyPr>
          <a:lstStyle/>
          <a:p>
            <a:r>
              <a:rPr lang="ru-RU" sz="1000" b="1" dirty="0">
                <a:solidFill>
                  <a:srgbClr val="282A2E"/>
                </a:solidFill>
              </a:rPr>
              <a:t>Палитра для картограмм</a:t>
            </a:r>
          </a:p>
        </p:txBody>
      </p:sp>
      <p:grpSp>
        <p:nvGrpSpPr>
          <p:cNvPr id="155" name="Группа 154">
            <a:extLst>
              <a:ext uri="{FF2B5EF4-FFF2-40B4-BE49-F238E27FC236}">
                <a16:creationId xmlns="" xmlns:a16="http://schemas.microsoft.com/office/drawing/2014/main" id="{0E72E0F9-79D9-4B2E-D079-B8BF5B517FEE}"/>
              </a:ext>
            </a:extLst>
          </p:cNvPr>
          <p:cNvGrpSpPr/>
          <p:nvPr userDrawn="1"/>
        </p:nvGrpSpPr>
        <p:grpSpPr>
          <a:xfrm>
            <a:off x="12383596" y="3147852"/>
            <a:ext cx="3626739" cy="473010"/>
            <a:chOff x="12383596" y="3147852"/>
            <a:chExt cx="3626739" cy="473010"/>
          </a:xfrm>
        </p:grpSpPr>
        <p:sp>
          <p:nvSpPr>
            <p:cNvPr id="156" name="Овал 155">
              <a:extLst>
                <a:ext uri="{FF2B5EF4-FFF2-40B4-BE49-F238E27FC236}">
                  <a16:creationId xmlns="" xmlns:a16="http://schemas.microsoft.com/office/drawing/2014/main" id="{666C7E3E-CEE5-EF89-9AF3-AA75682ACD33}"/>
                </a:ext>
              </a:extLst>
            </p:cNvPr>
            <p:cNvSpPr/>
            <p:nvPr userDrawn="1"/>
          </p:nvSpPr>
          <p:spPr>
            <a:xfrm>
              <a:off x="12658057" y="3147852"/>
              <a:ext cx="300625" cy="300625"/>
            </a:xfrm>
            <a:prstGeom prst="ellipse">
              <a:avLst/>
            </a:prstGeom>
            <a:solidFill>
              <a:srgbClr val="3631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7" name="TextBox 156">
              <a:extLst>
                <a:ext uri="{FF2B5EF4-FFF2-40B4-BE49-F238E27FC236}">
                  <a16:creationId xmlns="" xmlns:a16="http://schemas.microsoft.com/office/drawing/2014/main" id="{041111D3-D0FF-012A-8571-CABB6B651F3D}"/>
                </a:ext>
              </a:extLst>
            </p:cNvPr>
            <p:cNvSpPr txBox="1"/>
            <p:nvPr userDrawn="1"/>
          </p:nvSpPr>
          <p:spPr>
            <a:xfrm>
              <a:off x="12383596" y="3420807"/>
              <a:ext cx="849547" cy="200055"/>
            </a:xfrm>
            <a:prstGeom prst="rect">
              <a:avLst/>
            </a:prstGeom>
            <a:noFill/>
          </p:spPr>
          <p:txBody>
            <a:bodyPr wrap="square" rtlCol="0">
              <a:spAutoFit/>
            </a:bodyPr>
            <a:lstStyle/>
            <a:p>
              <a:pPr algn="ctr"/>
              <a:r>
                <a:rPr lang="ru-RU" sz="700" dirty="0">
                  <a:solidFill>
                    <a:srgbClr val="282A2E"/>
                  </a:solidFill>
                </a:rPr>
                <a:t>54/49/148</a:t>
              </a:r>
              <a:endParaRPr lang="en-US" sz="700" dirty="0">
                <a:solidFill>
                  <a:srgbClr val="282A2E"/>
                </a:solidFill>
              </a:endParaRPr>
            </a:p>
          </p:txBody>
        </p:sp>
        <p:sp>
          <p:nvSpPr>
            <p:cNvPr id="158" name="Овал 157">
              <a:extLst>
                <a:ext uri="{FF2B5EF4-FFF2-40B4-BE49-F238E27FC236}">
                  <a16:creationId xmlns="" xmlns:a16="http://schemas.microsoft.com/office/drawing/2014/main" id="{942274C8-B097-B8E8-EEC8-E74EB0BACFC9}"/>
                </a:ext>
              </a:extLst>
            </p:cNvPr>
            <p:cNvSpPr/>
            <p:nvPr userDrawn="1"/>
          </p:nvSpPr>
          <p:spPr>
            <a:xfrm>
              <a:off x="13193664" y="3147852"/>
              <a:ext cx="300625" cy="30062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9" name="TextBox 158">
              <a:extLst>
                <a:ext uri="{FF2B5EF4-FFF2-40B4-BE49-F238E27FC236}">
                  <a16:creationId xmlns="" xmlns:a16="http://schemas.microsoft.com/office/drawing/2014/main" id="{CD4F6972-840C-0A16-222F-986D61DE0D39}"/>
                </a:ext>
              </a:extLst>
            </p:cNvPr>
            <p:cNvSpPr txBox="1"/>
            <p:nvPr userDrawn="1"/>
          </p:nvSpPr>
          <p:spPr>
            <a:xfrm>
              <a:off x="12919203" y="3420807"/>
              <a:ext cx="849547" cy="200055"/>
            </a:xfrm>
            <a:prstGeom prst="rect">
              <a:avLst/>
            </a:prstGeom>
            <a:noFill/>
          </p:spPr>
          <p:txBody>
            <a:bodyPr wrap="square" rtlCol="0">
              <a:spAutoFit/>
            </a:bodyPr>
            <a:lstStyle/>
            <a:p>
              <a:pPr algn="ctr"/>
              <a:r>
                <a:rPr lang="ru-RU" sz="700" dirty="0">
                  <a:solidFill>
                    <a:srgbClr val="282A2E"/>
                  </a:solidFill>
                </a:rPr>
                <a:t>52/1</a:t>
              </a:r>
              <a:r>
                <a:rPr lang="en-US" sz="700" dirty="0">
                  <a:solidFill>
                    <a:srgbClr val="282A2E"/>
                  </a:solidFill>
                </a:rPr>
                <a:t>1</a:t>
              </a:r>
              <a:r>
                <a:rPr lang="ru-RU" sz="700" dirty="0">
                  <a:solidFill>
                    <a:srgbClr val="282A2E"/>
                  </a:solidFill>
                </a:rPr>
                <a:t>1/194</a:t>
              </a:r>
              <a:endParaRPr lang="en-US" sz="700" dirty="0">
                <a:solidFill>
                  <a:srgbClr val="282A2E"/>
                </a:solidFill>
              </a:endParaRPr>
            </a:p>
          </p:txBody>
        </p:sp>
        <p:sp>
          <p:nvSpPr>
            <p:cNvPr id="160" name="Овал 159">
              <a:extLst>
                <a:ext uri="{FF2B5EF4-FFF2-40B4-BE49-F238E27FC236}">
                  <a16:creationId xmlns="" xmlns:a16="http://schemas.microsoft.com/office/drawing/2014/main" id="{F562A8B5-173A-EA6E-CFC2-A5924103E184}"/>
                </a:ext>
              </a:extLst>
            </p:cNvPr>
            <p:cNvSpPr/>
            <p:nvPr userDrawn="1"/>
          </p:nvSpPr>
          <p:spPr>
            <a:xfrm>
              <a:off x="13764811" y="3147852"/>
              <a:ext cx="300625" cy="3006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1" name="TextBox 160">
              <a:extLst>
                <a:ext uri="{FF2B5EF4-FFF2-40B4-BE49-F238E27FC236}">
                  <a16:creationId xmlns="" xmlns:a16="http://schemas.microsoft.com/office/drawing/2014/main" id="{B52B0F27-3E6F-E28F-0186-5D96A204F13B}"/>
                </a:ext>
              </a:extLst>
            </p:cNvPr>
            <p:cNvSpPr txBox="1"/>
            <p:nvPr userDrawn="1"/>
          </p:nvSpPr>
          <p:spPr>
            <a:xfrm>
              <a:off x="13490350" y="3420807"/>
              <a:ext cx="849547" cy="200055"/>
            </a:xfrm>
            <a:prstGeom prst="rect">
              <a:avLst/>
            </a:prstGeom>
            <a:noFill/>
          </p:spPr>
          <p:txBody>
            <a:bodyPr wrap="square" rtlCol="0">
              <a:spAutoFit/>
            </a:bodyPr>
            <a:lstStyle/>
            <a:p>
              <a:pPr algn="ctr"/>
              <a:r>
                <a:rPr lang="ru-RU" sz="700" dirty="0">
                  <a:solidFill>
                    <a:srgbClr val="282A2E"/>
                  </a:solidFill>
                </a:rPr>
                <a:t>125/187/252</a:t>
              </a:r>
              <a:endParaRPr lang="en-US" sz="700" dirty="0">
                <a:solidFill>
                  <a:srgbClr val="282A2E"/>
                </a:solidFill>
              </a:endParaRPr>
            </a:p>
          </p:txBody>
        </p:sp>
        <p:sp>
          <p:nvSpPr>
            <p:cNvPr id="162" name="Овал 161">
              <a:extLst>
                <a:ext uri="{FF2B5EF4-FFF2-40B4-BE49-F238E27FC236}">
                  <a16:creationId xmlns="" xmlns:a16="http://schemas.microsoft.com/office/drawing/2014/main" id="{E6C3951D-E9ED-2A13-F96E-8F8EEE9495A1}"/>
                </a:ext>
              </a:extLst>
            </p:cNvPr>
            <p:cNvSpPr/>
            <p:nvPr userDrawn="1"/>
          </p:nvSpPr>
          <p:spPr>
            <a:xfrm>
              <a:off x="14323613" y="3147852"/>
              <a:ext cx="300625" cy="300625"/>
            </a:xfrm>
            <a:prstGeom prst="ellipse">
              <a:avLst/>
            </a:prstGeom>
            <a:solidFill>
              <a:srgbClr val="A9D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3" name="TextBox 162">
              <a:extLst>
                <a:ext uri="{FF2B5EF4-FFF2-40B4-BE49-F238E27FC236}">
                  <a16:creationId xmlns="" xmlns:a16="http://schemas.microsoft.com/office/drawing/2014/main" id="{B4B98F1E-4E6F-2350-8078-3E9052877D5E}"/>
                </a:ext>
              </a:extLst>
            </p:cNvPr>
            <p:cNvSpPr txBox="1"/>
            <p:nvPr userDrawn="1"/>
          </p:nvSpPr>
          <p:spPr>
            <a:xfrm>
              <a:off x="14049152" y="3420807"/>
              <a:ext cx="849547" cy="200055"/>
            </a:xfrm>
            <a:prstGeom prst="rect">
              <a:avLst/>
            </a:prstGeom>
            <a:noFill/>
          </p:spPr>
          <p:txBody>
            <a:bodyPr wrap="square" rtlCol="0">
              <a:spAutoFit/>
            </a:bodyPr>
            <a:lstStyle/>
            <a:p>
              <a:pPr algn="ctr"/>
              <a:r>
                <a:rPr lang="ru-RU" sz="700" dirty="0">
                  <a:solidFill>
                    <a:srgbClr val="282A2E"/>
                  </a:solidFill>
                </a:rPr>
                <a:t>169/211/253</a:t>
              </a:r>
              <a:endParaRPr lang="en-US" sz="700" dirty="0">
                <a:solidFill>
                  <a:srgbClr val="282A2E"/>
                </a:solidFill>
              </a:endParaRPr>
            </a:p>
          </p:txBody>
        </p:sp>
        <p:sp>
          <p:nvSpPr>
            <p:cNvPr id="164" name="Овал 163">
              <a:extLst>
                <a:ext uri="{FF2B5EF4-FFF2-40B4-BE49-F238E27FC236}">
                  <a16:creationId xmlns="" xmlns:a16="http://schemas.microsoft.com/office/drawing/2014/main" id="{AFD8CF11-6FCA-95FC-861D-E16282238DE3}"/>
                </a:ext>
              </a:extLst>
            </p:cNvPr>
            <p:cNvSpPr/>
            <p:nvPr userDrawn="1"/>
          </p:nvSpPr>
          <p:spPr>
            <a:xfrm>
              <a:off x="14876802" y="3147852"/>
              <a:ext cx="300625" cy="300625"/>
            </a:xfrm>
            <a:prstGeom prst="ellipse">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5" name="TextBox 164">
              <a:extLst>
                <a:ext uri="{FF2B5EF4-FFF2-40B4-BE49-F238E27FC236}">
                  <a16:creationId xmlns="" xmlns:a16="http://schemas.microsoft.com/office/drawing/2014/main" id="{7B49FBB1-C4E2-FC05-978F-7A4FF9B12433}"/>
                </a:ext>
              </a:extLst>
            </p:cNvPr>
            <p:cNvSpPr txBox="1"/>
            <p:nvPr userDrawn="1"/>
          </p:nvSpPr>
          <p:spPr>
            <a:xfrm>
              <a:off x="14602341" y="3420807"/>
              <a:ext cx="849547" cy="200055"/>
            </a:xfrm>
            <a:prstGeom prst="rect">
              <a:avLst/>
            </a:prstGeom>
            <a:noFill/>
          </p:spPr>
          <p:txBody>
            <a:bodyPr wrap="square" rtlCol="0">
              <a:spAutoFit/>
            </a:bodyPr>
            <a:lstStyle/>
            <a:p>
              <a:pPr algn="ctr"/>
              <a:r>
                <a:rPr lang="ru-RU" sz="700" dirty="0">
                  <a:solidFill>
                    <a:srgbClr val="282A2E"/>
                  </a:solidFill>
                </a:rPr>
                <a:t>207/232/255</a:t>
              </a:r>
              <a:endParaRPr lang="en-US" sz="700" dirty="0">
                <a:solidFill>
                  <a:srgbClr val="282A2E"/>
                </a:solidFill>
              </a:endParaRPr>
            </a:p>
          </p:txBody>
        </p:sp>
        <p:sp>
          <p:nvSpPr>
            <p:cNvPr id="166" name="Овал 165">
              <a:extLst>
                <a:ext uri="{FF2B5EF4-FFF2-40B4-BE49-F238E27FC236}">
                  <a16:creationId xmlns="" xmlns:a16="http://schemas.microsoft.com/office/drawing/2014/main" id="{BDAD250F-C834-1BFC-AC46-2CFC28A3D88D}"/>
                </a:ext>
              </a:extLst>
            </p:cNvPr>
            <p:cNvSpPr/>
            <p:nvPr userDrawn="1"/>
          </p:nvSpPr>
          <p:spPr>
            <a:xfrm>
              <a:off x="15435249" y="3147852"/>
              <a:ext cx="300625" cy="300625"/>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7" name="TextBox 166">
              <a:extLst>
                <a:ext uri="{FF2B5EF4-FFF2-40B4-BE49-F238E27FC236}">
                  <a16:creationId xmlns="" xmlns:a16="http://schemas.microsoft.com/office/drawing/2014/main" id="{AE2FAE96-33AF-CDA1-FD88-08AF71A73D37}"/>
                </a:ext>
              </a:extLst>
            </p:cNvPr>
            <p:cNvSpPr txBox="1"/>
            <p:nvPr userDrawn="1"/>
          </p:nvSpPr>
          <p:spPr>
            <a:xfrm>
              <a:off x="15160788" y="3420807"/>
              <a:ext cx="849547" cy="200055"/>
            </a:xfrm>
            <a:prstGeom prst="rect">
              <a:avLst/>
            </a:prstGeom>
            <a:noFill/>
          </p:spPr>
          <p:txBody>
            <a:bodyPr wrap="square" rtlCol="0">
              <a:spAutoFit/>
            </a:bodyPr>
            <a:lstStyle/>
            <a:p>
              <a:pPr algn="ctr"/>
              <a:r>
                <a:rPr lang="ru-RU" sz="700" dirty="0">
                  <a:solidFill>
                    <a:srgbClr val="282A2E"/>
                  </a:solidFill>
                </a:rPr>
                <a:t>191/191/191</a:t>
              </a:r>
              <a:endParaRPr lang="en-US" sz="700" dirty="0">
                <a:solidFill>
                  <a:srgbClr val="282A2E"/>
                </a:solidFill>
              </a:endParaRPr>
            </a:p>
          </p:txBody>
        </p:sp>
      </p:grpSp>
    </p:spTree>
    <p:extLst>
      <p:ext uri="{BB962C8B-B14F-4D97-AF65-F5344CB8AC3E}">
        <p14:creationId xmlns:p14="http://schemas.microsoft.com/office/powerpoint/2010/main" val="2165342784"/>
      </p:ext>
    </p:extLst>
  </p:cSld>
  <p:clrMap bg1="lt1" tx1="dk1" bg2="lt2" tx2="dk2" accent1="accent1" accent2="accent2" accent3="accent3" accent4="accent4" accent5="accent5" accent6="accent6" hlink="hlink" folHlink="folHlink"/>
  <p:sldLayoutIdLst>
    <p:sldLayoutId id="2147483651" r:id="rId1"/>
    <p:sldLayoutId id="214748367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91" name="Прямоугольник 90">
            <a:extLst>
              <a:ext uri="{FF2B5EF4-FFF2-40B4-BE49-F238E27FC236}">
                <a16:creationId xmlns="" xmlns:a16="http://schemas.microsoft.com/office/drawing/2014/main" id="{3C93FCF7-B9E8-6663-D425-9E2F50FB5709}"/>
              </a:ext>
            </a:extLst>
          </p:cNvPr>
          <p:cNvSpPr/>
          <p:nvPr userDrawn="1"/>
        </p:nvSpPr>
        <p:spPr>
          <a:xfrm>
            <a:off x="12400767" y="1"/>
            <a:ext cx="3594970" cy="5067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2" name="TextBox 91">
            <a:extLst>
              <a:ext uri="{FF2B5EF4-FFF2-40B4-BE49-F238E27FC236}">
                <a16:creationId xmlns="" xmlns:a16="http://schemas.microsoft.com/office/drawing/2014/main" id="{44A8155C-3627-645D-CE47-FD7E894C949B}"/>
              </a:ext>
            </a:extLst>
          </p:cNvPr>
          <p:cNvSpPr txBox="1"/>
          <p:nvPr userDrawn="1"/>
        </p:nvSpPr>
        <p:spPr>
          <a:xfrm>
            <a:off x="12558019" y="5373"/>
            <a:ext cx="1863657" cy="246221"/>
          </a:xfrm>
          <a:prstGeom prst="rect">
            <a:avLst/>
          </a:prstGeom>
          <a:noFill/>
        </p:spPr>
        <p:txBody>
          <a:bodyPr wrap="square" rtlCol="0">
            <a:spAutoFit/>
          </a:bodyPr>
          <a:lstStyle/>
          <a:p>
            <a:r>
              <a:rPr lang="ru-RU" sz="1000" b="1" dirty="0">
                <a:solidFill>
                  <a:srgbClr val="282A2E"/>
                </a:solidFill>
              </a:rPr>
              <a:t>Основная палитра</a:t>
            </a:r>
          </a:p>
        </p:txBody>
      </p:sp>
      <p:grpSp>
        <p:nvGrpSpPr>
          <p:cNvPr id="93" name="Группа 92">
            <a:extLst>
              <a:ext uri="{FF2B5EF4-FFF2-40B4-BE49-F238E27FC236}">
                <a16:creationId xmlns="" xmlns:a16="http://schemas.microsoft.com/office/drawing/2014/main" id="{4BDFF3E5-BBCD-EB48-9225-2B7EA18B9CE7}"/>
              </a:ext>
            </a:extLst>
          </p:cNvPr>
          <p:cNvGrpSpPr/>
          <p:nvPr userDrawn="1"/>
        </p:nvGrpSpPr>
        <p:grpSpPr>
          <a:xfrm>
            <a:off x="12383596" y="313150"/>
            <a:ext cx="2515103" cy="473010"/>
            <a:chOff x="12383596" y="313150"/>
            <a:chExt cx="2515103" cy="473010"/>
          </a:xfrm>
        </p:grpSpPr>
        <p:sp>
          <p:nvSpPr>
            <p:cNvPr id="94" name="Овал 93">
              <a:extLst>
                <a:ext uri="{FF2B5EF4-FFF2-40B4-BE49-F238E27FC236}">
                  <a16:creationId xmlns="" xmlns:a16="http://schemas.microsoft.com/office/drawing/2014/main" id="{114B03A8-CD9C-5051-41D0-FA281D567FDD}"/>
                </a:ext>
              </a:extLst>
            </p:cNvPr>
            <p:cNvSpPr/>
            <p:nvPr userDrawn="1"/>
          </p:nvSpPr>
          <p:spPr>
            <a:xfrm>
              <a:off x="12658057" y="313150"/>
              <a:ext cx="300625" cy="300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5" name="TextBox 94">
              <a:extLst>
                <a:ext uri="{FF2B5EF4-FFF2-40B4-BE49-F238E27FC236}">
                  <a16:creationId xmlns="" xmlns:a16="http://schemas.microsoft.com/office/drawing/2014/main" id="{71EB678C-AD8A-B182-EECD-FDCE123C1436}"/>
                </a:ext>
              </a:extLst>
            </p:cNvPr>
            <p:cNvSpPr txBox="1"/>
            <p:nvPr userDrawn="1"/>
          </p:nvSpPr>
          <p:spPr>
            <a:xfrm>
              <a:off x="12383596" y="586105"/>
              <a:ext cx="849547" cy="200055"/>
            </a:xfrm>
            <a:prstGeom prst="rect">
              <a:avLst/>
            </a:prstGeom>
            <a:noFill/>
          </p:spPr>
          <p:txBody>
            <a:bodyPr wrap="square" rtlCol="0">
              <a:spAutoFit/>
            </a:bodyPr>
            <a:lstStyle/>
            <a:p>
              <a:pPr algn="ctr"/>
              <a:r>
                <a:rPr lang="en-US" sz="700" dirty="0">
                  <a:solidFill>
                    <a:srgbClr val="282A2E"/>
                  </a:solidFill>
                </a:rPr>
                <a:t>54</a:t>
              </a:r>
              <a:r>
                <a:rPr lang="ru-RU" sz="700" dirty="0">
                  <a:solidFill>
                    <a:srgbClr val="282A2E"/>
                  </a:solidFill>
                </a:rPr>
                <a:t>/</a:t>
              </a:r>
              <a:r>
                <a:rPr lang="en-US" sz="700" dirty="0">
                  <a:solidFill>
                    <a:srgbClr val="282A2E"/>
                  </a:solidFill>
                </a:rPr>
                <a:t>4</a:t>
              </a:r>
              <a:r>
                <a:rPr lang="ru-RU" sz="700" dirty="0">
                  <a:solidFill>
                    <a:srgbClr val="282A2E"/>
                  </a:solidFill>
                </a:rPr>
                <a:t>9/</a:t>
              </a:r>
              <a:r>
                <a:rPr lang="en-US" sz="700" dirty="0">
                  <a:solidFill>
                    <a:srgbClr val="282A2E"/>
                  </a:solidFill>
                </a:rPr>
                <a:t>148</a:t>
              </a:r>
            </a:p>
          </p:txBody>
        </p:sp>
        <p:sp>
          <p:nvSpPr>
            <p:cNvPr id="96" name="Овал 95">
              <a:extLst>
                <a:ext uri="{FF2B5EF4-FFF2-40B4-BE49-F238E27FC236}">
                  <a16:creationId xmlns="" xmlns:a16="http://schemas.microsoft.com/office/drawing/2014/main" id="{D95B4D5D-711F-FB20-2A73-30CC0B4BDB5C}"/>
                </a:ext>
              </a:extLst>
            </p:cNvPr>
            <p:cNvSpPr/>
            <p:nvPr userDrawn="1"/>
          </p:nvSpPr>
          <p:spPr>
            <a:xfrm>
              <a:off x="13193664" y="313150"/>
              <a:ext cx="300625" cy="300625"/>
            </a:xfrm>
            <a:prstGeom prst="ellipse">
              <a:avLst/>
            </a:prstGeom>
            <a:solidFill>
              <a:srgbClr val="7DBB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7" name="TextBox 96">
              <a:extLst>
                <a:ext uri="{FF2B5EF4-FFF2-40B4-BE49-F238E27FC236}">
                  <a16:creationId xmlns="" xmlns:a16="http://schemas.microsoft.com/office/drawing/2014/main" id="{861260C7-C152-E58B-740E-7C8B9FA628CA}"/>
                </a:ext>
              </a:extLst>
            </p:cNvPr>
            <p:cNvSpPr txBox="1"/>
            <p:nvPr userDrawn="1"/>
          </p:nvSpPr>
          <p:spPr>
            <a:xfrm>
              <a:off x="12919203" y="586105"/>
              <a:ext cx="849547" cy="200055"/>
            </a:xfrm>
            <a:prstGeom prst="rect">
              <a:avLst/>
            </a:prstGeom>
            <a:noFill/>
          </p:spPr>
          <p:txBody>
            <a:bodyPr wrap="square" rtlCol="0">
              <a:spAutoFit/>
            </a:bodyPr>
            <a:lstStyle/>
            <a:p>
              <a:pPr algn="ctr"/>
              <a:r>
                <a:rPr lang="ru-RU" sz="700" dirty="0">
                  <a:solidFill>
                    <a:srgbClr val="282A2E"/>
                  </a:solidFill>
                </a:rPr>
                <a:t>125/187/252</a:t>
              </a:r>
              <a:endParaRPr lang="en-US" sz="700" dirty="0">
                <a:solidFill>
                  <a:srgbClr val="282A2E"/>
                </a:solidFill>
              </a:endParaRPr>
            </a:p>
          </p:txBody>
        </p:sp>
        <p:sp>
          <p:nvSpPr>
            <p:cNvPr id="98" name="Овал 97">
              <a:extLst>
                <a:ext uri="{FF2B5EF4-FFF2-40B4-BE49-F238E27FC236}">
                  <a16:creationId xmlns="" xmlns:a16="http://schemas.microsoft.com/office/drawing/2014/main" id="{018E68FF-309B-9EA7-D9FA-89799A399AF7}"/>
                </a:ext>
              </a:extLst>
            </p:cNvPr>
            <p:cNvSpPr/>
            <p:nvPr userDrawn="1"/>
          </p:nvSpPr>
          <p:spPr>
            <a:xfrm>
              <a:off x="13764811" y="313150"/>
              <a:ext cx="300625" cy="3006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9" name="TextBox 98">
              <a:extLst>
                <a:ext uri="{FF2B5EF4-FFF2-40B4-BE49-F238E27FC236}">
                  <a16:creationId xmlns="" xmlns:a16="http://schemas.microsoft.com/office/drawing/2014/main" id="{3D1ED460-22A6-F2A8-4224-627B7DE220E7}"/>
                </a:ext>
              </a:extLst>
            </p:cNvPr>
            <p:cNvSpPr txBox="1"/>
            <p:nvPr userDrawn="1"/>
          </p:nvSpPr>
          <p:spPr>
            <a:xfrm>
              <a:off x="13490350" y="586105"/>
              <a:ext cx="849547" cy="200055"/>
            </a:xfrm>
            <a:prstGeom prst="rect">
              <a:avLst/>
            </a:prstGeom>
            <a:noFill/>
          </p:spPr>
          <p:txBody>
            <a:bodyPr wrap="square" rtlCol="0">
              <a:spAutoFit/>
            </a:bodyPr>
            <a:lstStyle/>
            <a:p>
              <a:pPr algn="ctr"/>
              <a:r>
                <a:rPr lang="ru-RU" sz="700" dirty="0">
                  <a:solidFill>
                    <a:srgbClr val="282A2E"/>
                  </a:solidFill>
                </a:rPr>
                <a:t>40/42/46</a:t>
              </a:r>
              <a:endParaRPr lang="en-US" sz="700" dirty="0">
                <a:solidFill>
                  <a:srgbClr val="282A2E"/>
                </a:solidFill>
              </a:endParaRPr>
            </a:p>
          </p:txBody>
        </p:sp>
        <p:sp>
          <p:nvSpPr>
            <p:cNvPr id="100" name="Овал 99">
              <a:extLst>
                <a:ext uri="{FF2B5EF4-FFF2-40B4-BE49-F238E27FC236}">
                  <a16:creationId xmlns="" xmlns:a16="http://schemas.microsoft.com/office/drawing/2014/main" id="{D2EB29BE-10E8-98C6-D871-0D7C27F4EB51}"/>
                </a:ext>
              </a:extLst>
            </p:cNvPr>
            <p:cNvSpPr/>
            <p:nvPr userDrawn="1"/>
          </p:nvSpPr>
          <p:spPr>
            <a:xfrm>
              <a:off x="14323613" y="313150"/>
              <a:ext cx="300625" cy="300625"/>
            </a:xfrm>
            <a:prstGeom prst="ellipse">
              <a:avLst/>
            </a:prstGeom>
            <a:solidFill>
              <a:schemeClr val="bg1"/>
            </a:solidFill>
            <a:ln w="6350">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1" name="TextBox 100">
              <a:extLst>
                <a:ext uri="{FF2B5EF4-FFF2-40B4-BE49-F238E27FC236}">
                  <a16:creationId xmlns="" xmlns:a16="http://schemas.microsoft.com/office/drawing/2014/main" id="{D1CE08A5-837A-D5B1-A91F-68E840637F8A}"/>
                </a:ext>
              </a:extLst>
            </p:cNvPr>
            <p:cNvSpPr txBox="1"/>
            <p:nvPr userDrawn="1"/>
          </p:nvSpPr>
          <p:spPr>
            <a:xfrm>
              <a:off x="14049152" y="586105"/>
              <a:ext cx="849547" cy="200055"/>
            </a:xfrm>
            <a:prstGeom prst="rect">
              <a:avLst/>
            </a:prstGeom>
            <a:noFill/>
          </p:spPr>
          <p:txBody>
            <a:bodyPr wrap="square" rtlCol="0">
              <a:spAutoFit/>
            </a:bodyPr>
            <a:lstStyle/>
            <a:p>
              <a:pPr algn="ctr"/>
              <a:r>
                <a:rPr lang="ru-RU" sz="700" dirty="0">
                  <a:solidFill>
                    <a:srgbClr val="282A2E"/>
                  </a:solidFill>
                </a:rPr>
                <a:t>255/255/255</a:t>
              </a:r>
              <a:endParaRPr lang="en-US" sz="700" dirty="0">
                <a:solidFill>
                  <a:srgbClr val="282A2E"/>
                </a:solidFill>
              </a:endParaRPr>
            </a:p>
          </p:txBody>
        </p:sp>
      </p:grpSp>
      <p:sp>
        <p:nvSpPr>
          <p:cNvPr id="102" name="TextBox 101">
            <a:extLst>
              <a:ext uri="{FF2B5EF4-FFF2-40B4-BE49-F238E27FC236}">
                <a16:creationId xmlns="" xmlns:a16="http://schemas.microsoft.com/office/drawing/2014/main" id="{54A71BA6-9D3C-B174-18EE-1B7E95C68E0E}"/>
              </a:ext>
            </a:extLst>
          </p:cNvPr>
          <p:cNvSpPr txBox="1"/>
          <p:nvPr userDrawn="1"/>
        </p:nvSpPr>
        <p:spPr>
          <a:xfrm>
            <a:off x="12558019" y="785674"/>
            <a:ext cx="1863657" cy="246221"/>
          </a:xfrm>
          <a:prstGeom prst="rect">
            <a:avLst/>
          </a:prstGeom>
          <a:noFill/>
        </p:spPr>
        <p:txBody>
          <a:bodyPr wrap="square" rtlCol="0">
            <a:spAutoFit/>
          </a:bodyPr>
          <a:lstStyle/>
          <a:p>
            <a:r>
              <a:rPr lang="ru-RU" sz="1000" b="1" dirty="0">
                <a:solidFill>
                  <a:srgbClr val="282A2E"/>
                </a:solidFill>
              </a:rPr>
              <a:t>Расширенная палитра</a:t>
            </a:r>
          </a:p>
        </p:txBody>
      </p:sp>
      <p:grpSp>
        <p:nvGrpSpPr>
          <p:cNvPr id="103" name="Группа 102">
            <a:extLst>
              <a:ext uri="{FF2B5EF4-FFF2-40B4-BE49-F238E27FC236}">
                <a16:creationId xmlns="" xmlns:a16="http://schemas.microsoft.com/office/drawing/2014/main" id="{21D69101-1AF5-C227-9055-8AFAC17049F2}"/>
              </a:ext>
            </a:extLst>
          </p:cNvPr>
          <p:cNvGrpSpPr/>
          <p:nvPr userDrawn="1"/>
        </p:nvGrpSpPr>
        <p:grpSpPr>
          <a:xfrm>
            <a:off x="12383596" y="1093451"/>
            <a:ext cx="3626739" cy="950964"/>
            <a:chOff x="12383596" y="1093451"/>
            <a:chExt cx="3626739" cy="950964"/>
          </a:xfrm>
        </p:grpSpPr>
        <p:sp>
          <p:nvSpPr>
            <p:cNvPr id="104" name="Овал 103">
              <a:extLst>
                <a:ext uri="{FF2B5EF4-FFF2-40B4-BE49-F238E27FC236}">
                  <a16:creationId xmlns="" xmlns:a16="http://schemas.microsoft.com/office/drawing/2014/main" id="{727CF49B-0CEE-CCAF-63BD-A3B0EB96063D}"/>
                </a:ext>
              </a:extLst>
            </p:cNvPr>
            <p:cNvSpPr/>
            <p:nvPr userDrawn="1"/>
          </p:nvSpPr>
          <p:spPr>
            <a:xfrm>
              <a:off x="12658057" y="1093451"/>
              <a:ext cx="300625" cy="30062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5" name="TextBox 104">
              <a:extLst>
                <a:ext uri="{FF2B5EF4-FFF2-40B4-BE49-F238E27FC236}">
                  <a16:creationId xmlns="" xmlns:a16="http://schemas.microsoft.com/office/drawing/2014/main" id="{D5E6E420-EAEA-3CB3-D782-D33927C58A2C}"/>
                </a:ext>
              </a:extLst>
            </p:cNvPr>
            <p:cNvSpPr txBox="1"/>
            <p:nvPr userDrawn="1"/>
          </p:nvSpPr>
          <p:spPr>
            <a:xfrm>
              <a:off x="12383596" y="1366406"/>
              <a:ext cx="849547" cy="200055"/>
            </a:xfrm>
            <a:prstGeom prst="rect">
              <a:avLst/>
            </a:prstGeom>
            <a:noFill/>
          </p:spPr>
          <p:txBody>
            <a:bodyPr wrap="square" rtlCol="0">
              <a:spAutoFit/>
            </a:bodyPr>
            <a:lstStyle/>
            <a:p>
              <a:pPr algn="ctr"/>
              <a:r>
                <a:rPr lang="ru-RU" sz="700" dirty="0">
                  <a:solidFill>
                    <a:srgbClr val="282A2E"/>
                  </a:solidFill>
                </a:rPr>
                <a:t>52/111/194</a:t>
              </a:r>
              <a:endParaRPr lang="en-US" sz="700" dirty="0">
                <a:solidFill>
                  <a:srgbClr val="282A2E"/>
                </a:solidFill>
              </a:endParaRPr>
            </a:p>
          </p:txBody>
        </p:sp>
        <p:sp>
          <p:nvSpPr>
            <p:cNvPr id="106" name="Овал 105">
              <a:extLst>
                <a:ext uri="{FF2B5EF4-FFF2-40B4-BE49-F238E27FC236}">
                  <a16:creationId xmlns="" xmlns:a16="http://schemas.microsoft.com/office/drawing/2014/main" id="{A12667DD-851B-7D51-0E1A-88F3C3602240}"/>
                </a:ext>
              </a:extLst>
            </p:cNvPr>
            <p:cNvSpPr/>
            <p:nvPr userDrawn="1"/>
          </p:nvSpPr>
          <p:spPr>
            <a:xfrm>
              <a:off x="13193664" y="1093451"/>
              <a:ext cx="300625" cy="300625"/>
            </a:xfrm>
            <a:prstGeom prst="ellipse">
              <a:avLst/>
            </a:pr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7" name="TextBox 106">
              <a:extLst>
                <a:ext uri="{FF2B5EF4-FFF2-40B4-BE49-F238E27FC236}">
                  <a16:creationId xmlns="" xmlns:a16="http://schemas.microsoft.com/office/drawing/2014/main" id="{7AFB9332-D6D9-B04A-9476-44C73DED18F1}"/>
                </a:ext>
              </a:extLst>
            </p:cNvPr>
            <p:cNvSpPr txBox="1"/>
            <p:nvPr userDrawn="1"/>
          </p:nvSpPr>
          <p:spPr>
            <a:xfrm>
              <a:off x="12919203" y="1366406"/>
              <a:ext cx="849547" cy="200055"/>
            </a:xfrm>
            <a:prstGeom prst="rect">
              <a:avLst/>
            </a:prstGeom>
            <a:noFill/>
          </p:spPr>
          <p:txBody>
            <a:bodyPr wrap="square" rtlCol="0">
              <a:spAutoFit/>
            </a:bodyPr>
            <a:lstStyle/>
            <a:p>
              <a:pPr algn="ctr"/>
              <a:r>
                <a:rPr lang="ru-RU" sz="700" dirty="0">
                  <a:solidFill>
                    <a:srgbClr val="282A2E"/>
                  </a:solidFill>
                </a:rPr>
                <a:t>131/131/131</a:t>
              </a:r>
              <a:endParaRPr lang="en-US" sz="700" dirty="0">
                <a:solidFill>
                  <a:srgbClr val="282A2E"/>
                </a:solidFill>
              </a:endParaRPr>
            </a:p>
          </p:txBody>
        </p:sp>
        <p:sp>
          <p:nvSpPr>
            <p:cNvPr id="108" name="Овал 107">
              <a:extLst>
                <a:ext uri="{FF2B5EF4-FFF2-40B4-BE49-F238E27FC236}">
                  <a16:creationId xmlns="" xmlns:a16="http://schemas.microsoft.com/office/drawing/2014/main" id="{830BBFCA-A10C-65AC-5320-3DB9AF3439F3}"/>
                </a:ext>
              </a:extLst>
            </p:cNvPr>
            <p:cNvSpPr/>
            <p:nvPr userDrawn="1"/>
          </p:nvSpPr>
          <p:spPr>
            <a:xfrm>
              <a:off x="13764811" y="1093451"/>
              <a:ext cx="300625" cy="300625"/>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9" name="TextBox 108">
              <a:extLst>
                <a:ext uri="{FF2B5EF4-FFF2-40B4-BE49-F238E27FC236}">
                  <a16:creationId xmlns="" xmlns:a16="http://schemas.microsoft.com/office/drawing/2014/main" id="{F6AEB7BE-B021-3C68-15B6-1F08C17CC3F1}"/>
                </a:ext>
              </a:extLst>
            </p:cNvPr>
            <p:cNvSpPr txBox="1"/>
            <p:nvPr userDrawn="1"/>
          </p:nvSpPr>
          <p:spPr>
            <a:xfrm>
              <a:off x="13490350" y="1366406"/>
              <a:ext cx="849547" cy="200055"/>
            </a:xfrm>
            <a:prstGeom prst="rect">
              <a:avLst/>
            </a:prstGeom>
            <a:noFill/>
          </p:spPr>
          <p:txBody>
            <a:bodyPr wrap="square" rtlCol="0">
              <a:spAutoFit/>
            </a:bodyPr>
            <a:lstStyle/>
            <a:p>
              <a:pPr algn="ctr"/>
              <a:r>
                <a:rPr lang="ru-RU" sz="700" dirty="0">
                  <a:solidFill>
                    <a:srgbClr val="282A2E"/>
                  </a:solidFill>
                </a:rPr>
                <a:t>191/191/191</a:t>
              </a:r>
              <a:endParaRPr lang="en-US" sz="700" dirty="0">
                <a:solidFill>
                  <a:srgbClr val="282A2E"/>
                </a:solidFill>
              </a:endParaRPr>
            </a:p>
          </p:txBody>
        </p:sp>
        <p:sp>
          <p:nvSpPr>
            <p:cNvPr id="110" name="Овал 109">
              <a:extLst>
                <a:ext uri="{FF2B5EF4-FFF2-40B4-BE49-F238E27FC236}">
                  <a16:creationId xmlns="" xmlns:a16="http://schemas.microsoft.com/office/drawing/2014/main" id="{0A4E0862-138A-6E35-FBB1-7EA400AFB499}"/>
                </a:ext>
              </a:extLst>
            </p:cNvPr>
            <p:cNvSpPr/>
            <p:nvPr userDrawn="1"/>
          </p:nvSpPr>
          <p:spPr>
            <a:xfrm>
              <a:off x="14323613" y="1093451"/>
              <a:ext cx="300625" cy="300625"/>
            </a:xfrm>
            <a:prstGeom prst="ellipse">
              <a:avLst/>
            </a:prstGeom>
            <a:solidFill>
              <a:srgbClr val="E368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1" name="TextBox 110">
              <a:extLst>
                <a:ext uri="{FF2B5EF4-FFF2-40B4-BE49-F238E27FC236}">
                  <a16:creationId xmlns="" xmlns:a16="http://schemas.microsoft.com/office/drawing/2014/main" id="{8CB437B8-8887-CEF9-4554-B9E1C406A468}"/>
                </a:ext>
              </a:extLst>
            </p:cNvPr>
            <p:cNvSpPr txBox="1"/>
            <p:nvPr userDrawn="1"/>
          </p:nvSpPr>
          <p:spPr>
            <a:xfrm>
              <a:off x="14049152" y="1366406"/>
              <a:ext cx="849547" cy="200055"/>
            </a:xfrm>
            <a:prstGeom prst="rect">
              <a:avLst/>
            </a:prstGeom>
            <a:noFill/>
          </p:spPr>
          <p:txBody>
            <a:bodyPr wrap="square" rtlCol="0">
              <a:spAutoFit/>
            </a:bodyPr>
            <a:lstStyle/>
            <a:p>
              <a:pPr algn="ctr"/>
              <a:r>
                <a:rPr lang="ru-RU" sz="700" dirty="0">
                  <a:solidFill>
                    <a:srgbClr val="282A2E"/>
                  </a:solidFill>
                </a:rPr>
                <a:t>227/104/70</a:t>
              </a:r>
              <a:endParaRPr lang="en-US" sz="700" dirty="0">
                <a:solidFill>
                  <a:srgbClr val="282A2E"/>
                </a:solidFill>
              </a:endParaRPr>
            </a:p>
          </p:txBody>
        </p:sp>
        <p:sp>
          <p:nvSpPr>
            <p:cNvPr id="112" name="Овал 111">
              <a:extLst>
                <a:ext uri="{FF2B5EF4-FFF2-40B4-BE49-F238E27FC236}">
                  <a16:creationId xmlns="" xmlns:a16="http://schemas.microsoft.com/office/drawing/2014/main" id="{83198ADD-6CC9-0E06-7B22-1A69B4E99FCF}"/>
                </a:ext>
              </a:extLst>
            </p:cNvPr>
            <p:cNvSpPr/>
            <p:nvPr userDrawn="1"/>
          </p:nvSpPr>
          <p:spPr>
            <a:xfrm>
              <a:off x="14876802" y="1093451"/>
              <a:ext cx="300625" cy="300625"/>
            </a:xfrm>
            <a:prstGeom prst="ellipse">
              <a:avLst/>
            </a:prstGeom>
            <a:solidFill>
              <a:srgbClr val="FFA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3" name="TextBox 112">
              <a:extLst>
                <a:ext uri="{FF2B5EF4-FFF2-40B4-BE49-F238E27FC236}">
                  <a16:creationId xmlns="" xmlns:a16="http://schemas.microsoft.com/office/drawing/2014/main" id="{2A9105B4-2373-3DE7-377B-8A4BF9C21942}"/>
                </a:ext>
              </a:extLst>
            </p:cNvPr>
            <p:cNvSpPr txBox="1"/>
            <p:nvPr userDrawn="1"/>
          </p:nvSpPr>
          <p:spPr>
            <a:xfrm>
              <a:off x="14602341" y="1366406"/>
              <a:ext cx="849547" cy="200055"/>
            </a:xfrm>
            <a:prstGeom prst="rect">
              <a:avLst/>
            </a:prstGeom>
            <a:noFill/>
          </p:spPr>
          <p:txBody>
            <a:bodyPr wrap="square" rtlCol="0">
              <a:spAutoFit/>
            </a:bodyPr>
            <a:lstStyle/>
            <a:p>
              <a:pPr algn="ctr"/>
              <a:r>
                <a:rPr lang="ru-RU" sz="700" dirty="0">
                  <a:solidFill>
                    <a:srgbClr val="282A2E"/>
                  </a:solidFill>
                </a:rPr>
                <a:t>255/169/112</a:t>
              </a:r>
              <a:endParaRPr lang="en-US" sz="700" dirty="0">
                <a:solidFill>
                  <a:srgbClr val="282A2E"/>
                </a:solidFill>
              </a:endParaRPr>
            </a:p>
          </p:txBody>
        </p:sp>
        <p:sp>
          <p:nvSpPr>
            <p:cNvPr id="114" name="Овал 113">
              <a:extLst>
                <a:ext uri="{FF2B5EF4-FFF2-40B4-BE49-F238E27FC236}">
                  <a16:creationId xmlns="" xmlns:a16="http://schemas.microsoft.com/office/drawing/2014/main" id="{2DA4D869-E5AE-6164-E164-3F7E4D2B53CA}"/>
                </a:ext>
              </a:extLst>
            </p:cNvPr>
            <p:cNvSpPr/>
            <p:nvPr userDrawn="1"/>
          </p:nvSpPr>
          <p:spPr>
            <a:xfrm>
              <a:off x="15435249" y="1093451"/>
              <a:ext cx="300625" cy="300625"/>
            </a:xfrm>
            <a:prstGeom prst="ellipse">
              <a:avLst/>
            </a:prstGeom>
            <a:solidFill>
              <a:srgbClr val="FFD7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5" name="TextBox 114">
              <a:extLst>
                <a:ext uri="{FF2B5EF4-FFF2-40B4-BE49-F238E27FC236}">
                  <a16:creationId xmlns="" xmlns:a16="http://schemas.microsoft.com/office/drawing/2014/main" id="{8C55C225-B91E-3B35-AA78-1D97F6D784FF}"/>
                </a:ext>
              </a:extLst>
            </p:cNvPr>
            <p:cNvSpPr txBox="1"/>
            <p:nvPr userDrawn="1"/>
          </p:nvSpPr>
          <p:spPr>
            <a:xfrm>
              <a:off x="15160788" y="1366406"/>
              <a:ext cx="849547" cy="200055"/>
            </a:xfrm>
            <a:prstGeom prst="rect">
              <a:avLst/>
            </a:prstGeom>
            <a:noFill/>
          </p:spPr>
          <p:txBody>
            <a:bodyPr wrap="square" rtlCol="0">
              <a:spAutoFit/>
            </a:bodyPr>
            <a:lstStyle/>
            <a:p>
              <a:pPr algn="ctr"/>
              <a:r>
                <a:rPr lang="ru-RU" sz="700" dirty="0">
                  <a:solidFill>
                    <a:srgbClr val="282A2E"/>
                  </a:solidFill>
                </a:rPr>
                <a:t>255/215/172</a:t>
              </a:r>
              <a:endParaRPr lang="en-US" sz="700" dirty="0">
                <a:solidFill>
                  <a:srgbClr val="282A2E"/>
                </a:solidFill>
              </a:endParaRPr>
            </a:p>
          </p:txBody>
        </p:sp>
        <p:sp>
          <p:nvSpPr>
            <p:cNvPr id="116" name="Овал 115">
              <a:extLst>
                <a:ext uri="{FF2B5EF4-FFF2-40B4-BE49-F238E27FC236}">
                  <a16:creationId xmlns="" xmlns:a16="http://schemas.microsoft.com/office/drawing/2014/main" id="{1C7D0540-A2AF-2AF4-4DB4-8F4A63234201}"/>
                </a:ext>
              </a:extLst>
            </p:cNvPr>
            <p:cNvSpPr/>
            <p:nvPr userDrawn="1"/>
          </p:nvSpPr>
          <p:spPr>
            <a:xfrm>
              <a:off x="12658057" y="1571405"/>
              <a:ext cx="300625" cy="300625"/>
            </a:xfrm>
            <a:prstGeom prst="ellipse">
              <a:avLst/>
            </a:prstGeom>
            <a:solidFill>
              <a:srgbClr val="57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7" name="TextBox 116">
              <a:extLst>
                <a:ext uri="{FF2B5EF4-FFF2-40B4-BE49-F238E27FC236}">
                  <a16:creationId xmlns="" xmlns:a16="http://schemas.microsoft.com/office/drawing/2014/main" id="{8C6B3A6B-935A-34C8-578F-832CE4BA195B}"/>
                </a:ext>
              </a:extLst>
            </p:cNvPr>
            <p:cNvSpPr txBox="1"/>
            <p:nvPr userDrawn="1"/>
          </p:nvSpPr>
          <p:spPr>
            <a:xfrm>
              <a:off x="12383596" y="1844360"/>
              <a:ext cx="849547" cy="200055"/>
            </a:xfrm>
            <a:prstGeom prst="rect">
              <a:avLst/>
            </a:prstGeom>
            <a:noFill/>
          </p:spPr>
          <p:txBody>
            <a:bodyPr wrap="square" rtlCol="0">
              <a:spAutoFit/>
            </a:bodyPr>
            <a:lstStyle/>
            <a:p>
              <a:pPr algn="ctr"/>
              <a:r>
                <a:rPr lang="ru-RU" sz="700" dirty="0">
                  <a:solidFill>
                    <a:srgbClr val="282A2E"/>
                  </a:solidFill>
                </a:rPr>
                <a:t>87/140/123</a:t>
              </a:r>
              <a:endParaRPr lang="en-US" sz="700" dirty="0">
                <a:solidFill>
                  <a:srgbClr val="282A2E"/>
                </a:solidFill>
              </a:endParaRPr>
            </a:p>
          </p:txBody>
        </p:sp>
        <p:sp>
          <p:nvSpPr>
            <p:cNvPr id="118" name="Овал 117">
              <a:extLst>
                <a:ext uri="{FF2B5EF4-FFF2-40B4-BE49-F238E27FC236}">
                  <a16:creationId xmlns="" xmlns:a16="http://schemas.microsoft.com/office/drawing/2014/main" id="{833C1028-EAF3-090F-AA32-02CB1C2D0B77}"/>
                </a:ext>
              </a:extLst>
            </p:cNvPr>
            <p:cNvSpPr/>
            <p:nvPr userDrawn="1"/>
          </p:nvSpPr>
          <p:spPr>
            <a:xfrm>
              <a:off x="13193664" y="1571405"/>
              <a:ext cx="300625" cy="300625"/>
            </a:xfrm>
            <a:prstGeom prst="ellipse">
              <a:avLst/>
            </a:prstGeom>
            <a:solidFill>
              <a:srgbClr val="46AA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9" name="TextBox 118">
              <a:extLst>
                <a:ext uri="{FF2B5EF4-FFF2-40B4-BE49-F238E27FC236}">
                  <a16:creationId xmlns="" xmlns:a16="http://schemas.microsoft.com/office/drawing/2014/main" id="{DA76A9C2-9F85-FE59-68D7-E78217E9DA3B}"/>
                </a:ext>
              </a:extLst>
            </p:cNvPr>
            <p:cNvSpPr txBox="1"/>
            <p:nvPr userDrawn="1"/>
          </p:nvSpPr>
          <p:spPr>
            <a:xfrm>
              <a:off x="12919203" y="1844360"/>
              <a:ext cx="849547" cy="200055"/>
            </a:xfrm>
            <a:prstGeom prst="rect">
              <a:avLst/>
            </a:prstGeom>
            <a:noFill/>
          </p:spPr>
          <p:txBody>
            <a:bodyPr wrap="square" rtlCol="0">
              <a:spAutoFit/>
            </a:bodyPr>
            <a:lstStyle/>
            <a:p>
              <a:pPr algn="ctr"/>
              <a:r>
                <a:rPr lang="ru-RU" sz="700" dirty="0">
                  <a:solidFill>
                    <a:srgbClr val="282A2E"/>
                  </a:solidFill>
                </a:rPr>
                <a:t>70/170/152</a:t>
              </a:r>
              <a:endParaRPr lang="en-US" sz="700" dirty="0">
                <a:solidFill>
                  <a:srgbClr val="282A2E"/>
                </a:solidFill>
              </a:endParaRPr>
            </a:p>
          </p:txBody>
        </p:sp>
        <p:sp>
          <p:nvSpPr>
            <p:cNvPr id="120" name="Овал 119">
              <a:extLst>
                <a:ext uri="{FF2B5EF4-FFF2-40B4-BE49-F238E27FC236}">
                  <a16:creationId xmlns="" xmlns:a16="http://schemas.microsoft.com/office/drawing/2014/main" id="{DC38EADC-0726-A39E-DCFB-C69DF7922781}"/>
                </a:ext>
              </a:extLst>
            </p:cNvPr>
            <p:cNvSpPr/>
            <p:nvPr userDrawn="1"/>
          </p:nvSpPr>
          <p:spPr>
            <a:xfrm>
              <a:off x="13764811" y="1571405"/>
              <a:ext cx="300625" cy="300625"/>
            </a:xfrm>
            <a:prstGeom prst="ellipse">
              <a:avLst/>
            </a:prstGeom>
            <a:solidFill>
              <a:srgbClr val="A1D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1" name="TextBox 120">
              <a:extLst>
                <a:ext uri="{FF2B5EF4-FFF2-40B4-BE49-F238E27FC236}">
                  <a16:creationId xmlns="" xmlns:a16="http://schemas.microsoft.com/office/drawing/2014/main" id="{C298160E-6847-A3B4-34A9-05B67D092F79}"/>
                </a:ext>
              </a:extLst>
            </p:cNvPr>
            <p:cNvSpPr txBox="1"/>
            <p:nvPr userDrawn="1"/>
          </p:nvSpPr>
          <p:spPr>
            <a:xfrm>
              <a:off x="13490350" y="1844360"/>
              <a:ext cx="849547" cy="200055"/>
            </a:xfrm>
            <a:prstGeom prst="rect">
              <a:avLst/>
            </a:prstGeom>
            <a:noFill/>
          </p:spPr>
          <p:txBody>
            <a:bodyPr wrap="square" rtlCol="0">
              <a:spAutoFit/>
            </a:bodyPr>
            <a:lstStyle/>
            <a:p>
              <a:pPr algn="ctr"/>
              <a:r>
                <a:rPr lang="ru-RU" sz="700" dirty="0">
                  <a:solidFill>
                    <a:srgbClr val="282A2E"/>
                  </a:solidFill>
                </a:rPr>
                <a:t>161/220/188</a:t>
              </a:r>
              <a:endParaRPr lang="en-US" sz="700" dirty="0">
                <a:solidFill>
                  <a:srgbClr val="282A2E"/>
                </a:solidFill>
              </a:endParaRPr>
            </a:p>
          </p:txBody>
        </p:sp>
      </p:grpSp>
      <p:sp>
        <p:nvSpPr>
          <p:cNvPr id="122" name="TextBox 121">
            <a:extLst>
              <a:ext uri="{FF2B5EF4-FFF2-40B4-BE49-F238E27FC236}">
                <a16:creationId xmlns="" xmlns:a16="http://schemas.microsoft.com/office/drawing/2014/main" id="{4BDFBD35-8030-5A3B-78F5-ABAB8CFD3182}"/>
              </a:ext>
            </a:extLst>
          </p:cNvPr>
          <p:cNvSpPr txBox="1"/>
          <p:nvPr userDrawn="1"/>
        </p:nvSpPr>
        <p:spPr>
          <a:xfrm>
            <a:off x="12541026" y="3656131"/>
            <a:ext cx="2742457" cy="246221"/>
          </a:xfrm>
          <a:prstGeom prst="rect">
            <a:avLst/>
          </a:prstGeom>
          <a:noFill/>
        </p:spPr>
        <p:txBody>
          <a:bodyPr wrap="square" rtlCol="0">
            <a:spAutoFit/>
          </a:bodyPr>
          <a:lstStyle/>
          <a:p>
            <a:r>
              <a:rPr lang="ru-RU" sz="1000" b="1" dirty="0">
                <a:solidFill>
                  <a:srgbClr val="282A2E"/>
                </a:solidFill>
              </a:rPr>
              <a:t>Дополнительная расширенная палитра</a:t>
            </a:r>
          </a:p>
        </p:txBody>
      </p:sp>
      <p:grpSp>
        <p:nvGrpSpPr>
          <p:cNvPr id="123" name="Группа 122">
            <a:extLst>
              <a:ext uri="{FF2B5EF4-FFF2-40B4-BE49-F238E27FC236}">
                <a16:creationId xmlns="" xmlns:a16="http://schemas.microsoft.com/office/drawing/2014/main" id="{6A8C0F72-BB99-EB5F-7C6B-AD3EFE060981}"/>
              </a:ext>
            </a:extLst>
          </p:cNvPr>
          <p:cNvGrpSpPr/>
          <p:nvPr userDrawn="1"/>
        </p:nvGrpSpPr>
        <p:grpSpPr>
          <a:xfrm>
            <a:off x="12383596" y="3963908"/>
            <a:ext cx="3626739" cy="992609"/>
            <a:chOff x="12383596" y="3963908"/>
            <a:chExt cx="3626739" cy="992609"/>
          </a:xfrm>
        </p:grpSpPr>
        <p:sp>
          <p:nvSpPr>
            <p:cNvPr id="124" name="Овал 123">
              <a:extLst>
                <a:ext uri="{FF2B5EF4-FFF2-40B4-BE49-F238E27FC236}">
                  <a16:creationId xmlns="" xmlns:a16="http://schemas.microsoft.com/office/drawing/2014/main" id="{E5FD7056-8ACC-1610-5215-AF446ED74103}"/>
                </a:ext>
              </a:extLst>
            </p:cNvPr>
            <p:cNvSpPr/>
            <p:nvPr userDrawn="1"/>
          </p:nvSpPr>
          <p:spPr>
            <a:xfrm>
              <a:off x="12658057" y="3963908"/>
              <a:ext cx="300625" cy="300625"/>
            </a:xfrm>
            <a:prstGeom prst="ellipse">
              <a:avLst/>
            </a:prstGeom>
            <a:solidFill>
              <a:srgbClr val="9C3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5" name="TextBox 124">
              <a:extLst>
                <a:ext uri="{FF2B5EF4-FFF2-40B4-BE49-F238E27FC236}">
                  <a16:creationId xmlns="" xmlns:a16="http://schemas.microsoft.com/office/drawing/2014/main" id="{E3C1D2BB-763F-EC21-05A1-7C1C7F3E3635}"/>
                </a:ext>
              </a:extLst>
            </p:cNvPr>
            <p:cNvSpPr txBox="1"/>
            <p:nvPr userDrawn="1"/>
          </p:nvSpPr>
          <p:spPr>
            <a:xfrm>
              <a:off x="12383596" y="4236863"/>
              <a:ext cx="849547" cy="200055"/>
            </a:xfrm>
            <a:prstGeom prst="rect">
              <a:avLst/>
            </a:prstGeom>
            <a:noFill/>
          </p:spPr>
          <p:txBody>
            <a:bodyPr wrap="square" rtlCol="0">
              <a:spAutoFit/>
            </a:bodyPr>
            <a:lstStyle/>
            <a:p>
              <a:pPr algn="ctr"/>
              <a:r>
                <a:rPr lang="ru-RU" sz="700" dirty="0">
                  <a:solidFill>
                    <a:srgbClr val="282A2E"/>
                  </a:solidFill>
                </a:rPr>
                <a:t>156/54/103</a:t>
              </a:r>
              <a:endParaRPr lang="en-US" sz="700" dirty="0">
                <a:solidFill>
                  <a:srgbClr val="282A2E"/>
                </a:solidFill>
              </a:endParaRPr>
            </a:p>
          </p:txBody>
        </p:sp>
        <p:sp>
          <p:nvSpPr>
            <p:cNvPr id="126" name="Овал 125">
              <a:extLst>
                <a:ext uri="{FF2B5EF4-FFF2-40B4-BE49-F238E27FC236}">
                  <a16:creationId xmlns="" xmlns:a16="http://schemas.microsoft.com/office/drawing/2014/main" id="{23BA380A-BEBA-13EF-29D4-A9886F65499A}"/>
                </a:ext>
              </a:extLst>
            </p:cNvPr>
            <p:cNvSpPr/>
            <p:nvPr userDrawn="1"/>
          </p:nvSpPr>
          <p:spPr>
            <a:xfrm>
              <a:off x="13193664" y="3963908"/>
              <a:ext cx="300625" cy="300625"/>
            </a:xfrm>
            <a:prstGeom prst="ellipse">
              <a:avLst/>
            </a:prstGeom>
            <a:solidFill>
              <a:srgbClr val="AC6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7" name="TextBox 126">
              <a:extLst>
                <a:ext uri="{FF2B5EF4-FFF2-40B4-BE49-F238E27FC236}">
                  <a16:creationId xmlns="" xmlns:a16="http://schemas.microsoft.com/office/drawing/2014/main" id="{38CB3AC2-D704-C453-BF28-814292A737FE}"/>
                </a:ext>
              </a:extLst>
            </p:cNvPr>
            <p:cNvSpPr txBox="1"/>
            <p:nvPr userDrawn="1"/>
          </p:nvSpPr>
          <p:spPr>
            <a:xfrm>
              <a:off x="12919203" y="4236863"/>
              <a:ext cx="849547" cy="200055"/>
            </a:xfrm>
            <a:prstGeom prst="rect">
              <a:avLst/>
            </a:prstGeom>
            <a:noFill/>
          </p:spPr>
          <p:txBody>
            <a:bodyPr wrap="square" rtlCol="0">
              <a:spAutoFit/>
            </a:bodyPr>
            <a:lstStyle/>
            <a:p>
              <a:pPr algn="ctr"/>
              <a:r>
                <a:rPr lang="ru-RU" sz="700" dirty="0">
                  <a:solidFill>
                    <a:srgbClr val="282A2E"/>
                  </a:solidFill>
                </a:rPr>
                <a:t>172/98/120</a:t>
              </a:r>
              <a:endParaRPr lang="en-US" sz="700" dirty="0">
                <a:solidFill>
                  <a:srgbClr val="282A2E"/>
                </a:solidFill>
              </a:endParaRPr>
            </a:p>
          </p:txBody>
        </p:sp>
        <p:sp>
          <p:nvSpPr>
            <p:cNvPr id="128" name="Овал 127">
              <a:extLst>
                <a:ext uri="{FF2B5EF4-FFF2-40B4-BE49-F238E27FC236}">
                  <a16:creationId xmlns="" xmlns:a16="http://schemas.microsoft.com/office/drawing/2014/main" id="{A61A38E9-25ED-54D4-AEE2-2CD867247B49}"/>
                </a:ext>
              </a:extLst>
            </p:cNvPr>
            <p:cNvSpPr/>
            <p:nvPr userDrawn="1"/>
          </p:nvSpPr>
          <p:spPr>
            <a:xfrm>
              <a:off x="13764811" y="3963908"/>
              <a:ext cx="300625" cy="300625"/>
            </a:xfrm>
            <a:prstGeom prst="ellipse">
              <a:avLst/>
            </a:prstGeom>
            <a:solidFill>
              <a:srgbClr val="D0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9" name="TextBox 128">
              <a:extLst>
                <a:ext uri="{FF2B5EF4-FFF2-40B4-BE49-F238E27FC236}">
                  <a16:creationId xmlns="" xmlns:a16="http://schemas.microsoft.com/office/drawing/2014/main" id="{0CA10836-91CB-DF66-42F7-E70EF1DE64AE}"/>
                </a:ext>
              </a:extLst>
            </p:cNvPr>
            <p:cNvSpPr txBox="1"/>
            <p:nvPr userDrawn="1"/>
          </p:nvSpPr>
          <p:spPr>
            <a:xfrm>
              <a:off x="13490350" y="4236863"/>
              <a:ext cx="849547" cy="200055"/>
            </a:xfrm>
            <a:prstGeom prst="rect">
              <a:avLst/>
            </a:prstGeom>
            <a:noFill/>
          </p:spPr>
          <p:txBody>
            <a:bodyPr wrap="square" rtlCol="0">
              <a:spAutoFit/>
            </a:bodyPr>
            <a:lstStyle/>
            <a:p>
              <a:pPr algn="ctr"/>
              <a:r>
                <a:rPr lang="ru-RU" sz="700" dirty="0">
                  <a:solidFill>
                    <a:srgbClr val="282A2E"/>
                  </a:solidFill>
                </a:rPr>
                <a:t>208/139/164</a:t>
              </a:r>
              <a:endParaRPr lang="en-US" sz="700" dirty="0">
                <a:solidFill>
                  <a:srgbClr val="282A2E"/>
                </a:solidFill>
              </a:endParaRPr>
            </a:p>
          </p:txBody>
        </p:sp>
        <p:sp>
          <p:nvSpPr>
            <p:cNvPr id="130" name="Овал 129">
              <a:extLst>
                <a:ext uri="{FF2B5EF4-FFF2-40B4-BE49-F238E27FC236}">
                  <a16:creationId xmlns="" xmlns:a16="http://schemas.microsoft.com/office/drawing/2014/main" id="{762BFE2D-5695-3B7D-EB45-9C94DB19D476}"/>
                </a:ext>
              </a:extLst>
            </p:cNvPr>
            <p:cNvSpPr/>
            <p:nvPr userDrawn="1"/>
          </p:nvSpPr>
          <p:spPr>
            <a:xfrm>
              <a:off x="14323613" y="3963908"/>
              <a:ext cx="300625" cy="300625"/>
            </a:xfrm>
            <a:prstGeom prst="ellipse">
              <a:avLst/>
            </a:prstGeom>
            <a:solidFill>
              <a:srgbClr val="DECC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1" name="TextBox 130">
              <a:extLst>
                <a:ext uri="{FF2B5EF4-FFF2-40B4-BE49-F238E27FC236}">
                  <a16:creationId xmlns="" xmlns:a16="http://schemas.microsoft.com/office/drawing/2014/main" id="{59E6AF32-1795-8A7A-4938-E7973DBE53C0}"/>
                </a:ext>
              </a:extLst>
            </p:cNvPr>
            <p:cNvSpPr txBox="1"/>
            <p:nvPr userDrawn="1"/>
          </p:nvSpPr>
          <p:spPr>
            <a:xfrm>
              <a:off x="14049152" y="4236863"/>
              <a:ext cx="849547" cy="200055"/>
            </a:xfrm>
            <a:prstGeom prst="rect">
              <a:avLst/>
            </a:prstGeom>
            <a:noFill/>
          </p:spPr>
          <p:txBody>
            <a:bodyPr wrap="square" rtlCol="0">
              <a:spAutoFit/>
            </a:bodyPr>
            <a:lstStyle/>
            <a:p>
              <a:pPr algn="ctr"/>
              <a:r>
                <a:rPr lang="ru-RU" sz="700" dirty="0">
                  <a:solidFill>
                    <a:srgbClr val="282A2E"/>
                  </a:solidFill>
                </a:rPr>
                <a:t>222/204/8</a:t>
              </a:r>
              <a:endParaRPr lang="en-US" sz="700" dirty="0">
                <a:solidFill>
                  <a:srgbClr val="282A2E"/>
                </a:solidFill>
              </a:endParaRPr>
            </a:p>
          </p:txBody>
        </p:sp>
        <p:sp>
          <p:nvSpPr>
            <p:cNvPr id="132" name="Овал 131">
              <a:extLst>
                <a:ext uri="{FF2B5EF4-FFF2-40B4-BE49-F238E27FC236}">
                  <a16:creationId xmlns="" xmlns:a16="http://schemas.microsoft.com/office/drawing/2014/main" id="{CA692709-81FF-B730-1AE1-C7F011C296A8}"/>
                </a:ext>
              </a:extLst>
            </p:cNvPr>
            <p:cNvSpPr/>
            <p:nvPr userDrawn="1"/>
          </p:nvSpPr>
          <p:spPr>
            <a:xfrm>
              <a:off x="14876802" y="3963908"/>
              <a:ext cx="300625" cy="300625"/>
            </a:xfrm>
            <a:prstGeom prst="ellipse">
              <a:avLst/>
            </a:prstGeom>
            <a:solidFill>
              <a:srgbClr val="D0DE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3" name="TextBox 132">
              <a:extLst>
                <a:ext uri="{FF2B5EF4-FFF2-40B4-BE49-F238E27FC236}">
                  <a16:creationId xmlns="" xmlns:a16="http://schemas.microsoft.com/office/drawing/2014/main" id="{3BB48C10-6BA7-87B4-A121-77C3D460D09C}"/>
                </a:ext>
              </a:extLst>
            </p:cNvPr>
            <p:cNvSpPr txBox="1"/>
            <p:nvPr userDrawn="1"/>
          </p:nvSpPr>
          <p:spPr>
            <a:xfrm>
              <a:off x="14602341" y="4236863"/>
              <a:ext cx="849547" cy="200055"/>
            </a:xfrm>
            <a:prstGeom prst="rect">
              <a:avLst/>
            </a:prstGeom>
            <a:noFill/>
          </p:spPr>
          <p:txBody>
            <a:bodyPr wrap="square" rtlCol="0">
              <a:spAutoFit/>
            </a:bodyPr>
            <a:lstStyle/>
            <a:p>
              <a:pPr algn="ctr"/>
              <a:r>
                <a:rPr lang="ru-RU" sz="700" dirty="0">
                  <a:solidFill>
                    <a:srgbClr val="282A2E"/>
                  </a:solidFill>
                </a:rPr>
                <a:t>208/222/84</a:t>
              </a:r>
              <a:endParaRPr lang="en-US" sz="700" dirty="0">
                <a:solidFill>
                  <a:srgbClr val="282A2E"/>
                </a:solidFill>
              </a:endParaRPr>
            </a:p>
          </p:txBody>
        </p:sp>
        <p:sp>
          <p:nvSpPr>
            <p:cNvPr id="134" name="Овал 133">
              <a:extLst>
                <a:ext uri="{FF2B5EF4-FFF2-40B4-BE49-F238E27FC236}">
                  <a16:creationId xmlns="" xmlns:a16="http://schemas.microsoft.com/office/drawing/2014/main" id="{97918C7C-68BC-A7B2-2989-EB6AB70CFE34}"/>
                </a:ext>
              </a:extLst>
            </p:cNvPr>
            <p:cNvSpPr/>
            <p:nvPr userDrawn="1"/>
          </p:nvSpPr>
          <p:spPr>
            <a:xfrm>
              <a:off x="15435249" y="3963908"/>
              <a:ext cx="300625" cy="300625"/>
            </a:xfrm>
            <a:prstGeom prst="ellipse">
              <a:avLst/>
            </a:prstGeom>
            <a:solidFill>
              <a:srgbClr val="E6E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5" name="TextBox 134">
              <a:extLst>
                <a:ext uri="{FF2B5EF4-FFF2-40B4-BE49-F238E27FC236}">
                  <a16:creationId xmlns="" xmlns:a16="http://schemas.microsoft.com/office/drawing/2014/main" id="{DA68D40D-2DD7-82B0-BF0D-73FBD5AA7A79}"/>
                </a:ext>
              </a:extLst>
            </p:cNvPr>
            <p:cNvSpPr txBox="1"/>
            <p:nvPr userDrawn="1"/>
          </p:nvSpPr>
          <p:spPr>
            <a:xfrm>
              <a:off x="15160788" y="4236863"/>
              <a:ext cx="849547" cy="200055"/>
            </a:xfrm>
            <a:prstGeom prst="rect">
              <a:avLst/>
            </a:prstGeom>
            <a:noFill/>
          </p:spPr>
          <p:txBody>
            <a:bodyPr wrap="square" rtlCol="0">
              <a:spAutoFit/>
            </a:bodyPr>
            <a:lstStyle/>
            <a:p>
              <a:pPr algn="ctr"/>
              <a:r>
                <a:rPr lang="ru-RU" sz="700" dirty="0">
                  <a:solidFill>
                    <a:srgbClr val="282A2E"/>
                  </a:solidFill>
                </a:rPr>
                <a:t>230/237/133</a:t>
              </a:r>
              <a:endParaRPr lang="en-US" sz="700" dirty="0">
                <a:solidFill>
                  <a:srgbClr val="282A2E"/>
                </a:solidFill>
              </a:endParaRPr>
            </a:p>
          </p:txBody>
        </p:sp>
        <p:sp>
          <p:nvSpPr>
            <p:cNvPr id="136" name="Овал 135">
              <a:extLst>
                <a:ext uri="{FF2B5EF4-FFF2-40B4-BE49-F238E27FC236}">
                  <a16:creationId xmlns="" xmlns:a16="http://schemas.microsoft.com/office/drawing/2014/main" id="{E1A905C1-9EC0-0BA0-D031-13443241A325}"/>
                </a:ext>
              </a:extLst>
            </p:cNvPr>
            <p:cNvSpPr/>
            <p:nvPr userDrawn="1"/>
          </p:nvSpPr>
          <p:spPr>
            <a:xfrm>
              <a:off x="12658057" y="4483507"/>
              <a:ext cx="300625" cy="300625"/>
            </a:xfrm>
            <a:prstGeom prst="ellipse">
              <a:avLst/>
            </a:prstGeom>
            <a:solidFill>
              <a:srgbClr val="603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7" name="TextBox 136">
              <a:extLst>
                <a:ext uri="{FF2B5EF4-FFF2-40B4-BE49-F238E27FC236}">
                  <a16:creationId xmlns="" xmlns:a16="http://schemas.microsoft.com/office/drawing/2014/main" id="{1EB2DDF9-F85B-9EC0-30BD-49EB94D948E0}"/>
                </a:ext>
              </a:extLst>
            </p:cNvPr>
            <p:cNvSpPr txBox="1"/>
            <p:nvPr userDrawn="1"/>
          </p:nvSpPr>
          <p:spPr>
            <a:xfrm>
              <a:off x="12383596" y="4756462"/>
              <a:ext cx="849547" cy="200055"/>
            </a:xfrm>
            <a:prstGeom prst="rect">
              <a:avLst/>
            </a:prstGeom>
            <a:noFill/>
          </p:spPr>
          <p:txBody>
            <a:bodyPr wrap="square" rtlCol="0">
              <a:spAutoFit/>
            </a:bodyPr>
            <a:lstStyle/>
            <a:p>
              <a:pPr algn="ctr"/>
              <a:r>
                <a:rPr lang="ru-RU" sz="700" dirty="0">
                  <a:solidFill>
                    <a:srgbClr val="282A2E"/>
                  </a:solidFill>
                </a:rPr>
                <a:t>96/55/158</a:t>
              </a:r>
              <a:endParaRPr lang="en-US" sz="700" dirty="0">
                <a:solidFill>
                  <a:srgbClr val="282A2E"/>
                </a:solidFill>
              </a:endParaRPr>
            </a:p>
          </p:txBody>
        </p:sp>
        <p:sp>
          <p:nvSpPr>
            <p:cNvPr id="138" name="Овал 137">
              <a:extLst>
                <a:ext uri="{FF2B5EF4-FFF2-40B4-BE49-F238E27FC236}">
                  <a16:creationId xmlns="" xmlns:a16="http://schemas.microsoft.com/office/drawing/2014/main" id="{548C2A9F-CD85-C0BE-2B74-F6E448C6825C}"/>
                </a:ext>
              </a:extLst>
            </p:cNvPr>
            <p:cNvSpPr/>
            <p:nvPr userDrawn="1"/>
          </p:nvSpPr>
          <p:spPr>
            <a:xfrm>
              <a:off x="13193664" y="4483507"/>
              <a:ext cx="300625" cy="300625"/>
            </a:xfrm>
            <a:prstGeom prst="ellipse">
              <a:avLst/>
            </a:prstGeom>
            <a:solidFill>
              <a:srgbClr val="896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9" name="TextBox 138">
              <a:extLst>
                <a:ext uri="{FF2B5EF4-FFF2-40B4-BE49-F238E27FC236}">
                  <a16:creationId xmlns="" xmlns:a16="http://schemas.microsoft.com/office/drawing/2014/main" id="{65D20803-2EE9-FE5D-88A1-E4A42D60B45C}"/>
                </a:ext>
              </a:extLst>
            </p:cNvPr>
            <p:cNvSpPr txBox="1"/>
            <p:nvPr userDrawn="1"/>
          </p:nvSpPr>
          <p:spPr>
            <a:xfrm>
              <a:off x="12919203" y="4756462"/>
              <a:ext cx="849547" cy="200055"/>
            </a:xfrm>
            <a:prstGeom prst="rect">
              <a:avLst/>
            </a:prstGeom>
            <a:noFill/>
          </p:spPr>
          <p:txBody>
            <a:bodyPr wrap="square" rtlCol="0">
              <a:spAutoFit/>
            </a:bodyPr>
            <a:lstStyle/>
            <a:p>
              <a:pPr algn="ctr"/>
              <a:r>
                <a:rPr lang="ru-RU" sz="700" dirty="0">
                  <a:solidFill>
                    <a:srgbClr val="282A2E"/>
                  </a:solidFill>
                </a:rPr>
                <a:t>137/108/196</a:t>
              </a:r>
              <a:endParaRPr lang="en-US" sz="700" dirty="0">
                <a:solidFill>
                  <a:srgbClr val="282A2E"/>
                </a:solidFill>
              </a:endParaRPr>
            </a:p>
          </p:txBody>
        </p:sp>
        <p:sp>
          <p:nvSpPr>
            <p:cNvPr id="140" name="Овал 139">
              <a:extLst>
                <a:ext uri="{FF2B5EF4-FFF2-40B4-BE49-F238E27FC236}">
                  <a16:creationId xmlns="" xmlns:a16="http://schemas.microsoft.com/office/drawing/2014/main" id="{D783A1EE-BDFC-CF5B-2570-7950CF393450}"/>
                </a:ext>
              </a:extLst>
            </p:cNvPr>
            <p:cNvSpPr/>
            <p:nvPr userDrawn="1"/>
          </p:nvSpPr>
          <p:spPr>
            <a:xfrm>
              <a:off x="13764811" y="4483507"/>
              <a:ext cx="300625" cy="300625"/>
            </a:xfrm>
            <a:prstGeom prst="ellipse">
              <a:avLst/>
            </a:prstGeom>
            <a:solidFill>
              <a:srgbClr val="B89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1" name="TextBox 140">
              <a:extLst>
                <a:ext uri="{FF2B5EF4-FFF2-40B4-BE49-F238E27FC236}">
                  <a16:creationId xmlns="" xmlns:a16="http://schemas.microsoft.com/office/drawing/2014/main" id="{E86C29DE-9ACB-3BCC-9330-F2D86047234A}"/>
                </a:ext>
              </a:extLst>
            </p:cNvPr>
            <p:cNvSpPr txBox="1"/>
            <p:nvPr userDrawn="1"/>
          </p:nvSpPr>
          <p:spPr>
            <a:xfrm>
              <a:off x="13490350" y="4756462"/>
              <a:ext cx="849547" cy="200055"/>
            </a:xfrm>
            <a:prstGeom prst="rect">
              <a:avLst/>
            </a:prstGeom>
            <a:noFill/>
          </p:spPr>
          <p:txBody>
            <a:bodyPr wrap="square" rtlCol="0">
              <a:spAutoFit/>
            </a:bodyPr>
            <a:lstStyle/>
            <a:p>
              <a:pPr algn="ctr"/>
              <a:r>
                <a:rPr lang="ru-RU" sz="700" dirty="0">
                  <a:solidFill>
                    <a:srgbClr val="282A2E"/>
                  </a:solidFill>
                </a:rPr>
                <a:t>184/158/255</a:t>
              </a:r>
              <a:endParaRPr lang="en-US" sz="700" dirty="0">
                <a:solidFill>
                  <a:srgbClr val="282A2E"/>
                </a:solidFill>
              </a:endParaRPr>
            </a:p>
          </p:txBody>
        </p:sp>
        <p:sp>
          <p:nvSpPr>
            <p:cNvPr id="142" name="Овал 141">
              <a:extLst>
                <a:ext uri="{FF2B5EF4-FFF2-40B4-BE49-F238E27FC236}">
                  <a16:creationId xmlns="" xmlns:a16="http://schemas.microsoft.com/office/drawing/2014/main" id="{75A199A4-5F0E-40D1-BF65-BE2CAA54ADD0}"/>
                </a:ext>
              </a:extLst>
            </p:cNvPr>
            <p:cNvSpPr/>
            <p:nvPr userDrawn="1"/>
          </p:nvSpPr>
          <p:spPr>
            <a:xfrm>
              <a:off x="14323613" y="4483507"/>
              <a:ext cx="300625" cy="300625"/>
            </a:xfrm>
            <a:prstGeom prst="ellipse">
              <a:avLst/>
            </a:prstGeom>
            <a:solidFill>
              <a:srgbClr val="99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3" name="TextBox 142">
              <a:extLst>
                <a:ext uri="{FF2B5EF4-FFF2-40B4-BE49-F238E27FC236}">
                  <a16:creationId xmlns="" xmlns:a16="http://schemas.microsoft.com/office/drawing/2014/main" id="{FD32C8E0-CC17-E1A1-E784-86C505DD3080}"/>
                </a:ext>
              </a:extLst>
            </p:cNvPr>
            <p:cNvSpPr txBox="1"/>
            <p:nvPr userDrawn="1"/>
          </p:nvSpPr>
          <p:spPr>
            <a:xfrm>
              <a:off x="14049152" y="4756462"/>
              <a:ext cx="849547" cy="200055"/>
            </a:xfrm>
            <a:prstGeom prst="rect">
              <a:avLst/>
            </a:prstGeom>
            <a:noFill/>
          </p:spPr>
          <p:txBody>
            <a:bodyPr wrap="square" rtlCol="0">
              <a:spAutoFit/>
            </a:bodyPr>
            <a:lstStyle/>
            <a:p>
              <a:pPr algn="ctr"/>
              <a:r>
                <a:rPr lang="ru-RU" sz="700" dirty="0">
                  <a:solidFill>
                    <a:srgbClr val="282A2E"/>
                  </a:solidFill>
                </a:rPr>
                <a:t>153/28/28</a:t>
              </a:r>
              <a:endParaRPr lang="en-US" sz="700" dirty="0">
                <a:solidFill>
                  <a:srgbClr val="282A2E"/>
                </a:solidFill>
              </a:endParaRPr>
            </a:p>
          </p:txBody>
        </p:sp>
        <p:sp>
          <p:nvSpPr>
            <p:cNvPr id="144" name="Овал 143">
              <a:extLst>
                <a:ext uri="{FF2B5EF4-FFF2-40B4-BE49-F238E27FC236}">
                  <a16:creationId xmlns="" xmlns:a16="http://schemas.microsoft.com/office/drawing/2014/main" id="{034DEA7D-20DD-8C54-2A8F-52E7339A0CE7}"/>
                </a:ext>
              </a:extLst>
            </p:cNvPr>
            <p:cNvSpPr/>
            <p:nvPr userDrawn="1"/>
          </p:nvSpPr>
          <p:spPr>
            <a:xfrm>
              <a:off x="14876802" y="4483507"/>
              <a:ext cx="300625" cy="300625"/>
            </a:xfrm>
            <a:prstGeom prst="ellipse">
              <a:avLst/>
            </a:prstGeom>
            <a:solidFill>
              <a:srgbClr val="DE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5" name="TextBox 144">
              <a:extLst>
                <a:ext uri="{FF2B5EF4-FFF2-40B4-BE49-F238E27FC236}">
                  <a16:creationId xmlns="" xmlns:a16="http://schemas.microsoft.com/office/drawing/2014/main" id="{A98E174E-D498-2972-11C0-7F32FF80D2BC}"/>
                </a:ext>
              </a:extLst>
            </p:cNvPr>
            <p:cNvSpPr txBox="1"/>
            <p:nvPr userDrawn="1"/>
          </p:nvSpPr>
          <p:spPr>
            <a:xfrm>
              <a:off x="14602341" y="4756462"/>
              <a:ext cx="849547" cy="200055"/>
            </a:xfrm>
            <a:prstGeom prst="rect">
              <a:avLst/>
            </a:prstGeom>
            <a:noFill/>
          </p:spPr>
          <p:txBody>
            <a:bodyPr wrap="square" rtlCol="0">
              <a:spAutoFit/>
            </a:bodyPr>
            <a:lstStyle/>
            <a:p>
              <a:pPr algn="ctr"/>
              <a:r>
                <a:rPr lang="ru-RU" sz="700" dirty="0">
                  <a:solidFill>
                    <a:srgbClr val="282A2E"/>
                  </a:solidFill>
                </a:rPr>
                <a:t>222/49/49</a:t>
              </a:r>
              <a:endParaRPr lang="en-US" sz="700" dirty="0">
                <a:solidFill>
                  <a:srgbClr val="282A2E"/>
                </a:solidFill>
              </a:endParaRPr>
            </a:p>
          </p:txBody>
        </p:sp>
        <p:sp>
          <p:nvSpPr>
            <p:cNvPr id="146" name="Овал 145">
              <a:extLst>
                <a:ext uri="{FF2B5EF4-FFF2-40B4-BE49-F238E27FC236}">
                  <a16:creationId xmlns="" xmlns:a16="http://schemas.microsoft.com/office/drawing/2014/main" id="{384FAEB7-9ACB-847D-17C2-AEDFBC082F51}"/>
                </a:ext>
              </a:extLst>
            </p:cNvPr>
            <p:cNvSpPr/>
            <p:nvPr userDrawn="1"/>
          </p:nvSpPr>
          <p:spPr>
            <a:xfrm>
              <a:off x="15435249" y="4483507"/>
              <a:ext cx="300625" cy="300625"/>
            </a:xfrm>
            <a:prstGeom prst="ellipse">
              <a:avLst/>
            </a:prstGeom>
            <a:solidFill>
              <a:srgbClr val="E6B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7" name="TextBox 146">
              <a:extLst>
                <a:ext uri="{FF2B5EF4-FFF2-40B4-BE49-F238E27FC236}">
                  <a16:creationId xmlns="" xmlns:a16="http://schemas.microsoft.com/office/drawing/2014/main" id="{572EFA03-E9F3-CD46-8F93-EC574F17B9E1}"/>
                </a:ext>
              </a:extLst>
            </p:cNvPr>
            <p:cNvSpPr txBox="1"/>
            <p:nvPr userDrawn="1"/>
          </p:nvSpPr>
          <p:spPr>
            <a:xfrm>
              <a:off x="15160788" y="4756462"/>
              <a:ext cx="849547" cy="200055"/>
            </a:xfrm>
            <a:prstGeom prst="rect">
              <a:avLst/>
            </a:prstGeom>
            <a:noFill/>
          </p:spPr>
          <p:txBody>
            <a:bodyPr wrap="square" rtlCol="0">
              <a:spAutoFit/>
            </a:bodyPr>
            <a:lstStyle/>
            <a:p>
              <a:pPr algn="ctr"/>
              <a:r>
                <a:rPr lang="ru-RU" sz="700" dirty="0">
                  <a:solidFill>
                    <a:srgbClr val="282A2E"/>
                  </a:solidFill>
                </a:rPr>
                <a:t>230/176/168</a:t>
              </a:r>
              <a:endParaRPr lang="en-US" sz="700" dirty="0">
                <a:solidFill>
                  <a:srgbClr val="282A2E"/>
                </a:solidFill>
              </a:endParaRPr>
            </a:p>
          </p:txBody>
        </p:sp>
      </p:grpSp>
      <p:sp>
        <p:nvSpPr>
          <p:cNvPr id="148" name="TextBox 147">
            <a:extLst>
              <a:ext uri="{FF2B5EF4-FFF2-40B4-BE49-F238E27FC236}">
                <a16:creationId xmlns="" xmlns:a16="http://schemas.microsoft.com/office/drawing/2014/main" id="{92927DCD-0E01-5E87-B647-D587E14A3FD6}"/>
              </a:ext>
            </a:extLst>
          </p:cNvPr>
          <p:cNvSpPr txBox="1"/>
          <p:nvPr userDrawn="1"/>
        </p:nvSpPr>
        <p:spPr>
          <a:xfrm>
            <a:off x="12541026" y="2018544"/>
            <a:ext cx="2742457" cy="246221"/>
          </a:xfrm>
          <a:prstGeom prst="rect">
            <a:avLst/>
          </a:prstGeom>
          <a:noFill/>
        </p:spPr>
        <p:txBody>
          <a:bodyPr wrap="square" rtlCol="0">
            <a:spAutoFit/>
          </a:bodyPr>
          <a:lstStyle/>
          <a:p>
            <a:r>
              <a:rPr lang="ru-RU" sz="1000" b="1" dirty="0" err="1">
                <a:solidFill>
                  <a:srgbClr val="282A2E"/>
                </a:solidFill>
              </a:rPr>
              <a:t>Разбеленная</a:t>
            </a:r>
            <a:r>
              <a:rPr lang="ru-RU" sz="1000" b="1" dirty="0">
                <a:solidFill>
                  <a:srgbClr val="282A2E"/>
                </a:solidFill>
              </a:rPr>
              <a:t> палитра</a:t>
            </a:r>
          </a:p>
        </p:txBody>
      </p:sp>
      <p:grpSp>
        <p:nvGrpSpPr>
          <p:cNvPr id="149" name="Группа 148">
            <a:extLst>
              <a:ext uri="{FF2B5EF4-FFF2-40B4-BE49-F238E27FC236}">
                <a16:creationId xmlns="" xmlns:a16="http://schemas.microsoft.com/office/drawing/2014/main" id="{BF7217FA-A9C1-87EE-44F3-A6A27A5485D3}"/>
              </a:ext>
            </a:extLst>
          </p:cNvPr>
          <p:cNvGrpSpPr/>
          <p:nvPr userDrawn="1"/>
        </p:nvGrpSpPr>
        <p:grpSpPr>
          <a:xfrm>
            <a:off x="12383596" y="2326321"/>
            <a:ext cx="3068292" cy="473010"/>
            <a:chOff x="12383596" y="2326321"/>
            <a:chExt cx="3068292" cy="473010"/>
          </a:xfrm>
        </p:grpSpPr>
        <p:sp>
          <p:nvSpPr>
            <p:cNvPr id="150" name="Овал 149">
              <a:extLst>
                <a:ext uri="{FF2B5EF4-FFF2-40B4-BE49-F238E27FC236}">
                  <a16:creationId xmlns="" xmlns:a16="http://schemas.microsoft.com/office/drawing/2014/main" id="{6A2AA897-F9DD-9836-9FB9-72FB73583167}"/>
                </a:ext>
              </a:extLst>
            </p:cNvPr>
            <p:cNvSpPr/>
            <p:nvPr userDrawn="1"/>
          </p:nvSpPr>
          <p:spPr>
            <a:xfrm>
              <a:off x="12658057" y="2326321"/>
              <a:ext cx="300625" cy="300625"/>
            </a:xfrm>
            <a:prstGeom prst="ellipse">
              <a:avLst/>
            </a:prstGeom>
            <a:solidFill>
              <a:srgbClr val="D9D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1" name="TextBox 150">
              <a:extLst>
                <a:ext uri="{FF2B5EF4-FFF2-40B4-BE49-F238E27FC236}">
                  <a16:creationId xmlns="" xmlns:a16="http://schemas.microsoft.com/office/drawing/2014/main" id="{3408A9FB-6F41-CD79-BAC9-8AA5B6453DEE}"/>
                </a:ext>
              </a:extLst>
            </p:cNvPr>
            <p:cNvSpPr txBox="1"/>
            <p:nvPr userDrawn="1"/>
          </p:nvSpPr>
          <p:spPr>
            <a:xfrm>
              <a:off x="12383596" y="2599276"/>
              <a:ext cx="849547" cy="200055"/>
            </a:xfrm>
            <a:prstGeom prst="rect">
              <a:avLst/>
            </a:prstGeom>
            <a:noFill/>
          </p:spPr>
          <p:txBody>
            <a:bodyPr wrap="square" rtlCol="0">
              <a:spAutoFit/>
            </a:bodyPr>
            <a:lstStyle/>
            <a:p>
              <a:pPr algn="ctr"/>
              <a:r>
                <a:rPr lang="ru-RU" sz="700" dirty="0">
                  <a:solidFill>
                    <a:srgbClr val="282A2E"/>
                  </a:solidFill>
                </a:rPr>
                <a:t>217/216/235</a:t>
              </a:r>
              <a:endParaRPr lang="en-US" sz="700" dirty="0">
                <a:solidFill>
                  <a:srgbClr val="282A2E"/>
                </a:solidFill>
              </a:endParaRPr>
            </a:p>
          </p:txBody>
        </p:sp>
        <p:sp>
          <p:nvSpPr>
            <p:cNvPr id="152" name="Овал 151">
              <a:extLst>
                <a:ext uri="{FF2B5EF4-FFF2-40B4-BE49-F238E27FC236}">
                  <a16:creationId xmlns="" xmlns:a16="http://schemas.microsoft.com/office/drawing/2014/main" id="{F80B7E4E-B52E-76DE-F07F-DDA22E18E7FC}"/>
                </a:ext>
              </a:extLst>
            </p:cNvPr>
            <p:cNvSpPr/>
            <p:nvPr userDrawn="1"/>
          </p:nvSpPr>
          <p:spPr>
            <a:xfrm>
              <a:off x="13193664" y="2326321"/>
              <a:ext cx="300625" cy="300625"/>
            </a:xfrm>
            <a:prstGeom prst="ellipse">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3" name="TextBox 152">
              <a:extLst>
                <a:ext uri="{FF2B5EF4-FFF2-40B4-BE49-F238E27FC236}">
                  <a16:creationId xmlns="" xmlns:a16="http://schemas.microsoft.com/office/drawing/2014/main" id="{DE28FF55-CF16-2B22-07DF-A90234C05023}"/>
                </a:ext>
              </a:extLst>
            </p:cNvPr>
            <p:cNvSpPr txBox="1"/>
            <p:nvPr userDrawn="1"/>
          </p:nvSpPr>
          <p:spPr>
            <a:xfrm>
              <a:off x="12919203" y="2599276"/>
              <a:ext cx="849547" cy="200055"/>
            </a:xfrm>
            <a:prstGeom prst="rect">
              <a:avLst/>
            </a:prstGeom>
            <a:noFill/>
          </p:spPr>
          <p:txBody>
            <a:bodyPr wrap="square" rtlCol="0">
              <a:spAutoFit/>
            </a:bodyPr>
            <a:lstStyle/>
            <a:p>
              <a:pPr algn="ctr"/>
              <a:r>
                <a:rPr lang="ru-RU" sz="700" dirty="0">
                  <a:solidFill>
                    <a:srgbClr val="282A2E"/>
                  </a:solidFill>
                </a:rPr>
                <a:t>207/232/255</a:t>
              </a:r>
              <a:endParaRPr lang="en-US" sz="700" dirty="0">
                <a:solidFill>
                  <a:srgbClr val="282A2E"/>
                </a:solidFill>
              </a:endParaRPr>
            </a:p>
          </p:txBody>
        </p:sp>
        <p:sp>
          <p:nvSpPr>
            <p:cNvPr id="154" name="Овал 153">
              <a:extLst>
                <a:ext uri="{FF2B5EF4-FFF2-40B4-BE49-F238E27FC236}">
                  <a16:creationId xmlns="" xmlns:a16="http://schemas.microsoft.com/office/drawing/2014/main" id="{E16D3B58-C1FA-61AB-F4E1-1B3B898C593C}"/>
                </a:ext>
              </a:extLst>
            </p:cNvPr>
            <p:cNvSpPr/>
            <p:nvPr userDrawn="1"/>
          </p:nvSpPr>
          <p:spPr>
            <a:xfrm>
              <a:off x="13764811" y="2326321"/>
              <a:ext cx="300625" cy="300625"/>
            </a:xfrm>
            <a:prstGeom prst="ellipse">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5" name="TextBox 154">
              <a:extLst>
                <a:ext uri="{FF2B5EF4-FFF2-40B4-BE49-F238E27FC236}">
                  <a16:creationId xmlns="" xmlns:a16="http://schemas.microsoft.com/office/drawing/2014/main" id="{75E0160C-BCF3-30B0-742E-289D79F54159}"/>
                </a:ext>
              </a:extLst>
            </p:cNvPr>
            <p:cNvSpPr txBox="1"/>
            <p:nvPr userDrawn="1"/>
          </p:nvSpPr>
          <p:spPr>
            <a:xfrm>
              <a:off x="13490350" y="2599276"/>
              <a:ext cx="849547" cy="200055"/>
            </a:xfrm>
            <a:prstGeom prst="rect">
              <a:avLst/>
            </a:prstGeom>
            <a:noFill/>
          </p:spPr>
          <p:txBody>
            <a:bodyPr wrap="square" rtlCol="0">
              <a:spAutoFit/>
            </a:bodyPr>
            <a:lstStyle/>
            <a:p>
              <a:pPr algn="ctr"/>
              <a:r>
                <a:rPr lang="ru-RU" sz="700" dirty="0">
                  <a:solidFill>
                    <a:srgbClr val="282A2E"/>
                  </a:solidFill>
                </a:rPr>
                <a:t>235/235/235</a:t>
              </a:r>
              <a:endParaRPr lang="en-US" sz="700" dirty="0">
                <a:solidFill>
                  <a:srgbClr val="282A2E"/>
                </a:solidFill>
              </a:endParaRPr>
            </a:p>
          </p:txBody>
        </p:sp>
        <p:sp>
          <p:nvSpPr>
            <p:cNvPr id="156" name="Овал 155">
              <a:extLst>
                <a:ext uri="{FF2B5EF4-FFF2-40B4-BE49-F238E27FC236}">
                  <a16:creationId xmlns="" xmlns:a16="http://schemas.microsoft.com/office/drawing/2014/main" id="{D9F856B8-B8E0-420E-6DC4-56BD3F99D2F8}"/>
                </a:ext>
              </a:extLst>
            </p:cNvPr>
            <p:cNvSpPr/>
            <p:nvPr userDrawn="1"/>
          </p:nvSpPr>
          <p:spPr>
            <a:xfrm>
              <a:off x="14323613" y="2326321"/>
              <a:ext cx="300625" cy="300625"/>
            </a:xfrm>
            <a:prstGeom prst="ellipse">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7" name="TextBox 156">
              <a:extLst>
                <a:ext uri="{FF2B5EF4-FFF2-40B4-BE49-F238E27FC236}">
                  <a16:creationId xmlns="" xmlns:a16="http://schemas.microsoft.com/office/drawing/2014/main" id="{E2939952-F657-FB57-3520-FB8E50EDE28C}"/>
                </a:ext>
              </a:extLst>
            </p:cNvPr>
            <p:cNvSpPr txBox="1"/>
            <p:nvPr userDrawn="1"/>
          </p:nvSpPr>
          <p:spPr>
            <a:xfrm>
              <a:off x="14049152" y="2599276"/>
              <a:ext cx="849547" cy="200055"/>
            </a:xfrm>
            <a:prstGeom prst="rect">
              <a:avLst/>
            </a:prstGeom>
            <a:noFill/>
          </p:spPr>
          <p:txBody>
            <a:bodyPr wrap="square" rtlCol="0">
              <a:spAutoFit/>
            </a:bodyPr>
            <a:lstStyle/>
            <a:p>
              <a:pPr algn="ctr"/>
              <a:r>
                <a:rPr lang="ru-RU" sz="700" dirty="0">
                  <a:solidFill>
                    <a:srgbClr val="282A2E"/>
                  </a:solidFill>
                </a:rPr>
                <a:t>252/223/215</a:t>
              </a:r>
              <a:endParaRPr lang="en-US" sz="700" dirty="0">
                <a:solidFill>
                  <a:srgbClr val="282A2E"/>
                </a:solidFill>
              </a:endParaRPr>
            </a:p>
          </p:txBody>
        </p:sp>
        <p:sp>
          <p:nvSpPr>
            <p:cNvPr id="158" name="Овал 157">
              <a:extLst>
                <a:ext uri="{FF2B5EF4-FFF2-40B4-BE49-F238E27FC236}">
                  <a16:creationId xmlns="" xmlns:a16="http://schemas.microsoft.com/office/drawing/2014/main" id="{989DCAB8-4A12-A3F7-0F1F-05590C0A4967}"/>
                </a:ext>
              </a:extLst>
            </p:cNvPr>
            <p:cNvSpPr/>
            <p:nvPr userDrawn="1"/>
          </p:nvSpPr>
          <p:spPr>
            <a:xfrm>
              <a:off x="14876802" y="2326321"/>
              <a:ext cx="300625" cy="300625"/>
            </a:xfrm>
            <a:prstGeom prst="ellipse">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9" name="TextBox 158">
              <a:extLst>
                <a:ext uri="{FF2B5EF4-FFF2-40B4-BE49-F238E27FC236}">
                  <a16:creationId xmlns="" xmlns:a16="http://schemas.microsoft.com/office/drawing/2014/main" id="{F7A2FA45-686F-84EC-48DB-116D073C963C}"/>
                </a:ext>
              </a:extLst>
            </p:cNvPr>
            <p:cNvSpPr txBox="1"/>
            <p:nvPr userDrawn="1"/>
          </p:nvSpPr>
          <p:spPr>
            <a:xfrm>
              <a:off x="14602341" y="2599276"/>
              <a:ext cx="849547" cy="200055"/>
            </a:xfrm>
            <a:prstGeom prst="rect">
              <a:avLst/>
            </a:prstGeom>
            <a:noFill/>
          </p:spPr>
          <p:txBody>
            <a:bodyPr wrap="square" rtlCol="0">
              <a:spAutoFit/>
            </a:bodyPr>
            <a:lstStyle/>
            <a:p>
              <a:pPr algn="ctr"/>
              <a:r>
                <a:rPr lang="ru-RU" sz="700" dirty="0">
                  <a:solidFill>
                    <a:srgbClr val="282A2E"/>
                  </a:solidFill>
                </a:rPr>
                <a:t>211/245/226</a:t>
              </a:r>
              <a:endParaRPr lang="en-US" sz="700" dirty="0">
                <a:solidFill>
                  <a:srgbClr val="282A2E"/>
                </a:solidFill>
              </a:endParaRPr>
            </a:p>
          </p:txBody>
        </p:sp>
      </p:grpSp>
      <p:sp>
        <p:nvSpPr>
          <p:cNvPr id="160" name="TextBox 159">
            <a:extLst>
              <a:ext uri="{FF2B5EF4-FFF2-40B4-BE49-F238E27FC236}">
                <a16:creationId xmlns="" xmlns:a16="http://schemas.microsoft.com/office/drawing/2014/main" id="{89EFAE2B-C8DB-6184-0750-452937AECA19}"/>
              </a:ext>
            </a:extLst>
          </p:cNvPr>
          <p:cNvSpPr txBox="1"/>
          <p:nvPr userDrawn="1"/>
        </p:nvSpPr>
        <p:spPr>
          <a:xfrm>
            <a:off x="12558019" y="2840075"/>
            <a:ext cx="2742457" cy="246221"/>
          </a:xfrm>
          <a:prstGeom prst="rect">
            <a:avLst/>
          </a:prstGeom>
          <a:noFill/>
        </p:spPr>
        <p:txBody>
          <a:bodyPr wrap="square" rtlCol="0">
            <a:spAutoFit/>
          </a:bodyPr>
          <a:lstStyle/>
          <a:p>
            <a:r>
              <a:rPr lang="ru-RU" sz="1000" b="1" dirty="0">
                <a:solidFill>
                  <a:srgbClr val="282A2E"/>
                </a:solidFill>
              </a:rPr>
              <a:t>Палитра для картограмм</a:t>
            </a:r>
          </a:p>
        </p:txBody>
      </p:sp>
      <p:grpSp>
        <p:nvGrpSpPr>
          <p:cNvPr id="161" name="Группа 160">
            <a:extLst>
              <a:ext uri="{FF2B5EF4-FFF2-40B4-BE49-F238E27FC236}">
                <a16:creationId xmlns="" xmlns:a16="http://schemas.microsoft.com/office/drawing/2014/main" id="{02E9A1F8-D5CD-3572-74A9-18C4ED65B13E}"/>
              </a:ext>
            </a:extLst>
          </p:cNvPr>
          <p:cNvGrpSpPr/>
          <p:nvPr userDrawn="1"/>
        </p:nvGrpSpPr>
        <p:grpSpPr>
          <a:xfrm>
            <a:off x="12383596" y="3147852"/>
            <a:ext cx="3626739" cy="473010"/>
            <a:chOff x="12383596" y="3147852"/>
            <a:chExt cx="3626739" cy="473010"/>
          </a:xfrm>
        </p:grpSpPr>
        <p:sp>
          <p:nvSpPr>
            <p:cNvPr id="162" name="Овал 161">
              <a:extLst>
                <a:ext uri="{FF2B5EF4-FFF2-40B4-BE49-F238E27FC236}">
                  <a16:creationId xmlns="" xmlns:a16="http://schemas.microsoft.com/office/drawing/2014/main" id="{44351BA5-4C8E-0837-8103-486A05F3147C}"/>
                </a:ext>
              </a:extLst>
            </p:cNvPr>
            <p:cNvSpPr/>
            <p:nvPr userDrawn="1"/>
          </p:nvSpPr>
          <p:spPr>
            <a:xfrm>
              <a:off x="12658057" y="3147852"/>
              <a:ext cx="300625" cy="300625"/>
            </a:xfrm>
            <a:prstGeom prst="ellipse">
              <a:avLst/>
            </a:prstGeom>
            <a:solidFill>
              <a:srgbClr val="3631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3" name="TextBox 162">
              <a:extLst>
                <a:ext uri="{FF2B5EF4-FFF2-40B4-BE49-F238E27FC236}">
                  <a16:creationId xmlns="" xmlns:a16="http://schemas.microsoft.com/office/drawing/2014/main" id="{1776A834-06E0-C107-4641-C45F84EB519A}"/>
                </a:ext>
              </a:extLst>
            </p:cNvPr>
            <p:cNvSpPr txBox="1"/>
            <p:nvPr userDrawn="1"/>
          </p:nvSpPr>
          <p:spPr>
            <a:xfrm>
              <a:off x="12383596" y="3420807"/>
              <a:ext cx="849547" cy="200055"/>
            </a:xfrm>
            <a:prstGeom prst="rect">
              <a:avLst/>
            </a:prstGeom>
            <a:noFill/>
          </p:spPr>
          <p:txBody>
            <a:bodyPr wrap="square" rtlCol="0">
              <a:spAutoFit/>
            </a:bodyPr>
            <a:lstStyle/>
            <a:p>
              <a:pPr algn="ctr"/>
              <a:r>
                <a:rPr lang="ru-RU" sz="700" dirty="0">
                  <a:solidFill>
                    <a:srgbClr val="282A2E"/>
                  </a:solidFill>
                </a:rPr>
                <a:t>54/49/148</a:t>
              </a:r>
              <a:endParaRPr lang="en-US" sz="700" dirty="0">
                <a:solidFill>
                  <a:srgbClr val="282A2E"/>
                </a:solidFill>
              </a:endParaRPr>
            </a:p>
          </p:txBody>
        </p:sp>
        <p:sp>
          <p:nvSpPr>
            <p:cNvPr id="164" name="Овал 163">
              <a:extLst>
                <a:ext uri="{FF2B5EF4-FFF2-40B4-BE49-F238E27FC236}">
                  <a16:creationId xmlns="" xmlns:a16="http://schemas.microsoft.com/office/drawing/2014/main" id="{47CFC77F-7ECD-33C4-0C5B-C5558D5E8C01}"/>
                </a:ext>
              </a:extLst>
            </p:cNvPr>
            <p:cNvSpPr/>
            <p:nvPr userDrawn="1"/>
          </p:nvSpPr>
          <p:spPr>
            <a:xfrm>
              <a:off x="13193664" y="3147852"/>
              <a:ext cx="300625" cy="30062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5" name="TextBox 164">
              <a:extLst>
                <a:ext uri="{FF2B5EF4-FFF2-40B4-BE49-F238E27FC236}">
                  <a16:creationId xmlns="" xmlns:a16="http://schemas.microsoft.com/office/drawing/2014/main" id="{9E8F43A3-B369-00AB-07DD-CA609D8EA6B5}"/>
                </a:ext>
              </a:extLst>
            </p:cNvPr>
            <p:cNvSpPr txBox="1"/>
            <p:nvPr userDrawn="1"/>
          </p:nvSpPr>
          <p:spPr>
            <a:xfrm>
              <a:off x="12919203" y="3420807"/>
              <a:ext cx="849547" cy="200055"/>
            </a:xfrm>
            <a:prstGeom prst="rect">
              <a:avLst/>
            </a:prstGeom>
            <a:noFill/>
          </p:spPr>
          <p:txBody>
            <a:bodyPr wrap="square" rtlCol="0">
              <a:spAutoFit/>
            </a:bodyPr>
            <a:lstStyle/>
            <a:p>
              <a:pPr algn="ctr"/>
              <a:r>
                <a:rPr lang="ru-RU" sz="700" dirty="0">
                  <a:solidFill>
                    <a:srgbClr val="282A2E"/>
                  </a:solidFill>
                </a:rPr>
                <a:t>52/1</a:t>
              </a:r>
              <a:r>
                <a:rPr lang="en-US" sz="700" dirty="0">
                  <a:solidFill>
                    <a:srgbClr val="282A2E"/>
                  </a:solidFill>
                </a:rPr>
                <a:t>1</a:t>
              </a:r>
              <a:r>
                <a:rPr lang="ru-RU" sz="700" dirty="0">
                  <a:solidFill>
                    <a:srgbClr val="282A2E"/>
                  </a:solidFill>
                </a:rPr>
                <a:t>1/194</a:t>
              </a:r>
              <a:endParaRPr lang="en-US" sz="700" dirty="0">
                <a:solidFill>
                  <a:srgbClr val="282A2E"/>
                </a:solidFill>
              </a:endParaRPr>
            </a:p>
          </p:txBody>
        </p:sp>
        <p:sp>
          <p:nvSpPr>
            <p:cNvPr id="166" name="Овал 165">
              <a:extLst>
                <a:ext uri="{FF2B5EF4-FFF2-40B4-BE49-F238E27FC236}">
                  <a16:creationId xmlns="" xmlns:a16="http://schemas.microsoft.com/office/drawing/2014/main" id="{C497DA6B-421C-D461-2CA4-03791F38AD41}"/>
                </a:ext>
              </a:extLst>
            </p:cNvPr>
            <p:cNvSpPr/>
            <p:nvPr userDrawn="1"/>
          </p:nvSpPr>
          <p:spPr>
            <a:xfrm>
              <a:off x="13764811" y="3147852"/>
              <a:ext cx="300625" cy="3006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7" name="TextBox 166">
              <a:extLst>
                <a:ext uri="{FF2B5EF4-FFF2-40B4-BE49-F238E27FC236}">
                  <a16:creationId xmlns="" xmlns:a16="http://schemas.microsoft.com/office/drawing/2014/main" id="{65932952-32AC-1529-D7E4-5F58193FA2A7}"/>
                </a:ext>
              </a:extLst>
            </p:cNvPr>
            <p:cNvSpPr txBox="1"/>
            <p:nvPr userDrawn="1"/>
          </p:nvSpPr>
          <p:spPr>
            <a:xfrm>
              <a:off x="13490350" y="3420807"/>
              <a:ext cx="849547" cy="200055"/>
            </a:xfrm>
            <a:prstGeom prst="rect">
              <a:avLst/>
            </a:prstGeom>
            <a:noFill/>
          </p:spPr>
          <p:txBody>
            <a:bodyPr wrap="square" rtlCol="0">
              <a:spAutoFit/>
            </a:bodyPr>
            <a:lstStyle/>
            <a:p>
              <a:pPr algn="ctr"/>
              <a:r>
                <a:rPr lang="ru-RU" sz="700" dirty="0">
                  <a:solidFill>
                    <a:srgbClr val="282A2E"/>
                  </a:solidFill>
                </a:rPr>
                <a:t>125/187/252</a:t>
              </a:r>
              <a:endParaRPr lang="en-US" sz="700" dirty="0">
                <a:solidFill>
                  <a:srgbClr val="282A2E"/>
                </a:solidFill>
              </a:endParaRPr>
            </a:p>
          </p:txBody>
        </p:sp>
        <p:sp>
          <p:nvSpPr>
            <p:cNvPr id="168" name="Овал 167">
              <a:extLst>
                <a:ext uri="{FF2B5EF4-FFF2-40B4-BE49-F238E27FC236}">
                  <a16:creationId xmlns="" xmlns:a16="http://schemas.microsoft.com/office/drawing/2014/main" id="{62C303A0-B160-C1F0-F3A9-53EF17E11B9E}"/>
                </a:ext>
              </a:extLst>
            </p:cNvPr>
            <p:cNvSpPr/>
            <p:nvPr userDrawn="1"/>
          </p:nvSpPr>
          <p:spPr>
            <a:xfrm>
              <a:off x="14323613" y="3147852"/>
              <a:ext cx="300625" cy="300625"/>
            </a:xfrm>
            <a:prstGeom prst="ellipse">
              <a:avLst/>
            </a:prstGeom>
            <a:solidFill>
              <a:srgbClr val="A9D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9" name="TextBox 168">
              <a:extLst>
                <a:ext uri="{FF2B5EF4-FFF2-40B4-BE49-F238E27FC236}">
                  <a16:creationId xmlns="" xmlns:a16="http://schemas.microsoft.com/office/drawing/2014/main" id="{6684FB80-E70E-D454-04AD-F9958B5ADC5B}"/>
                </a:ext>
              </a:extLst>
            </p:cNvPr>
            <p:cNvSpPr txBox="1"/>
            <p:nvPr userDrawn="1"/>
          </p:nvSpPr>
          <p:spPr>
            <a:xfrm>
              <a:off x="14049152" y="3420807"/>
              <a:ext cx="849547" cy="200055"/>
            </a:xfrm>
            <a:prstGeom prst="rect">
              <a:avLst/>
            </a:prstGeom>
            <a:noFill/>
          </p:spPr>
          <p:txBody>
            <a:bodyPr wrap="square" rtlCol="0">
              <a:spAutoFit/>
            </a:bodyPr>
            <a:lstStyle/>
            <a:p>
              <a:pPr algn="ctr"/>
              <a:r>
                <a:rPr lang="ru-RU" sz="700" dirty="0">
                  <a:solidFill>
                    <a:srgbClr val="282A2E"/>
                  </a:solidFill>
                </a:rPr>
                <a:t>169/211/253</a:t>
              </a:r>
              <a:endParaRPr lang="en-US" sz="700" dirty="0">
                <a:solidFill>
                  <a:srgbClr val="282A2E"/>
                </a:solidFill>
              </a:endParaRPr>
            </a:p>
          </p:txBody>
        </p:sp>
        <p:sp>
          <p:nvSpPr>
            <p:cNvPr id="170" name="Овал 169">
              <a:extLst>
                <a:ext uri="{FF2B5EF4-FFF2-40B4-BE49-F238E27FC236}">
                  <a16:creationId xmlns="" xmlns:a16="http://schemas.microsoft.com/office/drawing/2014/main" id="{C30B8290-9B55-3F6C-B246-FB6EEF22950A}"/>
                </a:ext>
              </a:extLst>
            </p:cNvPr>
            <p:cNvSpPr/>
            <p:nvPr userDrawn="1"/>
          </p:nvSpPr>
          <p:spPr>
            <a:xfrm>
              <a:off x="14876802" y="3147852"/>
              <a:ext cx="300625" cy="300625"/>
            </a:xfrm>
            <a:prstGeom prst="ellipse">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1" name="TextBox 170">
              <a:extLst>
                <a:ext uri="{FF2B5EF4-FFF2-40B4-BE49-F238E27FC236}">
                  <a16:creationId xmlns="" xmlns:a16="http://schemas.microsoft.com/office/drawing/2014/main" id="{3CB22253-D192-2515-5E02-7A875E6C870B}"/>
                </a:ext>
              </a:extLst>
            </p:cNvPr>
            <p:cNvSpPr txBox="1"/>
            <p:nvPr userDrawn="1"/>
          </p:nvSpPr>
          <p:spPr>
            <a:xfrm>
              <a:off x="14602341" y="3420807"/>
              <a:ext cx="849547" cy="200055"/>
            </a:xfrm>
            <a:prstGeom prst="rect">
              <a:avLst/>
            </a:prstGeom>
            <a:noFill/>
          </p:spPr>
          <p:txBody>
            <a:bodyPr wrap="square" rtlCol="0">
              <a:spAutoFit/>
            </a:bodyPr>
            <a:lstStyle/>
            <a:p>
              <a:pPr algn="ctr"/>
              <a:r>
                <a:rPr lang="ru-RU" sz="700" dirty="0">
                  <a:solidFill>
                    <a:srgbClr val="282A2E"/>
                  </a:solidFill>
                </a:rPr>
                <a:t>207/232/255</a:t>
              </a:r>
              <a:endParaRPr lang="en-US" sz="700" dirty="0">
                <a:solidFill>
                  <a:srgbClr val="282A2E"/>
                </a:solidFill>
              </a:endParaRPr>
            </a:p>
          </p:txBody>
        </p:sp>
        <p:sp>
          <p:nvSpPr>
            <p:cNvPr id="172" name="Овал 171">
              <a:extLst>
                <a:ext uri="{FF2B5EF4-FFF2-40B4-BE49-F238E27FC236}">
                  <a16:creationId xmlns="" xmlns:a16="http://schemas.microsoft.com/office/drawing/2014/main" id="{BF6F8A31-4AFD-C120-2CBA-650A917A4748}"/>
                </a:ext>
              </a:extLst>
            </p:cNvPr>
            <p:cNvSpPr/>
            <p:nvPr userDrawn="1"/>
          </p:nvSpPr>
          <p:spPr>
            <a:xfrm>
              <a:off x="15435249" y="3147852"/>
              <a:ext cx="300625" cy="300625"/>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3" name="TextBox 172">
              <a:extLst>
                <a:ext uri="{FF2B5EF4-FFF2-40B4-BE49-F238E27FC236}">
                  <a16:creationId xmlns="" xmlns:a16="http://schemas.microsoft.com/office/drawing/2014/main" id="{DA5D5C12-81F7-E716-F189-29318F359484}"/>
                </a:ext>
              </a:extLst>
            </p:cNvPr>
            <p:cNvSpPr txBox="1"/>
            <p:nvPr userDrawn="1"/>
          </p:nvSpPr>
          <p:spPr>
            <a:xfrm>
              <a:off x="15160788" y="3420807"/>
              <a:ext cx="849547" cy="200055"/>
            </a:xfrm>
            <a:prstGeom prst="rect">
              <a:avLst/>
            </a:prstGeom>
            <a:noFill/>
          </p:spPr>
          <p:txBody>
            <a:bodyPr wrap="square" rtlCol="0">
              <a:spAutoFit/>
            </a:bodyPr>
            <a:lstStyle/>
            <a:p>
              <a:pPr algn="ctr"/>
              <a:r>
                <a:rPr lang="ru-RU" sz="700" dirty="0">
                  <a:solidFill>
                    <a:srgbClr val="282A2E"/>
                  </a:solidFill>
                </a:rPr>
                <a:t>191/191/191</a:t>
              </a:r>
              <a:endParaRPr lang="en-US" sz="700" dirty="0">
                <a:solidFill>
                  <a:srgbClr val="282A2E"/>
                </a:solidFill>
              </a:endParaRPr>
            </a:p>
          </p:txBody>
        </p:sp>
      </p:grpSp>
      <p:pic>
        <p:nvPicPr>
          <p:cNvPr id="20" name="Рисунок 19">
            <a:extLst>
              <a:ext uri="{FF2B5EF4-FFF2-40B4-BE49-F238E27FC236}">
                <a16:creationId xmlns="" xmlns:a16="http://schemas.microsoft.com/office/drawing/2014/main" id="{5D74EF44-5BBD-14CA-1CD8-DC487C6CFC94}"/>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10146330" y="349447"/>
            <a:ext cx="1750304" cy="457961"/>
          </a:xfrm>
          <a:prstGeom prst="rect">
            <a:avLst/>
          </a:prstGeom>
        </p:spPr>
      </p:pic>
    </p:spTree>
    <p:extLst>
      <p:ext uri="{BB962C8B-B14F-4D97-AF65-F5344CB8AC3E}">
        <p14:creationId xmlns:p14="http://schemas.microsoft.com/office/powerpoint/2010/main" val="1104897155"/>
      </p:ext>
    </p:extLst>
  </p:cSld>
  <p:clrMap bg1="lt1" tx1="dk1" bg2="lt2" tx2="dk2" accent1="accent1" accent2="accent2" accent3="accent3" accent4="accent4" accent5="accent5" accent6="accent6" hlink="hlink" folHlink="folHlink"/>
  <p:sldLayoutIdLst>
    <p:sldLayoutId id="2147483653" r:id="rId1"/>
    <p:sldLayoutId id="214748365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 name="Прямоугольник 85">
            <a:extLst>
              <a:ext uri="{FF2B5EF4-FFF2-40B4-BE49-F238E27FC236}">
                <a16:creationId xmlns="" xmlns:a16="http://schemas.microsoft.com/office/drawing/2014/main" id="{62948CCE-19B8-004B-7634-71B616A89D2F}"/>
              </a:ext>
            </a:extLst>
          </p:cNvPr>
          <p:cNvSpPr/>
          <p:nvPr userDrawn="1"/>
        </p:nvSpPr>
        <p:spPr>
          <a:xfrm>
            <a:off x="12400767" y="1"/>
            <a:ext cx="3594970" cy="5067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7" name="TextBox 86">
            <a:extLst>
              <a:ext uri="{FF2B5EF4-FFF2-40B4-BE49-F238E27FC236}">
                <a16:creationId xmlns="" xmlns:a16="http://schemas.microsoft.com/office/drawing/2014/main" id="{D3FCEF6E-74C8-8ACD-5634-338683BC9FD8}"/>
              </a:ext>
            </a:extLst>
          </p:cNvPr>
          <p:cNvSpPr txBox="1"/>
          <p:nvPr userDrawn="1"/>
        </p:nvSpPr>
        <p:spPr>
          <a:xfrm>
            <a:off x="12558019" y="5373"/>
            <a:ext cx="1863657" cy="246221"/>
          </a:xfrm>
          <a:prstGeom prst="rect">
            <a:avLst/>
          </a:prstGeom>
          <a:noFill/>
        </p:spPr>
        <p:txBody>
          <a:bodyPr wrap="square" rtlCol="0">
            <a:spAutoFit/>
          </a:bodyPr>
          <a:lstStyle/>
          <a:p>
            <a:r>
              <a:rPr lang="ru-RU" sz="1000" b="1" dirty="0">
                <a:solidFill>
                  <a:srgbClr val="282A2E"/>
                </a:solidFill>
              </a:rPr>
              <a:t>Основная палитра</a:t>
            </a:r>
          </a:p>
        </p:txBody>
      </p:sp>
      <p:grpSp>
        <p:nvGrpSpPr>
          <p:cNvPr id="88" name="Группа 87">
            <a:extLst>
              <a:ext uri="{FF2B5EF4-FFF2-40B4-BE49-F238E27FC236}">
                <a16:creationId xmlns="" xmlns:a16="http://schemas.microsoft.com/office/drawing/2014/main" id="{C532056D-FEA0-2AD9-8AF7-58D267636D55}"/>
              </a:ext>
            </a:extLst>
          </p:cNvPr>
          <p:cNvGrpSpPr/>
          <p:nvPr userDrawn="1"/>
        </p:nvGrpSpPr>
        <p:grpSpPr>
          <a:xfrm>
            <a:off x="12383596" y="313150"/>
            <a:ext cx="2515103" cy="473010"/>
            <a:chOff x="12383596" y="313150"/>
            <a:chExt cx="2515103" cy="473010"/>
          </a:xfrm>
        </p:grpSpPr>
        <p:sp>
          <p:nvSpPr>
            <p:cNvPr id="89" name="Овал 88">
              <a:extLst>
                <a:ext uri="{FF2B5EF4-FFF2-40B4-BE49-F238E27FC236}">
                  <a16:creationId xmlns="" xmlns:a16="http://schemas.microsoft.com/office/drawing/2014/main" id="{FF311108-1A7B-0B8A-4A32-F3CFEDBFB247}"/>
                </a:ext>
              </a:extLst>
            </p:cNvPr>
            <p:cNvSpPr/>
            <p:nvPr userDrawn="1"/>
          </p:nvSpPr>
          <p:spPr>
            <a:xfrm>
              <a:off x="12658057" y="313150"/>
              <a:ext cx="300625" cy="300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0" name="TextBox 89">
              <a:extLst>
                <a:ext uri="{FF2B5EF4-FFF2-40B4-BE49-F238E27FC236}">
                  <a16:creationId xmlns="" xmlns:a16="http://schemas.microsoft.com/office/drawing/2014/main" id="{A05AA513-F9FB-439C-F222-3C3F4BFFCAD3}"/>
                </a:ext>
              </a:extLst>
            </p:cNvPr>
            <p:cNvSpPr txBox="1"/>
            <p:nvPr userDrawn="1"/>
          </p:nvSpPr>
          <p:spPr>
            <a:xfrm>
              <a:off x="12383596" y="586105"/>
              <a:ext cx="849547" cy="200055"/>
            </a:xfrm>
            <a:prstGeom prst="rect">
              <a:avLst/>
            </a:prstGeom>
            <a:noFill/>
          </p:spPr>
          <p:txBody>
            <a:bodyPr wrap="square" rtlCol="0">
              <a:spAutoFit/>
            </a:bodyPr>
            <a:lstStyle/>
            <a:p>
              <a:pPr algn="ctr"/>
              <a:r>
                <a:rPr lang="en-US" sz="700" dirty="0">
                  <a:solidFill>
                    <a:srgbClr val="282A2E"/>
                  </a:solidFill>
                </a:rPr>
                <a:t>54</a:t>
              </a:r>
              <a:r>
                <a:rPr lang="ru-RU" sz="700" dirty="0">
                  <a:solidFill>
                    <a:srgbClr val="282A2E"/>
                  </a:solidFill>
                </a:rPr>
                <a:t>/</a:t>
              </a:r>
              <a:r>
                <a:rPr lang="en-US" sz="700" dirty="0">
                  <a:solidFill>
                    <a:srgbClr val="282A2E"/>
                  </a:solidFill>
                </a:rPr>
                <a:t>4</a:t>
              </a:r>
              <a:r>
                <a:rPr lang="ru-RU" sz="700" dirty="0">
                  <a:solidFill>
                    <a:srgbClr val="282A2E"/>
                  </a:solidFill>
                </a:rPr>
                <a:t>9/</a:t>
              </a:r>
              <a:r>
                <a:rPr lang="en-US" sz="700" dirty="0">
                  <a:solidFill>
                    <a:srgbClr val="282A2E"/>
                  </a:solidFill>
                </a:rPr>
                <a:t>148</a:t>
              </a:r>
            </a:p>
          </p:txBody>
        </p:sp>
        <p:sp>
          <p:nvSpPr>
            <p:cNvPr id="91" name="Овал 90">
              <a:extLst>
                <a:ext uri="{FF2B5EF4-FFF2-40B4-BE49-F238E27FC236}">
                  <a16:creationId xmlns="" xmlns:a16="http://schemas.microsoft.com/office/drawing/2014/main" id="{12682D4E-A908-3499-501D-CE42938E7115}"/>
                </a:ext>
              </a:extLst>
            </p:cNvPr>
            <p:cNvSpPr/>
            <p:nvPr userDrawn="1"/>
          </p:nvSpPr>
          <p:spPr>
            <a:xfrm>
              <a:off x="13193664" y="313150"/>
              <a:ext cx="300625" cy="300625"/>
            </a:xfrm>
            <a:prstGeom prst="ellipse">
              <a:avLst/>
            </a:prstGeom>
            <a:solidFill>
              <a:srgbClr val="7DBB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2" name="TextBox 91">
              <a:extLst>
                <a:ext uri="{FF2B5EF4-FFF2-40B4-BE49-F238E27FC236}">
                  <a16:creationId xmlns="" xmlns:a16="http://schemas.microsoft.com/office/drawing/2014/main" id="{61B9B031-3672-56BD-0485-4E0D976BACEB}"/>
                </a:ext>
              </a:extLst>
            </p:cNvPr>
            <p:cNvSpPr txBox="1"/>
            <p:nvPr userDrawn="1"/>
          </p:nvSpPr>
          <p:spPr>
            <a:xfrm>
              <a:off x="12919203" y="586105"/>
              <a:ext cx="849547" cy="200055"/>
            </a:xfrm>
            <a:prstGeom prst="rect">
              <a:avLst/>
            </a:prstGeom>
            <a:noFill/>
          </p:spPr>
          <p:txBody>
            <a:bodyPr wrap="square" rtlCol="0">
              <a:spAutoFit/>
            </a:bodyPr>
            <a:lstStyle/>
            <a:p>
              <a:pPr algn="ctr"/>
              <a:r>
                <a:rPr lang="ru-RU" sz="700" dirty="0">
                  <a:solidFill>
                    <a:srgbClr val="282A2E"/>
                  </a:solidFill>
                </a:rPr>
                <a:t>125/187/252</a:t>
              </a:r>
              <a:endParaRPr lang="en-US" sz="700" dirty="0">
                <a:solidFill>
                  <a:srgbClr val="282A2E"/>
                </a:solidFill>
              </a:endParaRPr>
            </a:p>
          </p:txBody>
        </p:sp>
        <p:sp>
          <p:nvSpPr>
            <p:cNvPr id="93" name="Овал 92">
              <a:extLst>
                <a:ext uri="{FF2B5EF4-FFF2-40B4-BE49-F238E27FC236}">
                  <a16:creationId xmlns="" xmlns:a16="http://schemas.microsoft.com/office/drawing/2014/main" id="{9A8B998E-7CA0-BA6D-FA0B-46CF7D78E3C0}"/>
                </a:ext>
              </a:extLst>
            </p:cNvPr>
            <p:cNvSpPr/>
            <p:nvPr userDrawn="1"/>
          </p:nvSpPr>
          <p:spPr>
            <a:xfrm>
              <a:off x="13764811" y="313150"/>
              <a:ext cx="300625" cy="3006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4" name="TextBox 93">
              <a:extLst>
                <a:ext uri="{FF2B5EF4-FFF2-40B4-BE49-F238E27FC236}">
                  <a16:creationId xmlns="" xmlns:a16="http://schemas.microsoft.com/office/drawing/2014/main" id="{EF44870A-37C0-309F-327B-A9375787DA8C}"/>
                </a:ext>
              </a:extLst>
            </p:cNvPr>
            <p:cNvSpPr txBox="1"/>
            <p:nvPr userDrawn="1"/>
          </p:nvSpPr>
          <p:spPr>
            <a:xfrm>
              <a:off x="13490350" y="586105"/>
              <a:ext cx="849547" cy="200055"/>
            </a:xfrm>
            <a:prstGeom prst="rect">
              <a:avLst/>
            </a:prstGeom>
            <a:noFill/>
          </p:spPr>
          <p:txBody>
            <a:bodyPr wrap="square" rtlCol="0">
              <a:spAutoFit/>
            </a:bodyPr>
            <a:lstStyle/>
            <a:p>
              <a:pPr algn="ctr"/>
              <a:r>
                <a:rPr lang="ru-RU" sz="700" dirty="0">
                  <a:solidFill>
                    <a:srgbClr val="282A2E"/>
                  </a:solidFill>
                </a:rPr>
                <a:t>40/42/46</a:t>
              </a:r>
              <a:endParaRPr lang="en-US" sz="700" dirty="0">
                <a:solidFill>
                  <a:srgbClr val="282A2E"/>
                </a:solidFill>
              </a:endParaRPr>
            </a:p>
          </p:txBody>
        </p:sp>
        <p:sp>
          <p:nvSpPr>
            <p:cNvPr id="95" name="Овал 94">
              <a:extLst>
                <a:ext uri="{FF2B5EF4-FFF2-40B4-BE49-F238E27FC236}">
                  <a16:creationId xmlns="" xmlns:a16="http://schemas.microsoft.com/office/drawing/2014/main" id="{2C420AF2-3403-71CF-8383-EABBA9D6AE71}"/>
                </a:ext>
              </a:extLst>
            </p:cNvPr>
            <p:cNvSpPr/>
            <p:nvPr userDrawn="1"/>
          </p:nvSpPr>
          <p:spPr>
            <a:xfrm>
              <a:off x="14323613" y="313150"/>
              <a:ext cx="300625" cy="300625"/>
            </a:xfrm>
            <a:prstGeom prst="ellipse">
              <a:avLst/>
            </a:prstGeom>
            <a:solidFill>
              <a:schemeClr val="bg1"/>
            </a:solidFill>
            <a:ln w="6350">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6" name="TextBox 95">
              <a:extLst>
                <a:ext uri="{FF2B5EF4-FFF2-40B4-BE49-F238E27FC236}">
                  <a16:creationId xmlns="" xmlns:a16="http://schemas.microsoft.com/office/drawing/2014/main" id="{9CB4C058-E40A-4ED8-7DC5-1DF108D4F4EA}"/>
                </a:ext>
              </a:extLst>
            </p:cNvPr>
            <p:cNvSpPr txBox="1"/>
            <p:nvPr userDrawn="1"/>
          </p:nvSpPr>
          <p:spPr>
            <a:xfrm>
              <a:off x="14049152" y="586105"/>
              <a:ext cx="849547" cy="200055"/>
            </a:xfrm>
            <a:prstGeom prst="rect">
              <a:avLst/>
            </a:prstGeom>
            <a:noFill/>
          </p:spPr>
          <p:txBody>
            <a:bodyPr wrap="square" rtlCol="0">
              <a:spAutoFit/>
            </a:bodyPr>
            <a:lstStyle/>
            <a:p>
              <a:pPr algn="ctr"/>
              <a:r>
                <a:rPr lang="ru-RU" sz="700" dirty="0">
                  <a:solidFill>
                    <a:srgbClr val="282A2E"/>
                  </a:solidFill>
                </a:rPr>
                <a:t>255/255/255</a:t>
              </a:r>
              <a:endParaRPr lang="en-US" sz="700" dirty="0">
                <a:solidFill>
                  <a:srgbClr val="282A2E"/>
                </a:solidFill>
              </a:endParaRPr>
            </a:p>
          </p:txBody>
        </p:sp>
      </p:grpSp>
      <p:sp>
        <p:nvSpPr>
          <p:cNvPr id="97" name="TextBox 96">
            <a:extLst>
              <a:ext uri="{FF2B5EF4-FFF2-40B4-BE49-F238E27FC236}">
                <a16:creationId xmlns="" xmlns:a16="http://schemas.microsoft.com/office/drawing/2014/main" id="{898E6FBA-EED6-2BBE-328A-C09D68CF18A4}"/>
              </a:ext>
            </a:extLst>
          </p:cNvPr>
          <p:cNvSpPr txBox="1"/>
          <p:nvPr userDrawn="1"/>
        </p:nvSpPr>
        <p:spPr>
          <a:xfrm>
            <a:off x="12558019" y="785674"/>
            <a:ext cx="1863657" cy="246221"/>
          </a:xfrm>
          <a:prstGeom prst="rect">
            <a:avLst/>
          </a:prstGeom>
          <a:noFill/>
        </p:spPr>
        <p:txBody>
          <a:bodyPr wrap="square" rtlCol="0">
            <a:spAutoFit/>
          </a:bodyPr>
          <a:lstStyle/>
          <a:p>
            <a:r>
              <a:rPr lang="ru-RU" sz="1000" b="1" dirty="0">
                <a:solidFill>
                  <a:srgbClr val="282A2E"/>
                </a:solidFill>
              </a:rPr>
              <a:t>Расширенная палитра</a:t>
            </a:r>
          </a:p>
        </p:txBody>
      </p:sp>
      <p:grpSp>
        <p:nvGrpSpPr>
          <p:cNvPr id="98" name="Группа 97">
            <a:extLst>
              <a:ext uri="{FF2B5EF4-FFF2-40B4-BE49-F238E27FC236}">
                <a16:creationId xmlns="" xmlns:a16="http://schemas.microsoft.com/office/drawing/2014/main" id="{CC82C0B0-A185-F024-FDD0-BE5204C0B88E}"/>
              </a:ext>
            </a:extLst>
          </p:cNvPr>
          <p:cNvGrpSpPr/>
          <p:nvPr userDrawn="1"/>
        </p:nvGrpSpPr>
        <p:grpSpPr>
          <a:xfrm>
            <a:off x="12383596" y="1093451"/>
            <a:ext cx="3626739" cy="950964"/>
            <a:chOff x="12383596" y="1093451"/>
            <a:chExt cx="3626739" cy="950964"/>
          </a:xfrm>
        </p:grpSpPr>
        <p:sp>
          <p:nvSpPr>
            <p:cNvPr id="99" name="Овал 98">
              <a:extLst>
                <a:ext uri="{FF2B5EF4-FFF2-40B4-BE49-F238E27FC236}">
                  <a16:creationId xmlns="" xmlns:a16="http://schemas.microsoft.com/office/drawing/2014/main" id="{004BF039-8A12-2490-5C75-ACB1E06E7DA0}"/>
                </a:ext>
              </a:extLst>
            </p:cNvPr>
            <p:cNvSpPr/>
            <p:nvPr userDrawn="1"/>
          </p:nvSpPr>
          <p:spPr>
            <a:xfrm>
              <a:off x="12658057" y="1093451"/>
              <a:ext cx="300625" cy="30062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0" name="TextBox 99">
              <a:extLst>
                <a:ext uri="{FF2B5EF4-FFF2-40B4-BE49-F238E27FC236}">
                  <a16:creationId xmlns="" xmlns:a16="http://schemas.microsoft.com/office/drawing/2014/main" id="{9F3B017C-AB83-84BA-F2CB-022CD382468D}"/>
                </a:ext>
              </a:extLst>
            </p:cNvPr>
            <p:cNvSpPr txBox="1"/>
            <p:nvPr userDrawn="1"/>
          </p:nvSpPr>
          <p:spPr>
            <a:xfrm>
              <a:off x="12383596" y="1366406"/>
              <a:ext cx="849547" cy="200055"/>
            </a:xfrm>
            <a:prstGeom prst="rect">
              <a:avLst/>
            </a:prstGeom>
            <a:noFill/>
          </p:spPr>
          <p:txBody>
            <a:bodyPr wrap="square" rtlCol="0">
              <a:spAutoFit/>
            </a:bodyPr>
            <a:lstStyle/>
            <a:p>
              <a:pPr algn="ctr"/>
              <a:r>
                <a:rPr lang="ru-RU" sz="700" dirty="0">
                  <a:solidFill>
                    <a:srgbClr val="282A2E"/>
                  </a:solidFill>
                </a:rPr>
                <a:t>52/111/194</a:t>
              </a:r>
              <a:endParaRPr lang="en-US" sz="700" dirty="0">
                <a:solidFill>
                  <a:srgbClr val="282A2E"/>
                </a:solidFill>
              </a:endParaRPr>
            </a:p>
          </p:txBody>
        </p:sp>
        <p:sp>
          <p:nvSpPr>
            <p:cNvPr id="101" name="Овал 100">
              <a:extLst>
                <a:ext uri="{FF2B5EF4-FFF2-40B4-BE49-F238E27FC236}">
                  <a16:creationId xmlns="" xmlns:a16="http://schemas.microsoft.com/office/drawing/2014/main" id="{E5743CF2-FF65-892E-3BA9-CA42B97CF667}"/>
                </a:ext>
              </a:extLst>
            </p:cNvPr>
            <p:cNvSpPr/>
            <p:nvPr userDrawn="1"/>
          </p:nvSpPr>
          <p:spPr>
            <a:xfrm>
              <a:off x="13193664" y="1093451"/>
              <a:ext cx="300625" cy="300625"/>
            </a:xfrm>
            <a:prstGeom prst="ellipse">
              <a:avLst/>
            </a:pr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2" name="TextBox 101">
              <a:extLst>
                <a:ext uri="{FF2B5EF4-FFF2-40B4-BE49-F238E27FC236}">
                  <a16:creationId xmlns="" xmlns:a16="http://schemas.microsoft.com/office/drawing/2014/main" id="{CF2AF717-C812-9670-8F58-DC3969136AFD}"/>
                </a:ext>
              </a:extLst>
            </p:cNvPr>
            <p:cNvSpPr txBox="1"/>
            <p:nvPr userDrawn="1"/>
          </p:nvSpPr>
          <p:spPr>
            <a:xfrm>
              <a:off x="12919203" y="1366406"/>
              <a:ext cx="849547" cy="200055"/>
            </a:xfrm>
            <a:prstGeom prst="rect">
              <a:avLst/>
            </a:prstGeom>
            <a:noFill/>
          </p:spPr>
          <p:txBody>
            <a:bodyPr wrap="square" rtlCol="0">
              <a:spAutoFit/>
            </a:bodyPr>
            <a:lstStyle/>
            <a:p>
              <a:pPr algn="ctr"/>
              <a:r>
                <a:rPr lang="ru-RU" sz="700" dirty="0">
                  <a:solidFill>
                    <a:srgbClr val="282A2E"/>
                  </a:solidFill>
                </a:rPr>
                <a:t>131/131/131</a:t>
              </a:r>
              <a:endParaRPr lang="en-US" sz="700" dirty="0">
                <a:solidFill>
                  <a:srgbClr val="282A2E"/>
                </a:solidFill>
              </a:endParaRPr>
            </a:p>
          </p:txBody>
        </p:sp>
        <p:sp>
          <p:nvSpPr>
            <p:cNvPr id="103" name="Овал 102">
              <a:extLst>
                <a:ext uri="{FF2B5EF4-FFF2-40B4-BE49-F238E27FC236}">
                  <a16:creationId xmlns="" xmlns:a16="http://schemas.microsoft.com/office/drawing/2014/main" id="{BBF773B8-12C7-2DBE-E550-3955FDD3BCCD}"/>
                </a:ext>
              </a:extLst>
            </p:cNvPr>
            <p:cNvSpPr/>
            <p:nvPr userDrawn="1"/>
          </p:nvSpPr>
          <p:spPr>
            <a:xfrm>
              <a:off x="13764811" y="1093451"/>
              <a:ext cx="300625" cy="300625"/>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4" name="TextBox 103">
              <a:extLst>
                <a:ext uri="{FF2B5EF4-FFF2-40B4-BE49-F238E27FC236}">
                  <a16:creationId xmlns="" xmlns:a16="http://schemas.microsoft.com/office/drawing/2014/main" id="{A16EF1BF-1C9F-D669-F517-60359016C740}"/>
                </a:ext>
              </a:extLst>
            </p:cNvPr>
            <p:cNvSpPr txBox="1"/>
            <p:nvPr userDrawn="1"/>
          </p:nvSpPr>
          <p:spPr>
            <a:xfrm>
              <a:off x="13490350" y="1366406"/>
              <a:ext cx="849547" cy="200055"/>
            </a:xfrm>
            <a:prstGeom prst="rect">
              <a:avLst/>
            </a:prstGeom>
            <a:noFill/>
          </p:spPr>
          <p:txBody>
            <a:bodyPr wrap="square" rtlCol="0">
              <a:spAutoFit/>
            </a:bodyPr>
            <a:lstStyle/>
            <a:p>
              <a:pPr algn="ctr"/>
              <a:r>
                <a:rPr lang="ru-RU" sz="700" dirty="0">
                  <a:solidFill>
                    <a:srgbClr val="282A2E"/>
                  </a:solidFill>
                </a:rPr>
                <a:t>191/191/191</a:t>
              </a:r>
              <a:endParaRPr lang="en-US" sz="700" dirty="0">
                <a:solidFill>
                  <a:srgbClr val="282A2E"/>
                </a:solidFill>
              </a:endParaRPr>
            </a:p>
          </p:txBody>
        </p:sp>
        <p:sp>
          <p:nvSpPr>
            <p:cNvPr id="105" name="Овал 104">
              <a:extLst>
                <a:ext uri="{FF2B5EF4-FFF2-40B4-BE49-F238E27FC236}">
                  <a16:creationId xmlns="" xmlns:a16="http://schemas.microsoft.com/office/drawing/2014/main" id="{D6C08009-BA3F-AAE7-D192-BEA0427D3550}"/>
                </a:ext>
              </a:extLst>
            </p:cNvPr>
            <p:cNvSpPr/>
            <p:nvPr userDrawn="1"/>
          </p:nvSpPr>
          <p:spPr>
            <a:xfrm>
              <a:off x="14323613" y="1093451"/>
              <a:ext cx="300625" cy="300625"/>
            </a:xfrm>
            <a:prstGeom prst="ellipse">
              <a:avLst/>
            </a:prstGeom>
            <a:solidFill>
              <a:srgbClr val="E368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6" name="TextBox 105">
              <a:extLst>
                <a:ext uri="{FF2B5EF4-FFF2-40B4-BE49-F238E27FC236}">
                  <a16:creationId xmlns="" xmlns:a16="http://schemas.microsoft.com/office/drawing/2014/main" id="{668AE075-1933-8847-A445-3D377F40B82D}"/>
                </a:ext>
              </a:extLst>
            </p:cNvPr>
            <p:cNvSpPr txBox="1"/>
            <p:nvPr userDrawn="1"/>
          </p:nvSpPr>
          <p:spPr>
            <a:xfrm>
              <a:off x="14049152" y="1366406"/>
              <a:ext cx="849547" cy="200055"/>
            </a:xfrm>
            <a:prstGeom prst="rect">
              <a:avLst/>
            </a:prstGeom>
            <a:noFill/>
          </p:spPr>
          <p:txBody>
            <a:bodyPr wrap="square" rtlCol="0">
              <a:spAutoFit/>
            </a:bodyPr>
            <a:lstStyle/>
            <a:p>
              <a:pPr algn="ctr"/>
              <a:r>
                <a:rPr lang="ru-RU" sz="700" dirty="0">
                  <a:solidFill>
                    <a:srgbClr val="282A2E"/>
                  </a:solidFill>
                </a:rPr>
                <a:t>227/104/70</a:t>
              </a:r>
              <a:endParaRPr lang="en-US" sz="700" dirty="0">
                <a:solidFill>
                  <a:srgbClr val="282A2E"/>
                </a:solidFill>
              </a:endParaRPr>
            </a:p>
          </p:txBody>
        </p:sp>
        <p:sp>
          <p:nvSpPr>
            <p:cNvPr id="107" name="Овал 106">
              <a:extLst>
                <a:ext uri="{FF2B5EF4-FFF2-40B4-BE49-F238E27FC236}">
                  <a16:creationId xmlns="" xmlns:a16="http://schemas.microsoft.com/office/drawing/2014/main" id="{BA01057C-61CC-5A35-BEB9-90EF1377AA41}"/>
                </a:ext>
              </a:extLst>
            </p:cNvPr>
            <p:cNvSpPr/>
            <p:nvPr userDrawn="1"/>
          </p:nvSpPr>
          <p:spPr>
            <a:xfrm>
              <a:off x="14876802" y="1093451"/>
              <a:ext cx="300625" cy="300625"/>
            </a:xfrm>
            <a:prstGeom prst="ellipse">
              <a:avLst/>
            </a:prstGeom>
            <a:solidFill>
              <a:srgbClr val="FFA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8" name="TextBox 107">
              <a:extLst>
                <a:ext uri="{FF2B5EF4-FFF2-40B4-BE49-F238E27FC236}">
                  <a16:creationId xmlns="" xmlns:a16="http://schemas.microsoft.com/office/drawing/2014/main" id="{5CA49D9A-3690-1D46-C3FF-0E1AC4AE00E5}"/>
                </a:ext>
              </a:extLst>
            </p:cNvPr>
            <p:cNvSpPr txBox="1"/>
            <p:nvPr userDrawn="1"/>
          </p:nvSpPr>
          <p:spPr>
            <a:xfrm>
              <a:off x="14602341" y="1366406"/>
              <a:ext cx="849547" cy="200055"/>
            </a:xfrm>
            <a:prstGeom prst="rect">
              <a:avLst/>
            </a:prstGeom>
            <a:noFill/>
          </p:spPr>
          <p:txBody>
            <a:bodyPr wrap="square" rtlCol="0">
              <a:spAutoFit/>
            </a:bodyPr>
            <a:lstStyle/>
            <a:p>
              <a:pPr algn="ctr"/>
              <a:r>
                <a:rPr lang="ru-RU" sz="700" dirty="0">
                  <a:solidFill>
                    <a:srgbClr val="282A2E"/>
                  </a:solidFill>
                </a:rPr>
                <a:t>255/169/112</a:t>
              </a:r>
              <a:endParaRPr lang="en-US" sz="700" dirty="0">
                <a:solidFill>
                  <a:srgbClr val="282A2E"/>
                </a:solidFill>
              </a:endParaRPr>
            </a:p>
          </p:txBody>
        </p:sp>
        <p:sp>
          <p:nvSpPr>
            <p:cNvPr id="109" name="Овал 108">
              <a:extLst>
                <a:ext uri="{FF2B5EF4-FFF2-40B4-BE49-F238E27FC236}">
                  <a16:creationId xmlns="" xmlns:a16="http://schemas.microsoft.com/office/drawing/2014/main" id="{6D3E8A3C-5DC1-AE5B-3844-F4FFA03B6379}"/>
                </a:ext>
              </a:extLst>
            </p:cNvPr>
            <p:cNvSpPr/>
            <p:nvPr userDrawn="1"/>
          </p:nvSpPr>
          <p:spPr>
            <a:xfrm>
              <a:off x="15435249" y="1093451"/>
              <a:ext cx="300625" cy="300625"/>
            </a:xfrm>
            <a:prstGeom prst="ellipse">
              <a:avLst/>
            </a:prstGeom>
            <a:solidFill>
              <a:srgbClr val="FFD7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0" name="TextBox 109">
              <a:extLst>
                <a:ext uri="{FF2B5EF4-FFF2-40B4-BE49-F238E27FC236}">
                  <a16:creationId xmlns="" xmlns:a16="http://schemas.microsoft.com/office/drawing/2014/main" id="{C7F7CEE9-E623-F8DB-83E1-616DBA3DD66A}"/>
                </a:ext>
              </a:extLst>
            </p:cNvPr>
            <p:cNvSpPr txBox="1"/>
            <p:nvPr userDrawn="1"/>
          </p:nvSpPr>
          <p:spPr>
            <a:xfrm>
              <a:off x="15160788" y="1366406"/>
              <a:ext cx="849547" cy="200055"/>
            </a:xfrm>
            <a:prstGeom prst="rect">
              <a:avLst/>
            </a:prstGeom>
            <a:noFill/>
          </p:spPr>
          <p:txBody>
            <a:bodyPr wrap="square" rtlCol="0">
              <a:spAutoFit/>
            </a:bodyPr>
            <a:lstStyle/>
            <a:p>
              <a:pPr algn="ctr"/>
              <a:r>
                <a:rPr lang="ru-RU" sz="700" dirty="0">
                  <a:solidFill>
                    <a:srgbClr val="282A2E"/>
                  </a:solidFill>
                </a:rPr>
                <a:t>255/215/172</a:t>
              </a:r>
              <a:endParaRPr lang="en-US" sz="700" dirty="0">
                <a:solidFill>
                  <a:srgbClr val="282A2E"/>
                </a:solidFill>
              </a:endParaRPr>
            </a:p>
          </p:txBody>
        </p:sp>
        <p:sp>
          <p:nvSpPr>
            <p:cNvPr id="111" name="Овал 110">
              <a:extLst>
                <a:ext uri="{FF2B5EF4-FFF2-40B4-BE49-F238E27FC236}">
                  <a16:creationId xmlns="" xmlns:a16="http://schemas.microsoft.com/office/drawing/2014/main" id="{0EA45719-1B65-38AE-F788-038FD28A7DEC}"/>
                </a:ext>
              </a:extLst>
            </p:cNvPr>
            <p:cNvSpPr/>
            <p:nvPr userDrawn="1"/>
          </p:nvSpPr>
          <p:spPr>
            <a:xfrm>
              <a:off x="12658057" y="1571405"/>
              <a:ext cx="300625" cy="300625"/>
            </a:xfrm>
            <a:prstGeom prst="ellipse">
              <a:avLst/>
            </a:prstGeom>
            <a:solidFill>
              <a:srgbClr val="57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2" name="TextBox 111">
              <a:extLst>
                <a:ext uri="{FF2B5EF4-FFF2-40B4-BE49-F238E27FC236}">
                  <a16:creationId xmlns="" xmlns:a16="http://schemas.microsoft.com/office/drawing/2014/main" id="{70D0AD75-702A-CD40-6324-EA98EF2D339D}"/>
                </a:ext>
              </a:extLst>
            </p:cNvPr>
            <p:cNvSpPr txBox="1"/>
            <p:nvPr userDrawn="1"/>
          </p:nvSpPr>
          <p:spPr>
            <a:xfrm>
              <a:off x="12383596" y="1844360"/>
              <a:ext cx="849547" cy="200055"/>
            </a:xfrm>
            <a:prstGeom prst="rect">
              <a:avLst/>
            </a:prstGeom>
            <a:noFill/>
          </p:spPr>
          <p:txBody>
            <a:bodyPr wrap="square" rtlCol="0">
              <a:spAutoFit/>
            </a:bodyPr>
            <a:lstStyle/>
            <a:p>
              <a:pPr algn="ctr"/>
              <a:r>
                <a:rPr lang="ru-RU" sz="700" dirty="0">
                  <a:solidFill>
                    <a:srgbClr val="282A2E"/>
                  </a:solidFill>
                </a:rPr>
                <a:t>87/140/123</a:t>
              </a:r>
              <a:endParaRPr lang="en-US" sz="700" dirty="0">
                <a:solidFill>
                  <a:srgbClr val="282A2E"/>
                </a:solidFill>
              </a:endParaRPr>
            </a:p>
          </p:txBody>
        </p:sp>
        <p:sp>
          <p:nvSpPr>
            <p:cNvPr id="113" name="Овал 112">
              <a:extLst>
                <a:ext uri="{FF2B5EF4-FFF2-40B4-BE49-F238E27FC236}">
                  <a16:creationId xmlns="" xmlns:a16="http://schemas.microsoft.com/office/drawing/2014/main" id="{BFD95280-5052-6622-BB2B-D130599EF9B5}"/>
                </a:ext>
              </a:extLst>
            </p:cNvPr>
            <p:cNvSpPr/>
            <p:nvPr userDrawn="1"/>
          </p:nvSpPr>
          <p:spPr>
            <a:xfrm>
              <a:off x="13193664" y="1571405"/>
              <a:ext cx="300625" cy="300625"/>
            </a:xfrm>
            <a:prstGeom prst="ellipse">
              <a:avLst/>
            </a:prstGeom>
            <a:solidFill>
              <a:srgbClr val="46AA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4" name="TextBox 113">
              <a:extLst>
                <a:ext uri="{FF2B5EF4-FFF2-40B4-BE49-F238E27FC236}">
                  <a16:creationId xmlns="" xmlns:a16="http://schemas.microsoft.com/office/drawing/2014/main" id="{D6B4F322-1466-F78E-8512-9655D968E01E}"/>
                </a:ext>
              </a:extLst>
            </p:cNvPr>
            <p:cNvSpPr txBox="1"/>
            <p:nvPr userDrawn="1"/>
          </p:nvSpPr>
          <p:spPr>
            <a:xfrm>
              <a:off x="12919203" y="1844360"/>
              <a:ext cx="849547" cy="200055"/>
            </a:xfrm>
            <a:prstGeom prst="rect">
              <a:avLst/>
            </a:prstGeom>
            <a:noFill/>
          </p:spPr>
          <p:txBody>
            <a:bodyPr wrap="square" rtlCol="0">
              <a:spAutoFit/>
            </a:bodyPr>
            <a:lstStyle/>
            <a:p>
              <a:pPr algn="ctr"/>
              <a:r>
                <a:rPr lang="ru-RU" sz="700" dirty="0">
                  <a:solidFill>
                    <a:srgbClr val="282A2E"/>
                  </a:solidFill>
                </a:rPr>
                <a:t>70/170/152</a:t>
              </a:r>
              <a:endParaRPr lang="en-US" sz="700" dirty="0">
                <a:solidFill>
                  <a:srgbClr val="282A2E"/>
                </a:solidFill>
              </a:endParaRPr>
            </a:p>
          </p:txBody>
        </p:sp>
        <p:sp>
          <p:nvSpPr>
            <p:cNvPr id="115" name="Овал 114">
              <a:extLst>
                <a:ext uri="{FF2B5EF4-FFF2-40B4-BE49-F238E27FC236}">
                  <a16:creationId xmlns="" xmlns:a16="http://schemas.microsoft.com/office/drawing/2014/main" id="{B02CD464-CF29-C01F-616F-549B3C6C92E0}"/>
                </a:ext>
              </a:extLst>
            </p:cNvPr>
            <p:cNvSpPr/>
            <p:nvPr userDrawn="1"/>
          </p:nvSpPr>
          <p:spPr>
            <a:xfrm>
              <a:off x="13764811" y="1571405"/>
              <a:ext cx="300625" cy="300625"/>
            </a:xfrm>
            <a:prstGeom prst="ellipse">
              <a:avLst/>
            </a:prstGeom>
            <a:solidFill>
              <a:srgbClr val="A1D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6" name="TextBox 115">
              <a:extLst>
                <a:ext uri="{FF2B5EF4-FFF2-40B4-BE49-F238E27FC236}">
                  <a16:creationId xmlns="" xmlns:a16="http://schemas.microsoft.com/office/drawing/2014/main" id="{33D24F07-13A0-474F-D314-E24BA58D3241}"/>
                </a:ext>
              </a:extLst>
            </p:cNvPr>
            <p:cNvSpPr txBox="1"/>
            <p:nvPr userDrawn="1"/>
          </p:nvSpPr>
          <p:spPr>
            <a:xfrm>
              <a:off x="13490350" y="1844360"/>
              <a:ext cx="849547" cy="200055"/>
            </a:xfrm>
            <a:prstGeom prst="rect">
              <a:avLst/>
            </a:prstGeom>
            <a:noFill/>
          </p:spPr>
          <p:txBody>
            <a:bodyPr wrap="square" rtlCol="0">
              <a:spAutoFit/>
            </a:bodyPr>
            <a:lstStyle/>
            <a:p>
              <a:pPr algn="ctr"/>
              <a:r>
                <a:rPr lang="ru-RU" sz="700" dirty="0">
                  <a:solidFill>
                    <a:srgbClr val="282A2E"/>
                  </a:solidFill>
                </a:rPr>
                <a:t>161/220/188</a:t>
              </a:r>
              <a:endParaRPr lang="en-US" sz="700" dirty="0">
                <a:solidFill>
                  <a:srgbClr val="282A2E"/>
                </a:solidFill>
              </a:endParaRPr>
            </a:p>
          </p:txBody>
        </p:sp>
      </p:grpSp>
      <p:sp>
        <p:nvSpPr>
          <p:cNvPr id="117" name="TextBox 116">
            <a:extLst>
              <a:ext uri="{FF2B5EF4-FFF2-40B4-BE49-F238E27FC236}">
                <a16:creationId xmlns="" xmlns:a16="http://schemas.microsoft.com/office/drawing/2014/main" id="{007D5E5C-B521-69A9-96D6-D6BCCAFA812E}"/>
              </a:ext>
            </a:extLst>
          </p:cNvPr>
          <p:cNvSpPr txBox="1"/>
          <p:nvPr userDrawn="1"/>
        </p:nvSpPr>
        <p:spPr>
          <a:xfrm>
            <a:off x="12541026" y="3656131"/>
            <a:ext cx="2742457" cy="246221"/>
          </a:xfrm>
          <a:prstGeom prst="rect">
            <a:avLst/>
          </a:prstGeom>
          <a:noFill/>
        </p:spPr>
        <p:txBody>
          <a:bodyPr wrap="square" rtlCol="0">
            <a:spAutoFit/>
          </a:bodyPr>
          <a:lstStyle/>
          <a:p>
            <a:r>
              <a:rPr lang="ru-RU" sz="1000" b="1" dirty="0">
                <a:solidFill>
                  <a:srgbClr val="282A2E"/>
                </a:solidFill>
              </a:rPr>
              <a:t>Дополнительная расширенная палитра</a:t>
            </a:r>
          </a:p>
        </p:txBody>
      </p:sp>
      <p:grpSp>
        <p:nvGrpSpPr>
          <p:cNvPr id="118" name="Группа 117">
            <a:extLst>
              <a:ext uri="{FF2B5EF4-FFF2-40B4-BE49-F238E27FC236}">
                <a16:creationId xmlns="" xmlns:a16="http://schemas.microsoft.com/office/drawing/2014/main" id="{F0AB3788-5131-FACD-AF9F-66956F7F8831}"/>
              </a:ext>
            </a:extLst>
          </p:cNvPr>
          <p:cNvGrpSpPr/>
          <p:nvPr userDrawn="1"/>
        </p:nvGrpSpPr>
        <p:grpSpPr>
          <a:xfrm>
            <a:off x="12383596" y="3963908"/>
            <a:ext cx="3626739" cy="992609"/>
            <a:chOff x="12383596" y="3963908"/>
            <a:chExt cx="3626739" cy="992609"/>
          </a:xfrm>
        </p:grpSpPr>
        <p:sp>
          <p:nvSpPr>
            <p:cNvPr id="119" name="Овал 118">
              <a:extLst>
                <a:ext uri="{FF2B5EF4-FFF2-40B4-BE49-F238E27FC236}">
                  <a16:creationId xmlns="" xmlns:a16="http://schemas.microsoft.com/office/drawing/2014/main" id="{7C157679-9D39-CB11-E3EA-4E96B41D6C9D}"/>
                </a:ext>
              </a:extLst>
            </p:cNvPr>
            <p:cNvSpPr/>
            <p:nvPr userDrawn="1"/>
          </p:nvSpPr>
          <p:spPr>
            <a:xfrm>
              <a:off x="12658057" y="3963908"/>
              <a:ext cx="300625" cy="300625"/>
            </a:xfrm>
            <a:prstGeom prst="ellipse">
              <a:avLst/>
            </a:prstGeom>
            <a:solidFill>
              <a:srgbClr val="9C3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0" name="TextBox 119">
              <a:extLst>
                <a:ext uri="{FF2B5EF4-FFF2-40B4-BE49-F238E27FC236}">
                  <a16:creationId xmlns="" xmlns:a16="http://schemas.microsoft.com/office/drawing/2014/main" id="{117ADCE7-CEC7-DEAD-0DE5-8C9E9DCBAECC}"/>
                </a:ext>
              </a:extLst>
            </p:cNvPr>
            <p:cNvSpPr txBox="1"/>
            <p:nvPr userDrawn="1"/>
          </p:nvSpPr>
          <p:spPr>
            <a:xfrm>
              <a:off x="12383596" y="4236863"/>
              <a:ext cx="849547" cy="200055"/>
            </a:xfrm>
            <a:prstGeom prst="rect">
              <a:avLst/>
            </a:prstGeom>
            <a:noFill/>
          </p:spPr>
          <p:txBody>
            <a:bodyPr wrap="square" rtlCol="0">
              <a:spAutoFit/>
            </a:bodyPr>
            <a:lstStyle/>
            <a:p>
              <a:pPr algn="ctr"/>
              <a:r>
                <a:rPr lang="ru-RU" sz="700" dirty="0">
                  <a:solidFill>
                    <a:srgbClr val="282A2E"/>
                  </a:solidFill>
                </a:rPr>
                <a:t>156/54/103</a:t>
              </a:r>
              <a:endParaRPr lang="en-US" sz="700" dirty="0">
                <a:solidFill>
                  <a:srgbClr val="282A2E"/>
                </a:solidFill>
              </a:endParaRPr>
            </a:p>
          </p:txBody>
        </p:sp>
        <p:sp>
          <p:nvSpPr>
            <p:cNvPr id="121" name="Овал 120">
              <a:extLst>
                <a:ext uri="{FF2B5EF4-FFF2-40B4-BE49-F238E27FC236}">
                  <a16:creationId xmlns="" xmlns:a16="http://schemas.microsoft.com/office/drawing/2014/main" id="{D1DE9B5A-93CD-189A-3678-F883605C27AF}"/>
                </a:ext>
              </a:extLst>
            </p:cNvPr>
            <p:cNvSpPr/>
            <p:nvPr userDrawn="1"/>
          </p:nvSpPr>
          <p:spPr>
            <a:xfrm>
              <a:off x="13193664" y="3963908"/>
              <a:ext cx="300625" cy="300625"/>
            </a:xfrm>
            <a:prstGeom prst="ellipse">
              <a:avLst/>
            </a:prstGeom>
            <a:solidFill>
              <a:srgbClr val="AC6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2" name="TextBox 121">
              <a:extLst>
                <a:ext uri="{FF2B5EF4-FFF2-40B4-BE49-F238E27FC236}">
                  <a16:creationId xmlns="" xmlns:a16="http://schemas.microsoft.com/office/drawing/2014/main" id="{965A77D9-72E3-79C2-8C44-334A7D0A85E6}"/>
                </a:ext>
              </a:extLst>
            </p:cNvPr>
            <p:cNvSpPr txBox="1"/>
            <p:nvPr userDrawn="1"/>
          </p:nvSpPr>
          <p:spPr>
            <a:xfrm>
              <a:off x="12919203" y="4236863"/>
              <a:ext cx="849547" cy="200055"/>
            </a:xfrm>
            <a:prstGeom prst="rect">
              <a:avLst/>
            </a:prstGeom>
            <a:noFill/>
          </p:spPr>
          <p:txBody>
            <a:bodyPr wrap="square" rtlCol="0">
              <a:spAutoFit/>
            </a:bodyPr>
            <a:lstStyle/>
            <a:p>
              <a:pPr algn="ctr"/>
              <a:r>
                <a:rPr lang="ru-RU" sz="700" dirty="0">
                  <a:solidFill>
                    <a:srgbClr val="282A2E"/>
                  </a:solidFill>
                </a:rPr>
                <a:t>172/98/120</a:t>
              </a:r>
              <a:endParaRPr lang="en-US" sz="700" dirty="0">
                <a:solidFill>
                  <a:srgbClr val="282A2E"/>
                </a:solidFill>
              </a:endParaRPr>
            </a:p>
          </p:txBody>
        </p:sp>
        <p:sp>
          <p:nvSpPr>
            <p:cNvPr id="123" name="Овал 122">
              <a:extLst>
                <a:ext uri="{FF2B5EF4-FFF2-40B4-BE49-F238E27FC236}">
                  <a16:creationId xmlns="" xmlns:a16="http://schemas.microsoft.com/office/drawing/2014/main" id="{3501A912-EE11-AA9D-C08E-9CA509246C6E}"/>
                </a:ext>
              </a:extLst>
            </p:cNvPr>
            <p:cNvSpPr/>
            <p:nvPr userDrawn="1"/>
          </p:nvSpPr>
          <p:spPr>
            <a:xfrm>
              <a:off x="13764811" y="3963908"/>
              <a:ext cx="300625" cy="300625"/>
            </a:xfrm>
            <a:prstGeom prst="ellipse">
              <a:avLst/>
            </a:prstGeom>
            <a:solidFill>
              <a:srgbClr val="D0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4" name="TextBox 123">
              <a:extLst>
                <a:ext uri="{FF2B5EF4-FFF2-40B4-BE49-F238E27FC236}">
                  <a16:creationId xmlns="" xmlns:a16="http://schemas.microsoft.com/office/drawing/2014/main" id="{452B8E38-23FF-D350-5E9C-12C592D69001}"/>
                </a:ext>
              </a:extLst>
            </p:cNvPr>
            <p:cNvSpPr txBox="1"/>
            <p:nvPr userDrawn="1"/>
          </p:nvSpPr>
          <p:spPr>
            <a:xfrm>
              <a:off x="13490350" y="4236863"/>
              <a:ext cx="849547" cy="200055"/>
            </a:xfrm>
            <a:prstGeom prst="rect">
              <a:avLst/>
            </a:prstGeom>
            <a:noFill/>
          </p:spPr>
          <p:txBody>
            <a:bodyPr wrap="square" rtlCol="0">
              <a:spAutoFit/>
            </a:bodyPr>
            <a:lstStyle/>
            <a:p>
              <a:pPr algn="ctr"/>
              <a:r>
                <a:rPr lang="ru-RU" sz="700" dirty="0">
                  <a:solidFill>
                    <a:srgbClr val="282A2E"/>
                  </a:solidFill>
                </a:rPr>
                <a:t>208/139/164</a:t>
              </a:r>
              <a:endParaRPr lang="en-US" sz="700" dirty="0">
                <a:solidFill>
                  <a:srgbClr val="282A2E"/>
                </a:solidFill>
              </a:endParaRPr>
            </a:p>
          </p:txBody>
        </p:sp>
        <p:sp>
          <p:nvSpPr>
            <p:cNvPr id="125" name="Овал 124">
              <a:extLst>
                <a:ext uri="{FF2B5EF4-FFF2-40B4-BE49-F238E27FC236}">
                  <a16:creationId xmlns="" xmlns:a16="http://schemas.microsoft.com/office/drawing/2014/main" id="{C0964AF2-BBC9-4301-9171-9022C12A2533}"/>
                </a:ext>
              </a:extLst>
            </p:cNvPr>
            <p:cNvSpPr/>
            <p:nvPr userDrawn="1"/>
          </p:nvSpPr>
          <p:spPr>
            <a:xfrm>
              <a:off x="14323613" y="3963908"/>
              <a:ext cx="300625" cy="300625"/>
            </a:xfrm>
            <a:prstGeom prst="ellipse">
              <a:avLst/>
            </a:prstGeom>
            <a:solidFill>
              <a:srgbClr val="DECC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6" name="TextBox 125">
              <a:extLst>
                <a:ext uri="{FF2B5EF4-FFF2-40B4-BE49-F238E27FC236}">
                  <a16:creationId xmlns="" xmlns:a16="http://schemas.microsoft.com/office/drawing/2014/main" id="{EE200B9A-82FA-2EE6-1E06-A06169E75D2B}"/>
                </a:ext>
              </a:extLst>
            </p:cNvPr>
            <p:cNvSpPr txBox="1"/>
            <p:nvPr userDrawn="1"/>
          </p:nvSpPr>
          <p:spPr>
            <a:xfrm>
              <a:off x="14049152" y="4236863"/>
              <a:ext cx="849547" cy="200055"/>
            </a:xfrm>
            <a:prstGeom prst="rect">
              <a:avLst/>
            </a:prstGeom>
            <a:noFill/>
          </p:spPr>
          <p:txBody>
            <a:bodyPr wrap="square" rtlCol="0">
              <a:spAutoFit/>
            </a:bodyPr>
            <a:lstStyle/>
            <a:p>
              <a:pPr algn="ctr"/>
              <a:r>
                <a:rPr lang="ru-RU" sz="700" dirty="0">
                  <a:solidFill>
                    <a:srgbClr val="282A2E"/>
                  </a:solidFill>
                </a:rPr>
                <a:t>222/204/8</a:t>
              </a:r>
              <a:endParaRPr lang="en-US" sz="700" dirty="0">
                <a:solidFill>
                  <a:srgbClr val="282A2E"/>
                </a:solidFill>
              </a:endParaRPr>
            </a:p>
          </p:txBody>
        </p:sp>
        <p:sp>
          <p:nvSpPr>
            <p:cNvPr id="127" name="Овал 126">
              <a:extLst>
                <a:ext uri="{FF2B5EF4-FFF2-40B4-BE49-F238E27FC236}">
                  <a16:creationId xmlns="" xmlns:a16="http://schemas.microsoft.com/office/drawing/2014/main" id="{20131E2A-C91A-B3F6-0C44-2A2D4B9ABC83}"/>
                </a:ext>
              </a:extLst>
            </p:cNvPr>
            <p:cNvSpPr/>
            <p:nvPr userDrawn="1"/>
          </p:nvSpPr>
          <p:spPr>
            <a:xfrm>
              <a:off x="14876802" y="3963908"/>
              <a:ext cx="300625" cy="300625"/>
            </a:xfrm>
            <a:prstGeom prst="ellipse">
              <a:avLst/>
            </a:prstGeom>
            <a:solidFill>
              <a:srgbClr val="D0DE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8" name="TextBox 127">
              <a:extLst>
                <a:ext uri="{FF2B5EF4-FFF2-40B4-BE49-F238E27FC236}">
                  <a16:creationId xmlns="" xmlns:a16="http://schemas.microsoft.com/office/drawing/2014/main" id="{57EFB5D9-6486-717E-A5B5-ED223CEE29C6}"/>
                </a:ext>
              </a:extLst>
            </p:cNvPr>
            <p:cNvSpPr txBox="1"/>
            <p:nvPr userDrawn="1"/>
          </p:nvSpPr>
          <p:spPr>
            <a:xfrm>
              <a:off x="14602341" y="4236863"/>
              <a:ext cx="849547" cy="200055"/>
            </a:xfrm>
            <a:prstGeom prst="rect">
              <a:avLst/>
            </a:prstGeom>
            <a:noFill/>
          </p:spPr>
          <p:txBody>
            <a:bodyPr wrap="square" rtlCol="0">
              <a:spAutoFit/>
            </a:bodyPr>
            <a:lstStyle/>
            <a:p>
              <a:pPr algn="ctr"/>
              <a:r>
                <a:rPr lang="ru-RU" sz="700" dirty="0">
                  <a:solidFill>
                    <a:srgbClr val="282A2E"/>
                  </a:solidFill>
                </a:rPr>
                <a:t>208/222/84</a:t>
              </a:r>
              <a:endParaRPr lang="en-US" sz="700" dirty="0">
                <a:solidFill>
                  <a:srgbClr val="282A2E"/>
                </a:solidFill>
              </a:endParaRPr>
            </a:p>
          </p:txBody>
        </p:sp>
        <p:sp>
          <p:nvSpPr>
            <p:cNvPr id="129" name="Овал 128">
              <a:extLst>
                <a:ext uri="{FF2B5EF4-FFF2-40B4-BE49-F238E27FC236}">
                  <a16:creationId xmlns="" xmlns:a16="http://schemas.microsoft.com/office/drawing/2014/main" id="{FEDDC7F1-AB43-94BC-86D3-56E1F4E1F734}"/>
                </a:ext>
              </a:extLst>
            </p:cNvPr>
            <p:cNvSpPr/>
            <p:nvPr userDrawn="1"/>
          </p:nvSpPr>
          <p:spPr>
            <a:xfrm>
              <a:off x="15435249" y="3963908"/>
              <a:ext cx="300625" cy="300625"/>
            </a:xfrm>
            <a:prstGeom prst="ellipse">
              <a:avLst/>
            </a:prstGeom>
            <a:solidFill>
              <a:srgbClr val="E6E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0" name="TextBox 129">
              <a:extLst>
                <a:ext uri="{FF2B5EF4-FFF2-40B4-BE49-F238E27FC236}">
                  <a16:creationId xmlns="" xmlns:a16="http://schemas.microsoft.com/office/drawing/2014/main" id="{2E6601DE-F541-DB35-8C78-951D62188448}"/>
                </a:ext>
              </a:extLst>
            </p:cNvPr>
            <p:cNvSpPr txBox="1"/>
            <p:nvPr userDrawn="1"/>
          </p:nvSpPr>
          <p:spPr>
            <a:xfrm>
              <a:off x="15160788" y="4236863"/>
              <a:ext cx="849547" cy="200055"/>
            </a:xfrm>
            <a:prstGeom prst="rect">
              <a:avLst/>
            </a:prstGeom>
            <a:noFill/>
          </p:spPr>
          <p:txBody>
            <a:bodyPr wrap="square" rtlCol="0">
              <a:spAutoFit/>
            </a:bodyPr>
            <a:lstStyle/>
            <a:p>
              <a:pPr algn="ctr"/>
              <a:r>
                <a:rPr lang="ru-RU" sz="700" dirty="0">
                  <a:solidFill>
                    <a:srgbClr val="282A2E"/>
                  </a:solidFill>
                </a:rPr>
                <a:t>230/237/133</a:t>
              </a:r>
              <a:endParaRPr lang="en-US" sz="700" dirty="0">
                <a:solidFill>
                  <a:srgbClr val="282A2E"/>
                </a:solidFill>
              </a:endParaRPr>
            </a:p>
          </p:txBody>
        </p:sp>
        <p:sp>
          <p:nvSpPr>
            <p:cNvPr id="131" name="Овал 130">
              <a:extLst>
                <a:ext uri="{FF2B5EF4-FFF2-40B4-BE49-F238E27FC236}">
                  <a16:creationId xmlns="" xmlns:a16="http://schemas.microsoft.com/office/drawing/2014/main" id="{1FA7655F-4102-D4A4-1C54-462B0919528B}"/>
                </a:ext>
              </a:extLst>
            </p:cNvPr>
            <p:cNvSpPr/>
            <p:nvPr userDrawn="1"/>
          </p:nvSpPr>
          <p:spPr>
            <a:xfrm>
              <a:off x="12658057" y="4483507"/>
              <a:ext cx="300625" cy="300625"/>
            </a:xfrm>
            <a:prstGeom prst="ellipse">
              <a:avLst/>
            </a:prstGeom>
            <a:solidFill>
              <a:srgbClr val="603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2" name="TextBox 131">
              <a:extLst>
                <a:ext uri="{FF2B5EF4-FFF2-40B4-BE49-F238E27FC236}">
                  <a16:creationId xmlns="" xmlns:a16="http://schemas.microsoft.com/office/drawing/2014/main" id="{664F5670-3718-BED4-55D2-EA70C1B357C4}"/>
                </a:ext>
              </a:extLst>
            </p:cNvPr>
            <p:cNvSpPr txBox="1"/>
            <p:nvPr userDrawn="1"/>
          </p:nvSpPr>
          <p:spPr>
            <a:xfrm>
              <a:off x="12383596" y="4756462"/>
              <a:ext cx="849547" cy="200055"/>
            </a:xfrm>
            <a:prstGeom prst="rect">
              <a:avLst/>
            </a:prstGeom>
            <a:noFill/>
          </p:spPr>
          <p:txBody>
            <a:bodyPr wrap="square" rtlCol="0">
              <a:spAutoFit/>
            </a:bodyPr>
            <a:lstStyle/>
            <a:p>
              <a:pPr algn="ctr"/>
              <a:r>
                <a:rPr lang="ru-RU" sz="700" dirty="0">
                  <a:solidFill>
                    <a:srgbClr val="282A2E"/>
                  </a:solidFill>
                </a:rPr>
                <a:t>96/55/158</a:t>
              </a:r>
              <a:endParaRPr lang="en-US" sz="700" dirty="0">
                <a:solidFill>
                  <a:srgbClr val="282A2E"/>
                </a:solidFill>
              </a:endParaRPr>
            </a:p>
          </p:txBody>
        </p:sp>
        <p:sp>
          <p:nvSpPr>
            <p:cNvPr id="133" name="Овал 132">
              <a:extLst>
                <a:ext uri="{FF2B5EF4-FFF2-40B4-BE49-F238E27FC236}">
                  <a16:creationId xmlns="" xmlns:a16="http://schemas.microsoft.com/office/drawing/2014/main" id="{5CC8D0D9-190E-FFE5-FA8C-7E2CCD624A99}"/>
                </a:ext>
              </a:extLst>
            </p:cNvPr>
            <p:cNvSpPr/>
            <p:nvPr userDrawn="1"/>
          </p:nvSpPr>
          <p:spPr>
            <a:xfrm>
              <a:off x="13193664" y="4483507"/>
              <a:ext cx="300625" cy="300625"/>
            </a:xfrm>
            <a:prstGeom prst="ellipse">
              <a:avLst/>
            </a:prstGeom>
            <a:solidFill>
              <a:srgbClr val="896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4" name="TextBox 133">
              <a:extLst>
                <a:ext uri="{FF2B5EF4-FFF2-40B4-BE49-F238E27FC236}">
                  <a16:creationId xmlns="" xmlns:a16="http://schemas.microsoft.com/office/drawing/2014/main" id="{621F75D8-877B-BB77-21D1-70B462A60502}"/>
                </a:ext>
              </a:extLst>
            </p:cNvPr>
            <p:cNvSpPr txBox="1"/>
            <p:nvPr userDrawn="1"/>
          </p:nvSpPr>
          <p:spPr>
            <a:xfrm>
              <a:off x="12919203" y="4756462"/>
              <a:ext cx="849547" cy="200055"/>
            </a:xfrm>
            <a:prstGeom prst="rect">
              <a:avLst/>
            </a:prstGeom>
            <a:noFill/>
          </p:spPr>
          <p:txBody>
            <a:bodyPr wrap="square" rtlCol="0">
              <a:spAutoFit/>
            </a:bodyPr>
            <a:lstStyle/>
            <a:p>
              <a:pPr algn="ctr"/>
              <a:r>
                <a:rPr lang="ru-RU" sz="700" dirty="0">
                  <a:solidFill>
                    <a:srgbClr val="282A2E"/>
                  </a:solidFill>
                </a:rPr>
                <a:t>137/108/196</a:t>
              </a:r>
              <a:endParaRPr lang="en-US" sz="700" dirty="0">
                <a:solidFill>
                  <a:srgbClr val="282A2E"/>
                </a:solidFill>
              </a:endParaRPr>
            </a:p>
          </p:txBody>
        </p:sp>
        <p:sp>
          <p:nvSpPr>
            <p:cNvPr id="135" name="Овал 134">
              <a:extLst>
                <a:ext uri="{FF2B5EF4-FFF2-40B4-BE49-F238E27FC236}">
                  <a16:creationId xmlns="" xmlns:a16="http://schemas.microsoft.com/office/drawing/2014/main" id="{3D72B2A1-4AB9-A91D-47AA-510B810D0CBB}"/>
                </a:ext>
              </a:extLst>
            </p:cNvPr>
            <p:cNvSpPr/>
            <p:nvPr userDrawn="1"/>
          </p:nvSpPr>
          <p:spPr>
            <a:xfrm>
              <a:off x="13764811" y="4483507"/>
              <a:ext cx="300625" cy="300625"/>
            </a:xfrm>
            <a:prstGeom prst="ellipse">
              <a:avLst/>
            </a:prstGeom>
            <a:solidFill>
              <a:srgbClr val="B89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6" name="TextBox 135">
              <a:extLst>
                <a:ext uri="{FF2B5EF4-FFF2-40B4-BE49-F238E27FC236}">
                  <a16:creationId xmlns="" xmlns:a16="http://schemas.microsoft.com/office/drawing/2014/main" id="{FE13B0CB-4630-894A-BA5A-E642BB0E757C}"/>
                </a:ext>
              </a:extLst>
            </p:cNvPr>
            <p:cNvSpPr txBox="1"/>
            <p:nvPr userDrawn="1"/>
          </p:nvSpPr>
          <p:spPr>
            <a:xfrm>
              <a:off x="13490350" y="4756462"/>
              <a:ext cx="849547" cy="200055"/>
            </a:xfrm>
            <a:prstGeom prst="rect">
              <a:avLst/>
            </a:prstGeom>
            <a:noFill/>
          </p:spPr>
          <p:txBody>
            <a:bodyPr wrap="square" rtlCol="0">
              <a:spAutoFit/>
            </a:bodyPr>
            <a:lstStyle/>
            <a:p>
              <a:pPr algn="ctr"/>
              <a:r>
                <a:rPr lang="ru-RU" sz="700" dirty="0">
                  <a:solidFill>
                    <a:srgbClr val="282A2E"/>
                  </a:solidFill>
                </a:rPr>
                <a:t>184/158/255</a:t>
              </a:r>
              <a:endParaRPr lang="en-US" sz="700" dirty="0">
                <a:solidFill>
                  <a:srgbClr val="282A2E"/>
                </a:solidFill>
              </a:endParaRPr>
            </a:p>
          </p:txBody>
        </p:sp>
        <p:sp>
          <p:nvSpPr>
            <p:cNvPr id="137" name="Овал 136">
              <a:extLst>
                <a:ext uri="{FF2B5EF4-FFF2-40B4-BE49-F238E27FC236}">
                  <a16:creationId xmlns="" xmlns:a16="http://schemas.microsoft.com/office/drawing/2014/main" id="{465CDFE4-8782-74F4-2930-F48A6E002B5D}"/>
                </a:ext>
              </a:extLst>
            </p:cNvPr>
            <p:cNvSpPr/>
            <p:nvPr userDrawn="1"/>
          </p:nvSpPr>
          <p:spPr>
            <a:xfrm>
              <a:off x="14323613" y="4483507"/>
              <a:ext cx="300625" cy="300625"/>
            </a:xfrm>
            <a:prstGeom prst="ellipse">
              <a:avLst/>
            </a:prstGeom>
            <a:solidFill>
              <a:srgbClr val="99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8" name="TextBox 137">
              <a:extLst>
                <a:ext uri="{FF2B5EF4-FFF2-40B4-BE49-F238E27FC236}">
                  <a16:creationId xmlns="" xmlns:a16="http://schemas.microsoft.com/office/drawing/2014/main" id="{1B02A453-06FA-301A-6310-6134A2552CCA}"/>
                </a:ext>
              </a:extLst>
            </p:cNvPr>
            <p:cNvSpPr txBox="1"/>
            <p:nvPr userDrawn="1"/>
          </p:nvSpPr>
          <p:spPr>
            <a:xfrm>
              <a:off x="14049152" y="4756462"/>
              <a:ext cx="849547" cy="200055"/>
            </a:xfrm>
            <a:prstGeom prst="rect">
              <a:avLst/>
            </a:prstGeom>
            <a:noFill/>
          </p:spPr>
          <p:txBody>
            <a:bodyPr wrap="square" rtlCol="0">
              <a:spAutoFit/>
            </a:bodyPr>
            <a:lstStyle/>
            <a:p>
              <a:pPr algn="ctr"/>
              <a:r>
                <a:rPr lang="ru-RU" sz="700" dirty="0">
                  <a:solidFill>
                    <a:srgbClr val="282A2E"/>
                  </a:solidFill>
                </a:rPr>
                <a:t>153/28/28</a:t>
              </a:r>
              <a:endParaRPr lang="en-US" sz="700" dirty="0">
                <a:solidFill>
                  <a:srgbClr val="282A2E"/>
                </a:solidFill>
              </a:endParaRPr>
            </a:p>
          </p:txBody>
        </p:sp>
        <p:sp>
          <p:nvSpPr>
            <p:cNvPr id="139" name="Овал 138">
              <a:extLst>
                <a:ext uri="{FF2B5EF4-FFF2-40B4-BE49-F238E27FC236}">
                  <a16:creationId xmlns="" xmlns:a16="http://schemas.microsoft.com/office/drawing/2014/main" id="{31C0618F-2003-8CB4-0CC1-495E617F6B2E}"/>
                </a:ext>
              </a:extLst>
            </p:cNvPr>
            <p:cNvSpPr/>
            <p:nvPr userDrawn="1"/>
          </p:nvSpPr>
          <p:spPr>
            <a:xfrm>
              <a:off x="14876802" y="4483507"/>
              <a:ext cx="300625" cy="300625"/>
            </a:xfrm>
            <a:prstGeom prst="ellipse">
              <a:avLst/>
            </a:prstGeom>
            <a:solidFill>
              <a:srgbClr val="DE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0" name="TextBox 139">
              <a:extLst>
                <a:ext uri="{FF2B5EF4-FFF2-40B4-BE49-F238E27FC236}">
                  <a16:creationId xmlns="" xmlns:a16="http://schemas.microsoft.com/office/drawing/2014/main" id="{E4188BDF-375B-EEE3-976C-87650A722DFA}"/>
                </a:ext>
              </a:extLst>
            </p:cNvPr>
            <p:cNvSpPr txBox="1"/>
            <p:nvPr userDrawn="1"/>
          </p:nvSpPr>
          <p:spPr>
            <a:xfrm>
              <a:off x="14602341" y="4756462"/>
              <a:ext cx="849547" cy="200055"/>
            </a:xfrm>
            <a:prstGeom prst="rect">
              <a:avLst/>
            </a:prstGeom>
            <a:noFill/>
          </p:spPr>
          <p:txBody>
            <a:bodyPr wrap="square" rtlCol="0">
              <a:spAutoFit/>
            </a:bodyPr>
            <a:lstStyle/>
            <a:p>
              <a:pPr algn="ctr"/>
              <a:r>
                <a:rPr lang="ru-RU" sz="700" dirty="0">
                  <a:solidFill>
                    <a:srgbClr val="282A2E"/>
                  </a:solidFill>
                </a:rPr>
                <a:t>222/49/49</a:t>
              </a:r>
              <a:endParaRPr lang="en-US" sz="700" dirty="0">
                <a:solidFill>
                  <a:srgbClr val="282A2E"/>
                </a:solidFill>
              </a:endParaRPr>
            </a:p>
          </p:txBody>
        </p:sp>
        <p:sp>
          <p:nvSpPr>
            <p:cNvPr id="141" name="Овал 140">
              <a:extLst>
                <a:ext uri="{FF2B5EF4-FFF2-40B4-BE49-F238E27FC236}">
                  <a16:creationId xmlns="" xmlns:a16="http://schemas.microsoft.com/office/drawing/2014/main" id="{C9C96B67-C5C3-9672-25E9-644D3D6F8CB2}"/>
                </a:ext>
              </a:extLst>
            </p:cNvPr>
            <p:cNvSpPr/>
            <p:nvPr userDrawn="1"/>
          </p:nvSpPr>
          <p:spPr>
            <a:xfrm>
              <a:off x="15435249" y="4483507"/>
              <a:ext cx="300625" cy="300625"/>
            </a:xfrm>
            <a:prstGeom prst="ellipse">
              <a:avLst/>
            </a:prstGeom>
            <a:solidFill>
              <a:srgbClr val="E6B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2" name="TextBox 141">
              <a:extLst>
                <a:ext uri="{FF2B5EF4-FFF2-40B4-BE49-F238E27FC236}">
                  <a16:creationId xmlns="" xmlns:a16="http://schemas.microsoft.com/office/drawing/2014/main" id="{ACCD9A15-7781-2794-1A10-FD932FAD2A80}"/>
                </a:ext>
              </a:extLst>
            </p:cNvPr>
            <p:cNvSpPr txBox="1"/>
            <p:nvPr userDrawn="1"/>
          </p:nvSpPr>
          <p:spPr>
            <a:xfrm>
              <a:off x="15160788" y="4756462"/>
              <a:ext cx="849547" cy="200055"/>
            </a:xfrm>
            <a:prstGeom prst="rect">
              <a:avLst/>
            </a:prstGeom>
            <a:noFill/>
          </p:spPr>
          <p:txBody>
            <a:bodyPr wrap="square" rtlCol="0">
              <a:spAutoFit/>
            </a:bodyPr>
            <a:lstStyle/>
            <a:p>
              <a:pPr algn="ctr"/>
              <a:r>
                <a:rPr lang="ru-RU" sz="700" dirty="0">
                  <a:solidFill>
                    <a:srgbClr val="282A2E"/>
                  </a:solidFill>
                </a:rPr>
                <a:t>230/176/168</a:t>
              </a:r>
              <a:endParaRPr lang="en-US" sz="700" dirty="0">
                <a:solidFill>
                  <a:srgbClr val="282A2E"/>
                </a:solidFill>
              </a:endParaRPr>
            </a:p>
          </p:txBody>
        </p:sp>
      </p:grpSp>
      <p:sp>
        <p:nvSpPr>
          <p:cNvPr id="143" name="TextBox 142">
            <a:extLst>
              <a:ext uri="{FF2B5EF4-FFF2-40B4-BE49-F238E27FC236}">
                <a16:creationId xmlns="" xmlns:a16="http://schemas.microsoft.com/office/drawing/2014/main" id="{B684F1DF-7E67-D199-4021-81FC03736E2E}"/>
              </a:ext>
            </a:extLst>
          </p:cNvPr>
          <p:cNvSpPr txBox="1"/>
          <p:nvPr userDrawn="1"/>
        </p:nvSpPr>
        <p:spPr>
          <a:xfrm>
            <a:off x="12541026" y="2018544"/>
            <a:ext cx="2742457" cy="246221"/>
          </a:xfrm>
          <a:prstGeom prst="rect">
            <a:avLst/>
          </a:prstGeom>
          <a:noFill/>
        </p:spPr>
        <p:txBody>
          <a:bodyPr wrap="square" rtlCol="0">
            <a:spAutoFit/>
          </a:bodyPr>
          <a:lstStyle/>
          <a:p>
            <a:r>
              <a:rPr lang="ru-RU" sz="1000" b="1" dirty="0" err="1">
                <a:solidFill>
                  <a:srgbClr val="282A2E"/>
                </a:solidFill>
              </a:rPr>
              <a:t>Разбеленная</a:t>
            </a:r>
            <a:r>
              <a:rPr lang="ru-RU" sz="1000" b="1" dirty="0">
                <a:solidFill>
                  <a:srgbClr val="282A2E"/>
                </a:solidFill>
              </a:rPr>
              <a:t> палитра</a:t>
            </a:r>
          </a:p>
        </p:txBody>
      </p:sp>
      <p:grpSp>
        <p:nvGrpSpPr>
          <p:cNvPr id="144" name="Группа 143">
            <a:extLst>
              <a:ext uri="{FF2B5EF4-FFF2-40B4-BE49-F238E27FC236}">
                <a16:creationId xmlns="" xmlns:a16="http://schemas.microsoft.com/office/drawing/2014/main" id="{D6565332-5E3B-02A9-1F16-EECBAC1B4116}"/>
              </a:ext>
            </a:extLst>
          </p:cNvPr>
          <p:cNvGrpSpPr/>
          <p:nvPr userDrawn="1"/>
        </p:nvGrpSpPr>
        <p:grpSpPr>
          <a:xfrm>
            <a:off x="12383596" y="2326321"/>
            <a:ext cx="3068292" cy="473010"/>
            <a:chOff x="12383596" y="2326321"/>
            <a:chExt cx="3068292" cy="473010"/>
          </a:xfrm>
        </p:grpSpPr>
        <p:sp>
          <p:nvSpPr>
            <p:cNvPr id="145" name="Овал 144">
              <a:extLst>
                <a:ext uri="{FF2B5EF4-FFF2-40B4-BE49-F238E27FC236}">
                  <a16:creationId xmlns="" xmlns:a16="http://schemas.microsoft.com/office/drawing/2014/main" id="{3FB36166-9B44-FC98-6B19-E88A86D81A6F}"/>
                </a:ext>
              </a:extLst>
            </p:cNvPr>
            <p:cNvSpPr/>
            <p:nvPr userDrawn="1"/>
          </p:nvSpPr>
          <p:spPr>
            <a:xfrm>
              <a:off x="12658057" y="2326321"/>
              <a:ext cx="300625" cy="300625"/>
            </a:xfrm>
            <a:prstGeom prst="ellipse">
              <a:avLst/>
            </a:prstGeom>
            <a:solidFill>
              <a:srgbClr val="D9D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6" name="TextBox 145">
              <a:extLst>
                <a:ext uri="{FF2B5EF4-FFF2-40B4-BE49-F238E27FC236}">
                  <a16:creationId xmlns="" xmlns:a16="http://schemas.microsoft.com/office/drawing/2014/main" id="{9D718C75-1FA4-AE89-49C6-0A8E0459CC7A}"/>
                </a:ext>
              </a:extLst>
            </p:cNvPr>
            <p:cNvSpPr txBox="1"/>
            <p:nvPr userDrawn="1"/>
          </p:nvSpPr>
          <p:spPr>
            <a:xfrm>
              <a:off x="12383596" y="2599276"/>
              <a:ext cx="849547" cy="200055"/>
            </a:xfrm>
            <a:prstGeom prst="rect">
              <a:avLst/>
            </a:prstGeom>
            <a:noFill/>
          </p:spPr>
          <p:txBody>
            <a:bodyPr wrap="square" rtlCol="0">
              <a:spAutoFit/>
            </a:bodyPr>
            <a:lstStyle/>
            <a:p>
              <a:pPr algn="ctr"/>
              <a:r>
                <a:rPr lang="ru-RU" sz="700" dirty="0">
                  <a:solidFill>
                    <a:srgbClr val="282A2E"/>
                  </a:solidFill>
                </a:rPr>
                <a:t>217/216/235</a:t>
              </a:r>
              <a:endParaRPr lang="en-US" sz="700" dirty="0">
                <a:solidFill>
                  <a:srgbClr val="282A2E"/>
                </a:solidFill>
              </a:endParaRPr>
            </a:p>
          </p:txBody>
        </p:sp>
        <p:sp>
          <p:nvSpPr>
            <p:cNvPr id="147" name="Овал 146">
              <a:extLst>
                <a:ext uri="{FF2B5EF4-FFF2-40B4-BE49-F238E27FC236}">
                  <a16:creationId xmlns="" xmlns:a16="http://schemas.microsoft.com/office/drawing/2014/main" id="{25C6B553-5CC7-F21D-AEE4-3BA237C54C34}"/>
                </a:ext>
              </a:extLst>
            </p:cNvPr>
            <p:cNvSpPr/>
            <p:nvPr userDrawn="1"/>
          </p:nvSpPr>
          <p:spPr>
            <a:xfrm>
              <a:off x="13193664" y="2326321"/>
              <a:ext cx="300625" cy="300625"/>
            </a:xfrm>
            <a:prstGeom prst="ellipse">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8" name="TextBox 147">
              <a:extLst>
                <a:ext uri="{FF2B5EF4-FFF2-40B4-BE49-F238E27FC236}">
                  <a16:creationId xmlns="" xmlns:a16="http://schemas.microsoft.com/office/drawing/2014/main" id="{E77B81E0-AED2-9304-4A45-E5B6C41EF1E0}"/>
                </a:ext>
              </a:extLst>
            </p:cNvPr>
            <p:cNvSpPr txBox="1"/>
            <p:nvPr userDrawn="1"/>
          </p:nvSpPr>
          <p:spPr>
            <a:xfrm>
              <a:off x="12919203" y="2599276"/>
              <a:ext cx="849547" cy="200055"/>
            </a:xfrm>
            <a:prstGeom prst="rect">
              <a:avLst/>
            </a:prstGeom>
            <a:noFill/>
          </p:spPr>
          <p:txBody>
            <a:bodyPr wrap="square" rtlCol="0">
              <a:spAutoFit/>
            </a:bodyPr>
            <a:lstStyle/>
            <a:p>
              <a:pPr algn="ctr"/>
              <a:r>
                <a:rPr lang="ru-RU" sz="700" dirty="0">
                  <a:solidFill>
                    <a:srgbClr val="282A2E"/>
                  </a:solidFill>
                </a:rPr>
                <a:t>207/232/255</a:t>
              </a:r>
              <a:endParaRPr lang="en-US" sz="700" dirty="0">
                <a:solidFill>
                  <a:srgbClr val="282A2E"/>
                </a:solidFill>
              </a:endParaRPr>
            </a:p>
          </p:txBody>
        </p:sp>
        <p:sp>
          <p:nvSpPr>
            <p:cNvPr id="149" name="Овал 148">
              <a:extLst>
                <a:ext uri="{FF2B5EF4-FFF2-40B4-BE49-F238E27FC236}">
                  <a16:creationId xmlns="" xmlns:a16="http://schemas.microsoft.com/office/drawing/2014/main" id="{7075B772-1C3E-882C-BF1C-7474F3B8EB7E}"/>
                </a:ext>
              </a:extLst>
            </p:cNvPr>
            <p:cNvSpPr/>
            <p:nvPr userDrawn="1"/>
          </p:nvSpPr>
          <p:spPr>
            <a:xfrm>
              <a:off x="13764811" y="2326321"/>
              <a:ext cx="300625" cy="300625"/>
            </a:xfrm>
            <a:prstGeom prst="ellipse">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0" name="TextBox 149">
              <a:extLst>
                <a:ext uri="{FF2B5EF4-FFF2-40B4-BE49-F238E27FC236}">
                  <a16:creationId xmlns="" xmlns:a16="http://schemas.microsoft.com/office/drawing/2014/main" id="{D56C2D22-A243-BACA-7DDB-9881D8708167}"/>
                </a:ext>
              </a:extLst>
            </p:cNvPr>
            <p:cNvSpPr txBox="1"/>
            <p:nvPr userDrawn="1"/>
          </p:nvSpPr>
          <p:spPr>
            <a:xfrm>
              <a:off x="13490350" y="2599276"/>
              <a:ext cx="849547" cy="200055"/>
            </a:xfrm>
            <a:prstGeom prst="rect">
              <a:avLst/>
            </a:prstGeom>
            <a:noFill/>
          </p:spPr>
          <p:txBody>
            <a:bodyPr wrap="square" rtlCol="0">
              <a:spAutoFit/>
            </a:bodyPr>
            <a:lstStyle/>
            <a:p>
              <a:pPr algn="ctr"/>
              <a:r>
                <a:rPr lang="ru-RU" sz="700" dirty="0">
                  <a:solidFill>
                    <a:srgbClr val="282A2E"/>
                  </a:solidFill>
                </a:rPr>
                <a:t>235/235/235</a:t>
              </a:r>
              <a:endParaRPr lang="en-US" sz="700" dirty="0">
                <a:solidFill>
                  <a:srgbClr val="282A2E"/>
                </a:solidFill>
              </a:endParaRPr>
            </a:p>
          </p:txBody>
        </p:sp>
        <p:sp>
          <p:nvSpPr>
            <p:cNvPr id="151" name="Овал 150">
              <a:extLst>
                <a:ext uri="{FF2B5EF4-FFF2-40B4-BE49-F238E27FC236}">
                  <a16:creationId xmlns="" xmlns:a16="http://schemas.microsoft.com/office/drawing/2014/main" id="{E7F16F81-A454-40EA-1752-284ACADF0BA2}"/>
                </a:ext>
              </a:extLst>
            </p:cNvPr>
            <p:cNvSpPr/>
            <p:nvPr userDrawn="1"/>
          </p:nvSpPr>
          <p:spPr>
            <a:xfrm>
              <a:off x="14323613" y="2326321"/>
              <a:ext cx="300625" cy="300625"/>
            </a:xfrm>
            <a:prstGeom prst="ellipse">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2" name="TextBox 151">
              <a:extLst>
                <a:ext uri="{FF2B5EF4-FFF2-40B4-BE49-F238E27FC236}">
                  <a16:creationId xmlns="" xmlns:a16="http://schemas.microsoft.com/office/drawing/2014/main" id="{478B6AD7-AAA1-E619-EAF5-6C9F21438A3B}"/>
                </a:ext>
              </a:extLst>
            </p:cNvPr>
            <p:cNvSpPr txBox="1"/>
            <p:nvPr userDrawn="1"/>
          </p:nvSpPr>
          <p:spPr>
            <a:xfrm>
              <a:off x="14049152" y="2599276"/>
              <a:ext cx="849547" cy="200055"/>
            </a:xfrm>
            <a:prstGeom prst="rect">
              <a:avLst/>
            </a:prstGeom>
            <a:noFill/>
          </p:spPr>
          <p:txBody>
            <a:bodyPr wrap="square" rtlCol="0">
              <a:spAutoFit/>
            </a:bodyPr>
            <a:lstStyle/>
            <a:p>
              <a:pPr algn="ctr"/>
              <a:r>
                <a:rPr lang="ru-RU" sz="700" dirty="0">
                  <a:solidFill>
                    <a:srgbClr val="282A2E"/>
                  </a:solidFill>
                </a:rPr>
                <a:t>252/223/215</a:t>
              </a:r>
              <a:endParaRPr lang="en-US" sz="700" dirty="0">
                <a:solidFill>
                  <a:srgbClr val="282A2E"/>
                </a:solidFill>
              </a:endParaRPr>
            </a:p>
          </p:txBody>
        </p:sp>
        <p:sp>
          <p:nvSpPr>
            <p:cNvPr id="153" name="Овал 152">
              <a:extLst>
                <a:ext uri="{FF2B5EF4-FFF2-40B4-BE49-F238E27FC236}">
                  <a16:creationId xmlns="" xmlns:a16="http://schemas.microsoft.com/office/drawing/2014/main" id="{1CD74B22-8B76-1AFF-635C-C866A4269896}"/>
                </a:ext>
              </a:extLst>
            </p:cNvPr>
            <p:cNvSpPr/>
            <p:nvPr userDrawn="1"/>
          </p:nvSpPr>
          <p:spPr>
            <a:xfrm>
              <a:off x="14876802" y="2326321"/>
              <a:ext cx="300625" cy="300625"/>
            </a:xfrm>
            <a:prstGeom prst="ellipse">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4" name="TextBox 153">
              <a:extLst>
                <a:ext uri="{FF2B5EF4-FFF2-40B4-BE49-F238E27FC236}">
                  <a16:creationId xmlns="" xmlns:a16="http://schemas.microsoft.com/office/drawing/2014/main" id="{F4D18428-39CA-9268-00AB-7029E64D8E6B}"/>
                </a:ext>
              </a:extLst>
            </p:cNvPr>
            <p:cNvSpPr txBox="1"/>
            <p:nvPr userDrawn="1"/>
          </p:nvSpPr>
          <p:spPr>
            <a:xfrm>
              <a:off x="14602341" y="2599276"/>
              <a:ext cx="849547" cy="200055"/>
            </a:xfrm>
            <a:prstGeom prst="rect">
              <a:avLst/>
            </a:prstGeom>
            <a:noFill/>
          </p:spPr>
          <p:txBody>
            <a:bodyPr wrap="square" rtlCol="0">
              <a:spAutoFit/>
            </a:bodyPr>
            <a:lstStyle/>
            <a:p>
              <a:pPr algn="ctr"/>
              <a:r>
                <a:rPr lang="ru-RU" sz="700" dirty="0">
                  <a:solidFill>
                    <a:srgbClr val="282A2E"/>
                  </a:solidFill>
                </a:rPr>
                <a:t>211/245/226</a:t>
              </a:r>
              <a:endParaRPr lang="en-US" sz="700" dirty="0">
                <a:solidFill>
                  <a:srgbClr val="282A2E"/>
                </a:solidFill>
              </a:endParaRPr>
            </a:p>
          </p:txBody>
        </p:sp>
      </p:grpSp>
      <p:sp>
        <p:nvSpPr>
          <p:cNvPr id="155" name="TextBox 154">
            <a:extLst>
              <a:ext uri="{FF2B5EF4-FFF2-40B4-BE49-F238E27FC236}">
                <a16:creationId xmlns="" xmlns:a16="http://schemas.microsoft.com/office/drawing/2014/main" id="{AD2DD20A-F2D0-9F9F-2E78-90962E241CB3}"/>
              </a:ext>
            </a:extLst>
          </p:cNvPr>
          <p:cNvSpPr txBox="1"/>
          <p:nvPr userDrawn="1"/>
        </p:nvSpPr>
        <p:spPr>
          <a:xfrm>
            <a:off x="12558019" y="2840075"/>
            <a:ext cx="2742457" cy="246221"/>
          </a:xfrm>
          <a:prstGeom prst="rect">
            <a:avLst/>
          </a:prstGeom>
          <a:noFill/>
        </p:spPr>
        <p:txBody>
          <a:bodyPr wrap="square" rtlCol="0">
            <a:spAutoFit/>
          </a:bodyPr>
          <a:lstStyle/>
          <a:p>
            <a:r>
              <a:rPr lang="ru-RU" sz="1000" b="1" dirty="0">
                <a:solidFill>
                  <a:srgbClr val="282A2E"/>
                </a:solidFill>
              </a:rPr>
              <a:t>Палитра для картограмм</a:t>
            </a:r>
          </a:p>
        </p:txBody>
      </p:sp>
      <p:grpSp>
        <p:nvGrpSpPr>
          <p:cNvPr id="156" name="Группа 155">
            <a:extLst>
              <a:ext uri="{FF2B5EF4-FFF2-40B4-BE49-F238E27FC236}">
                <a16:creationId xmlns="" xmlns:a16="http://schemas.microsoft.com/office/drawing/2014/main" id="{5385A85A-BE86-6E1C-8877-1FCD4F09A9A2}"/>
              </a:ext>
            </a:extLst>
          </p:cNvPr>
          <p:cNvGrpSpPr/>
          <p:nvPr userDrawn="1"/>
        </p:nvGrpSpPr>
        <p:grpSpPr>
          <a:xfrm>
            <a:off x="12383596" y="3147852"/>
            <a:ext cx="3626739" cy="473010"/>
            <a:chOff x="12383596" y="3147852"/>
            <a:chExt cx="3626739" cy="473010"/>
          </a:xfrm>
        </p:grpSpPr>
        <p:sp>
          <p:nvSpPr>
            <p:cNvPr id="157" name="Овал 156">
              <a:extLst>
                <a:ext uri="{FF2B5EF4-FFF2-40B4-BE49-F238E27FC236}">
                  <a16:creationId xmlns="" xmlns:a16="http://schemas.microsoft.com/office/drawing/2014/main" id="{14ECF33B-77E6-BBAA-650B-931C390B7679}"/>
                </a:ext>
              </a:extLst>
            </p:cNvPr>
            <p:cNvSpPr/>
            <p:nvPr userDrawn="1"/>
          </p:nvSpPr>
          <p:spPr>
            <a:xfrm>
              <a:off x="12658057" y="3147852"/>
              <a:ext cx="300625" cy="300625"/>
            </a:xfrm>
            <a:prstGeom prst="ellipse">
              <a:avLst/>
            </a:prstGeom>
            <a:solidFill>
              <a:srgbClr val="3631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8" name="TextBox 157">
              <a:extLst>
                <a:ext uri="{FF2B5EF4-FFF2-40B4-BE49-F238E27FC236}">
                  <a16:creationId xmlns="" xmlns:a16="http://schemas.microsoft.com/office/drawing/2014/main" id="{42A3A93F-74ED-AEF0-16BE-C85C842E6899}"/>
                </a:ext>
              </a:extLst>
            </p:cNvPr>
            <p:cNvSpPr txBox="1"/>
            <p:nvPr userDrawn="1"/>
          </p:nvSpPr>
          <p:spPr>
            <a:xfrm>
              <a:off x="12383596" y="3420807"/>
              <a:ext cx="849547" cy="200055"/>
            </a:xfrm>
            <a:prstGeom prst="rect">
              <a:avLst/>
            </a:prstGeom>
            <a:noFill/>
          </p:spPr>
          <p:txBody>
            <a:bodyPr wrap="square" rtlCol="0">
              <a:spAutoFit/>
            </a:bodyPr>
            <a:lstStyle/>
            <a:p>
              <a:pPr algn="ctr"/>
              <a:r>
                <a:rPr lang="ru-RU" sz="700" dirty="0">
                  <a:solidFill>
                    <a:srgbClr val="282A2E"/>
                  </a:solidFill>
                </a:rPr>
                <a:t>54/49/148</a:t>
              </a:r>
              <a:endParaRPr lang="en-US" sz="700" dirty="0">
                <a:solidFill>
                  <a:srgbClr val="282A2E"/>
                </a:solidFill>
              </a:endParaRPr>
            </a:p>
          </p:txBody>
        </p:sp>
        <p:sp>
          <p:nvSpPr>
            <p:cNvPr id="159" name="Овал 158">
              <a:extLst>
                <a:ext uri="{FF2B5EF4-FFF2-40B4-BE49-F238E27FC236}">
                  <a16:creationId xmlns="" xmlns:a16="http://schemas.microsoft.com/office/drawing/2014/main" id="{143C188C-3163-C2E9-2A81-41B03B7D5C19}"/>
                </a:ext>
              </a:extLst>
            </p:cNvPr>
            <p:cNvSpPr/>
            <p:nvPr userDrawn="1"/>
          </p:nvSpPr>
          <p:spPr>
            <a:xfrm>
              <a:off x="13193664" y="3147852"/>
              <a:ext cx="300625" cy="30062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0" name="TextBox 159">
              <a:extLst>
                <a:ext uri="{FF2B5EF4-FFF2-40B4-BE49-F238E27FC236}">
                  <a16:creationId xmlns="" xmlns:a16="http://schemas.microsoft.com/office/drawing/2014/main" id="{D03C6048-2831-83B5-2022-E9443BFEB213}"/>
                </a:ext>
              </a:extLst>
            </p:cNvPr>
            <p:cNvSpPr txBox="1"/>
            <p:nvPr userDrawn="1"/>
          </p:nvSpPr>
          <p:spPr>
            <a:xfrm>
              <a:off x="12919203" y="3420807"/>
              <a:ext cx="849547" cy="200055"/>
            </a:xfrm>
            <a:prstGeom prst="rect">
              <a:avLst/>
            </a:prstGeom>
            <a:noFill/>
          </p:spPr>
          <p:txBody>
            <a:bodyPr wrap="square" rtlCol="0">
              <a:spAutoFit/>
            </a:bodyPr>
            <a:lstStyle/>
            <a:p>
              <a:pPr algn="ctr"/>
              <a:r>
                <a:rPr lang="ru-RU" sz="700" dirty="0">
                  <a:solidFill>
                    <a:srgbClr val="282A2E"/>
                  </a:solidFill>
                </a:rPr>
                <a:t>52/1</a:t>
              </a:r>
              <a:r>
                <a:rPr lang="en-US" sz="700" dirty="0">
                  <a:solidFill>
                    <a:srgbClr val="282A2E"/>
                  </a:solidFill>
                </a:rPr>
                <a:t>1</a:t>
              </a:r>
              <a:r>
                <a:rPr lang="ru-RU" sz="700" dirty="0">
                  <a:solidFill>
                    <a:srgbClr val="282A2E"/>
                  </a:solidFill>
                </a:rPr>
                <a:t>1/194</a:t>
              </a:r>
              <a:endParaRPr lang="en-US" sz="700" dirty="0">
                <a:solidFill>
                  <a:srgbClr val="282A2E"/>
                </a:solidFill>
              </a:endParaRPr>
            </a:p>
          </p:txBody>
        </p:sp>
        <p:sp>
          <p:nvSpPr>
            <p:cNvPr id="161" name="Овал 160">
              <a:extLst>
                <a:ext uri="{FF2B5EF4-FFF2-40B4-BE49-F238E27FC236}">
                  <a16:creationId xmlns="" xmlns:a16="http://schemas.microsoft.com/office/drawing/2014/main" id="{04BD6DD3-C042-8463-3FE3-158382785C4D}"/>
                </a:ext>
              </a:extLst>
            </p:cNvPr>
            <p:cNvSpPr/>
            <p:nvPr userDrawn="1"/>
          </p:nvSpPr>
          <p:spPr>
            <a:xfrm>
              <a:off x="13764811" y="3147852"/>
              <a:ext cx="300625" cy="3006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2" name="TextBox 161">
              <a:extLst>
                <a:ext uri="{FF2B5EF4-FFF2-40B4-BE49-F238E27FC236}">
                  <a16:creationId xmlns="" xmlns:a16="http://schemas.microsoft.com/office/drawing/2014/main" id="{9D3B5A99-7232-C51A-016A-0164CEEA168C}"/>
                </a:ext>
              </a:extLst>
            </p:cNvPr>
            <p:cNvSpPr txBox="1"/>
            <p:nvPr userDrawn="1"/>
          </p:nvSpPr>
          <p:spPr>
            <a:xfrm>
              <a:off x="13490350" y="3420807"/>
              <a:ext cx="849547" cy="200055"/>
            </a:xfrm>
            <a:prstGeom prst="rect">
              <a:avLst/>
            </a:prstGeom>
            <a:noFill/>
          </p:spPr>
          <p:txBody>
            <a:bodyPr wrap="square" rtlCol="0">
              <a:spAutoFit/>
            </a:bodyPr>
            <a:lstStyle/>
            <a:p>
              <a:pPr algn="ctr"/>
              <a:r>
                <a:rPr lang="ru-RU" sz="700" dirty="0">
                  <a:solidFill>
                    <a:srgbClr val="282A2E"/>
                  </a:solidFill>
                </a:rPr>
                <a:t>125/187/252</a:t>
              </a:r>
              <a:endParaRPr lang="en-US" sz="700" dirty="0">
                <a:solidFill>
                  <a:srgbClr val="282A2E"/>
                </a:solidFill>
              </a:endParaRPr>
            </a:p>
          </p:txBody>
        </p:sp>
        <p:sp>
          <p:nvSpPr>
            <p:cNvPr id="163" name="Овал 162">
              <a:extLst>
                <a:ext uri="{FF2B5EF4-FFF2-40B4-BE49-F238E27FC236}">
                  <a16:creationId xmlns="" xmlns:a16="http://schemas.microsoft.com/office/drawing/2014/main" id="{C70262D3-AFFC-491A-C037-BAF45D742D78}"/>
                </a:ext>
              </a:extLst>
            </p:cNvPr>
            <p:cNvSpPr/>
            <p:nvPr userDrawn="1"/>
          </p:nvSpPr>
          <p:spPr>
            <a:xfrm>
              <a:off x="14323613" y="3147852"/>
              <a:ext cx="300625" cy="300625"/>
            </a:xfrm>
            <a:prstGeom prst="ellipse">
              <a:avLst/>
            </a:prstGeom>
            <a:solidFill>
              <a:srgbClr val="A9D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4" name="TextBox 163">
              <a:extLst>
                <a:ext uri="{FF2B5EF4-FFF2-40B4-BE49-F238E27FC236}">
                  <a16:creationId xmlns="" xmlns:a16="http://schemas.microsoft.com/office/drawing/2014/main" id="{2492D926-4694-7231-F062-A8EFF062976D}"/>
                </a:ext>
              </a:extLst>
            </p:cNvPr>
            <p:cNvSpPr txBox="1"/>
            <p:nvPr userDrawn="1"/>
          </p:nvSpPr>
          <p:spPr>
            <a:xfrm>
              <a:off x="14049152" y="3420807"/>
              <a:ext cx="849547" cy="200055"/>
            </a:xfrm>
            <a:prstGeom prst="rect">
              <a:avLst/>
            </a:prstGeom>
            <a:noFill/>
          </p:spPr>
          <p:txBody>
            <a:bodyPr wrap="square" rtlCol="0">
              <a:spAutoFit/>
            </a:bodyPr>
            <a:lstStyle/>
            <a:p>
              <a:pPr algn="ctr"/>
              <a:r>
                <a:rPr lang="ru-RU" sz="700" dirty="0">
                  <a:solidFill>
                    <a:srgbClr val="282A2E"/>
                  </a:solidFill>
                </a:rPr>
                <a:t>169/211/253</a:t>
              </a:r>
              <a:endParaRPr lang="en-US" sz="700" dirty="0">
                <a:solidFill>
                  <a:srgbClr val="282A2E"/>
                </a:solidFill>
              </a:endParaRPr>
            </a:p>
          </p:txBody>
        </p:sp>
        <p:sp>
          <p:nvSpPr>
            <p:cNvPr id="165" name="Овал 164">
              <a:extLst>
                <a:ext uri="{FF2B5EF4-FFF2-40B4-BE49-F238E27FC236}">
                  <a16:creationId xmlns="" xmlns:a16="http://schemas.microsoft.com/office/drawing/2014/main" id="{41449994-9928-4892-D2AE-6749132F2AE1}"/>
                </a:ext>
              </a:extLst>
            </p:cNvPr>
            <p:cNvSpPr/>
            <p:nvPr userDrawn="1"/>
          </p:nvSpPr>
          <p:spPr>
            <a:xfrm>
              <a:off x="14876802" y="3147852"/>
              <a:ext cx="300625" cy="300625"/>
            </a:xfrm>
            <a:prstGeom prst="ellipse">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6" name="TextBox 165">
              <a:extLst>
                <a:ext uri="{FF2B5EF4-FFF2-40B4-BE49-F238E27FC236}">
                  <a16:creationId xmlns="" xmlns:a16="http://schemas.microsoft.com/office/drawing/2014/main" id="{D2A36F20-62E5-E530-FC1D-6D9E7693385D}"/>
                </a:ext>
              </a:extLst>
            </p:cNvPr>
            <p:cNvSpPr txBox="1"/>
            <p:nvPr userDrawn="1"/>
          </p:nvSpPr>
          <p:spPr>
            <a:xfrm>
              <a:off x="14602341" y="3420807"/>
              <a:ext cx="849547" cy="200055"/>
            </a:xfrm>
            <a:prstGeom prst="rect">
              <a:avLst/>
            </a:prstGeom>
            <a:noFill/>
          </p:spPr>
          <p:txBody>
            <a:bodyPr wrap="square" rtlCol="0">
              <a:spAutoFit/>
            </a:bodyPr>
            <a:lstStyle/>
            <a:p>
              <a:pPr algn="ctr"/>
              <a:r>
                <a:rPr lang="ru-RU" sz="700" dirty="0">
                  <a:solidFill>
                    <a:srgbClr val="282A2E"/>
                  </a:solidFill>
                </a:rPr>
                <a:t>207/232/255</a:t>
              </a:r>
              <a:endParaRPr lang="en-US" sz="700" dirty="0">
                <a:solidFill>
                  <a:srgbClr val="282A2E"/>
                </a:solidFill>
              </a:endParaRPr>
            </a:p>
          </p:txBody>
        </p:sp>
        <p:sp>
          <p:nvSpPr>
            <p:cNvPr id="167" name="Овал 166">
              <a:extLst>
                <a:ext uri="{FF2B5EF4-FFF2-40B4-BE49-F238E27FC236}">
                  <a16:creationId xmlns="" xmlns:a16="http://schemas.microsoft.com/office/drawing/2014/main" id="{661FF1A9-402A-4AAC-678A-7C54196A350B}"/>
                </a:ext>
              </a:extLst>
            </p:cNvPr>
            <p:cNvSpPr/>
            <p:nvPr userDrawn="1"/>
          </p:nvSpPr>
          <p:spPr>
            <a:xfrm>
              <a:off x="15435249" y="3147852"/>
              <a:ext cx="300625" cy="300625"/>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8" name="TextBox 167">
              <a:extLst>
                <a:ext uri="{FF2B5EF4-FFF2-40B4-BE49-F238E27FC236}">
                  <a16:creationId xmlns="" xmlns:a16="http://schemas.microsoft.com/office/drawing/2014/main" id="{A880E9E2-2A7B-4DC1-3842-1347062879DB}"/>
                </a:ext>
              </a:extLst>
            </p:cNvPr>
            <p:cNvSpPr txBox="1"/>
            <p:nvPr userDrawn="1"/>
          </p:nvSpPr>
          <p:spPr>
            <a:xfrm>
              <a:off x="15160788" y="3420807"/>
              <a:ext cx="849547" cy="200055"/>
            </a:xfrm>
            <a:prstGeom prst="rect">
              <a:avLst/>
            </a:prstGeom>
            <a:noFill/>
          </p:spPr>
          <p:txBody>
            <a:bodyPr wrap="square" rtlCol="0">
              <a:spAutoFit/>
            </a:bodyPr>
            <a:lstStyle/>
            <a:p>
              <a:pPr algn="ctr"/>
              <a:r>
                <a:rPr lang="ru-RU" sz="700" dirty="0">
                  <a:solidFill>
                    <a:srgbClr val="282A2E"/>
                  </a:solidFill>
                </a:rPr>
                <a:t>191/191/191</a:t>
              </a:r>
              <a:endParaRPr lang="en-US" sz="700" dirty="0">
                <a:solidFill>
                  <a:srgbClr val="282A2E"/>
                </a:solidFill>
              </a:endParaRPr>
            </a:p>
          </p:txBody>
        </p:sp>
      </p:grpSp>
      <p:pic>
        <p:nvPicPr>
          <p:cNvPr id="16" name="Рисунок 15">
            <a:extLst>
              <a:ext uri="{FF2B5EF4-FFF2-40B4-BE49-F238E27FC236}">
                <a16:creationId xmlns="" xmlns:a16="http://schemas.microsoft.com/office/drawing/2014/main" id="{6E54B904-895C-099C-A833-107830DC7117}"/>
              </a:ext>
            </a:extLst>
          </p:cNvPr>
          <p:cNvPicPr>
            <a:picLocks noChangeAspect="1"/>
          </p:cNvPicPr>
          <p:nvPr userDrawn="1"/>
        </p:nvPicPr>
        <p:blipFill>
          <a:blip r:embed="rId34" cstate="print">
            <a:extLst>
              <a:ext uri="{28A0092B-C50C-407E-A947-70E740481C1C}">
                <a14:useLocalDpi xmlns:a14="http://schemas.microsoft.com/office/drawing/2010/main" val="0"/>
              </a:ext>
            </a:extLst>
          </a:blip>
          <a:srcRect/>
          <a:stretch/>
        </p:blipFill>
        <p:spPr>
          <a:xfrm>
            <a:off x="10146330" y="349447"/>
            <a:ext cx="1750304" cy="457960"/>
          </a:xfrm>
          <a:prstGeom prst="rect">
            <a:avLst/>
          </a:prstGeom>
        </p:spPr>
      </p:pic>
    </p:spTree>
    <p:extLst>
      <p:ext uri="{BB962C8B-B14F-4D97-AF65-F5344CB8AC3E}">
        <p14:creationId xmlns:p14="http://schemas.microsoft.com/office/powerpoint/2010/main" val="2280983565"/>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4" r:id="rId16"/>
    <p:sldLayoutId id="2147483676" r:id="rId17"/>
    <p:sldLayoutId id="2147483677" r:id="rId18"/>
    <p:sldLayoutId id="2147483678" r:id="rId19"/>
    <p:sldLayoutId id="2147483679" r:id="rId20"/>
    <p:sldLayoutId id="2147483680" r:id="rId21"/>
    <p:sldLayoutId id="2147483681" r:id="rId22"/>
    <p:sldLayoutId id="2147483682" r:id="rId23"/>
    <p:sldLayoutId id="2147483683" r:id="rId24"/>
    <p:sldLayoutId id="2147483684" r:id="rId25"/>
    <p:sldLayoutId id="2147483685" r:id="rId26"/>
    <p:sldLayoutId id="2147483686" r:id="rId27"/>
    <p:sldLayoutId id="2147483687" r:id="rId28"/>
    <p:sldLayoutId id="2147483688" r:id="rId29"/>
    <p:sldLayoutId id="2147483689" r:id="rId30"/>
    <p:sldLayoutId id="2147483690" r:id="rId31"/>
    <p:sldLayoutId id="2147483692" r:id="rId3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 xmlns:a16="http://schemas.microsoft.com/office/drawing/2014/main" id="{02F45EB1-B3CC-B794-C3CB-331C5116F339}"/>
              </a:ext>
            </a:extLst>
          </p:cNvPr>
          <p:cNvSpPr/>
          <p:nvPr userDrawn="1"/>
        </p:nvSpPr>
        <p:spPr>
          <a:xfrm>
            <a:off x="12400767" y="1"/>
            <a:ext cx="3594970" cy="5067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a:extLst>
              <a:ext uri="{FF2B5EF4-FFF2-40B4-BE49-F238E27FC236}">
                <a16:creationId xmlns="" xmlns:a16="http://schemas.microsoft.com/office/drawing/2014/main" id="{87728D1D-82C6-F3AA-85D1-B58386847B2E}"/>
              </a:ext>
            </a:extLst>
          </p:cNvPr>
          <p:cNvSpPr txBox="1"/>
          <p:nvPr userDrawn="1"/>
        </p:nvSpPr>
        <p:spPr>
          <a:xfrm>
            <a:off x="12558019" y="5373"/>
            <a:ext cx="1863657" cy="246221"/>
          </a:xfrm>
          <a:prstGeom prst="rect">
            <a:avLst/>
          </a:prstGeom>
          <a:noFill/>
        </p:spPr>
        <p:txBody>
          <a:bodyPr wrap="square" rtlCol="0">
            <a:spAutoFit/>
          </a:bodyPr>
          <a:lstStyle/>
          <a:p>
            <a:r>
              <a:rPr lang="ru-RU" sz="1000" b="1" dirty="0">
                <a:solidFill>
                  <a:srgbClr val="282A2E"/>
                </a:solidFill>
              </a:rPr>
              <a:t>Основная палитра</a:t>
            </a:r>
          </a:p>
        </p:txBody>
      </p:sp>
      <p:grpSp>
        <p:nvGrpSpPr>
          <p:cNvPr id="4" name="Группа 3">
            <a:extLst>
              <a:ext uri="{FF2B5EF4-FFF2-40B4-BE49-F238E27FC236}">
                <a16:creationId xmlns="" xmlns:a16="http://schemas.microsoft.com/office/drawing/2014/main" id="{73773A4C-EB25-1AEF-A66D-D48D82C0C4E2}"/>
              </a:ext>
            </a:extLst>
          </p:cNvPr>
          <p:cNvGrpSpPr/>
          <p:nvPr userDrawn="1"/>
        </p:nvGrpSpPr>
        <p:grpSpPr>
          <a:xfrm>
            <a:off x="12383596" y="313150"/>
            <a:ext cx="2515103" cy="473010"/>
            <a:chOff x="12383596" y="313150"/>
            <a:chExt cx="2515103" cy="473010"/>
          </a:xfrm>
        </p:grpSpPr>
        <p:sp>
          <p:nvSpPr>
            <p:cNvPr id="5" name="Овал 4">
              <a:extLst>
                <a:ext uri="{FF2B5EF4-FFF2-40B4-BE49-F238E27FC236}">
                  <a16:creationId xmlns="" xmlns:a16="http://schemas.microsoft.com/office/drawing/2014/main" id="{536DEFD7-5976-47BA-7A05-52D802C5CA12}"/>
                </a:ext>
              </a:extLst>
            </p:cNvPr>
            <p:cNvSpPr/>
            <p:nvPr userDrawn="1"/>
          </p:nvSpPr>
          <p:spPr>
            <a:xfrm>
              <a:off x="12658057" y="313150"/>
              <a:ext cx="300625" cy="300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a:extLst>
                <a:ext uri="{FF2B5EF4-FFF2-40B4-BE49-F238E27FC236}">
                  <a16:creationId xmlns="" xmlns:a16="http://schemas.microsoft.com/office/drawing/2014/main" id="{A057F186-E57F-AD4D-3964-6BF2F172C883}"/>
                </a:ext>
              </a:extLst>
            </p:cNvPr>
            <p:cNvSpPr txBox="1"/>
            <p:nvPr userDrawn="1"/>
          </p:nvSpPr>
          <p:spPr>
            <a:xfrm>
              <a:off x="12383596" y="586105"/>
              <a:ext cx="849547" cy="200055"/>
            </a:xfrm>
            <a:prstGeom prst="rect">
              <a:avLst/>
            </a:prstGeom>
            <a:noFill/>
          </p:spPr>
          <p:txBody>
            <a:bodyPr wrap="square" rtlCol="0">
              <a:spAutoFit/>
            </a:bodyPr>
            <a:lstStyle/>
            <a:p>
              <a:pPr algn="ctr"/>
              <a:r>
                <a:rPr lang="en-US" sz="700" dirty="0">
                  <a:solidFill>
                    <a:srgbClr val="282A2E"/>
                  </a:solidFill>
                </a:rPr>
                <a:t>54</a:t>
              </a:r>
              <a:r>
                <a:rPr lang="ru-RU" sz="700" dirty="0">
                  <a:solidFill>
                    <a:srgbClr val="282A2E"/>
                  </a:solidFill>
                </a:rPr>
                <a:t>/</a:t>
              </a:r>
              <a:r>
                <a:rPr lang="en-US" sz="700" dirty="0">
                  <a:solidFill>
                    <a:srgbClr val="282A2E"/>
                  </a:solidFill>
                </a:rPr>
                <a:t>4</a:t>
              </a:r>
              <a:r>
                <a:rPr lang="ru-RU" sz="700" dirty="0">
                  <a:solidFill>
                    <a:srgbClr val="282A2E"/>
                  </a:solidFill>
                </a:rPr>
                <a:t>9/</a:t>
              </a:r>
              <a:r>
                <a:rPr lang="en-US" sz="700" dirty="0">
                  <a:solidFill>
                    <a:srgbClr val="282A2E"/>
                  </a:solidFill>
                </a:rPr>
                <a:t>148</a:t>
              </a:r>
            </a:p>
          </p:txBody>
        </p:sp>
        <p:sp>
          <p:nvSpPr>
            <p:cNvPr id="7" name="Овал 6">
              <a:extLst>
                <a:ext uri="{FF2B5EF4-FFF2-40B4-BE49-F238E27FC236}">
                  <a16:creationId xmlns="" xmlns:a16="http://schemas.microsoft.com/office/drawing/2014/main" id="{C9EF1A92-EC3E-3DC2-D709-96F4938C54D8}"/>
                </a:ext>
              </a:extLst>
            </p:cNvPr>
            <p:cNvSpPr/>
            <p:nvPr userDrawn="1"/>
          </p:nvSpPr>
          <p:spPr>
            <a:xfrm>
              <a:off x="13193664" y="313150"/>
              <a:ext cx="300625" cy="300625"/>
            </a:xfrm>
            <a:prstGeom prst="ellipse">
              <a:avLst/>
            </a:prstGeom>
            <a:solidFill>
              <a:srgbClr val="7DBB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a:extLst>
                <a:ext uri="{FF2B5EF4-FFF2-40B4-BE49-F238E27FC236}">
                  <a16:creationId xmlns="" xmlns:a16="http://schemas.microsoft.com/office/drawing/2014/main" id="{F94CC025-59CD-E237-2FCA-DEE961333D7C}"/>
                </a:ext>
              </a:extLst>
            </p:cNvPr>
            <p:cNvSpPr txBox="1"/>
            <p:nvPr userDrawn="1"/>
          </p:nvSpPr>
          <p:spPr>
            <a:xfrm>
              <a:off x="12919203" y="586105"/>
              <a:ext cx="849547" cy="200055"/>
            </a:xfrm>
            <a:prstGeom prst="rect">
              <a:avLst/>
            </a:prstGeom>
            <a:noFill/>
          </p:spPr>
          <p:txBody>
            <a:bodyPr wrap="square" rtlCol="0">
              <a:spAutoFit/>
            </a:bodyPr>
            <a:lstStyle/>
            <a:p>
              <a:pPr algn="ctr"/>
              <a:r>
                <a:rPr lang="ru-RU" sz="700" dirty="0">
                  <a:solidFill>
                    <a:srgbClr val="282A2E"/>
                  </a:solidFill>
                </a:rPr>
                <a:t>125/187/252</a:t>
              </a:r>
              <a:endParaRPr lang="en-US" sz="700" dirty="0">
                <a:solidFill>
                  <a:srgbClr val="282A2E"/>
                </a:solidFill>
              </a:endParaRPr>
            </a:p>
          </p:txBody>
        </p:sp>
        <p:sp>
          <p:nvSpPr>
            <p:cNvPr id="9" name="Овал 8">
              <a:extLst>
                <a:ext uri="{FF2B5EF4-FFF2-40B4-BE49-F238E27FC236}">
                  <a16:creationId xmlns="" xmlns:a16="http://schemas.microsoft.com/office/drawing/2014/main" id="{1F769D60-8BE1-90AD-78F9-452D04CAF50A}"/>
                </a:ext>
              </a:extLst>
            </p:cNvPr>
            <p:cNvSpPr/>
            <p:nvPr userDrawn="1"/>
          </p:nvSpPr>
          <p:spPr>
            <a:xfrm>
              <a:off x="13764811" y="313150"/>
              <a:ext cx="300625" cy="30062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a:extLst>
                <a:ext uri="{FF2B5EF4-FFF2-40B4-BE49-F238E27FC236}">
                  <a16:creationId xmlns="" xmlns:a16="http://schemas.microsoft.com/office/drawing/2014/main" id="{FE3BE261-E486-B29F-BF3B-1F6CEBA1ACD9}"/>
                </a:ext>
              </a:extLst>
            </p:cNvPr>
            <p:cNvSpPr txBox="1"/>
            <p:nvPr userDrawn="1"/>
          </p:nvSpPr>
          <p:spPr>
            <a:xfrm>
              <a:off x="13490350" y="586105"/>
              <a:ext cx="849547" cy="200055"/>
            </a:xfrm>
            <a:prstGeom prst="rect">
              <a:avLst/>
            </a:prstGeom>
            <a:noFill/>
          </p:spPr>
          <p:txBody>
            <a:bodyPr wrap="square" rtlCol="0">
              <a:spAutoFit/>
            </a:bodyPr>
            <a:lstStyle/>
            <a:p>
              <a:pPr algn="ctr"/>
              <a:r>
                <a:rPr lang="ru-RU" sz="700" dirty="0">
                  <a:solidFill>
                    <a:srgbClr val="282A2E"/>
                  </a:solidFill>
                </a:rPr>
                <a:t>40/42/46</a:t>
              </a:r>
              <a:endParaRPr lang="en-US" sz="700" dirty="0">
                <a:solidFill>
                  <a:srgbClr val="282A2E"/>
                </a:solidFill>
              </a:endParaRPr>
            </a:p>
          </p:txBody>
        </p:sp>
        <p:sp>
          <p:nvSpPr>
            <p:cNvPr id="11" name="Овал 10">
              <a:extLst>
                <a:ext uri="{FF2B5EF4-FFF2-40B4-BE49-F238E27FC236}">
                  <a16:creationId xmlns="" xmlns:a16="http://schemas.microsoft.com/office/drawing/2014/main" id="{6CA876A8-FB94-A570-DF44-AE8D5E0DB975}"/>
                </a:ext>
              </a:extLst>
            </p:cNvPr>
            <p:cNvSpPr/>
            <p:nvPr userDrawn="1"/>
          </p:nvSpPr>
          <p:spPr>
            <a:xfrm>
              <a:off x="14323613" y="313150"/>
              <a:ext cx="300625" cy="300625"/>
            </a:xfrm>
            <a:prstGeom prst="ellipse">
              <a:avLst/>
            </a:prstGeom>
            <a:solidFill>
              <a:schemeClr val="bg1"/>
            </a:solidFill>
            <a:ln w="6350">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a:extLst>
                <a:ext uri="{FF2B5EF4-FFF2-40B4-BE49-F238E27FC236}">
                  <a16:creationId xmlns="" xmlns:a16="http://schemas.microsoft.com/office/drawing/2014/main" id="{D11EE855-CA64-F8BF-C3C8-C6CCA2C92633}"/>
                </a:ext>
              </a:extLst>
            </p:cNvPr>
            <p:cNvSpPr txBox="1"/>
            <p:nvPr userDrawn="1"/>
          </p:nvSpPr>
          <p:spPr>
            <a:xfrm>
              <a:off x="14049152" y="586105"/>
              <a:ext cx="849547" cy="200055"/>
            </a:xfrm>
            <a:prstGeom prst="rect">
              <a:avLst/>
            </a:prstGeom>
            <a:noFill/>
          </p:spPr>
          <p:txBody>
            <a:bodyPr wrap="square" rtlCol="0">
              <a:spAutoFit/>
            </a:bodyPr>
            <a:lstStyle/>
            <a:p>
              <a:pPr algn="ctr"/>
              <a:r>
                <a:rPr lang="ru-RU" sz="700" dirty="0">
                  <a:solidFill>
                    <a:srgbClr val="282A2E"/>
                  </a:solidFill>
                </a:rPr>
                <a:t>255/255/255</a:t>
              </a:r>
              <a:endParaRPr lang="en-US" sz="700" dirty="0">
                <a:solidFill>
                  <a:srgbClr val="282A2E"/>
                </a:solidFill>
              </a:endParaRPr>
            </a:p>
          </p:txBody>
        </p:sp>
      </p:grpSp>
      <p:sp>
        <p:nvSpPr>
          <p:cNvPr id="13" name="TextBox 12">
            <a:extLst>
              <a:ext uri="{FF2B5EF4-FFF2-40B4-BE49-F238E27FC236}">
                <a16:creationId xmlns="" xmlns:a16="http://schemas.microsoft.com/office/drawing/2014/main" id="{4D987779-CB13-017A-2098-B2274DAAF4E0}"/>
              </a:ext>
            </a:extLst>
          </p:cNvPr>
          <p:cNvSpPr txBox="1"/>
          <p:nvPr userDrawn="1"/>
        </p:nvSpPr>
        <p:spPr>
          <a:xfrm>
            <a:off x="12558019" y="785674"/>
            <a:ext cx="1863657" cy="246221"/>
          </a:xfrm>
          <a:prstGeom prst="rect">
            <a:avLst/>
          </a:prstGeom>
          <a:noFill/>
        </p:spPr>
        <p:txBody>
          <a:bodyPr wrap="square" rtlCol="0">
            <a:spAutoFit/>
          </a:bodyPr>
          <a:lstStyle/>
          <a:p>
            <a:r>
              <a:rPr lang="ru-RU" sz="1000" b="1" dirty="0">
                <a:solidFill>
                  <a:srgbClr val="282A2E"/>
                </a:solidFill>
              </a:rPr>
              <a:t>Расширенная палитра</a:t>
            </a:r>
          </a:p>
        </p:txBody>
      </p:sp>
      <p:grpSp>
        <p:nvGrpSpPr>
          <p:cNvPr id="14" name="Группа 13">
            <a:extLst>
              <a:ext uri="{FF2B5EF4-FFF2-40B4-BE49-F238E27FC236}">
                <a16:creationId xmlns="" xmlns:a16="http://schemas.microsoft.com/office/drawing/2014/main" id="{B1A81D32-9260-D226-A11D-8E56997864C0}"/>
              </a:ext>
            </a:extLst>
          </p:cNvPr>
          <p:cNvGrpSpPr/>
          <p:nvPr userDrawn="1"/>
        </p:nvGrpSpPr>
        <p:grpSpPr>
          <a:xfrm>
            <a:off x="12383596" y="1093451"/>
            <a:ext cx="3626739" cy="950964"/>
            <a:chOff x="12383596" y="1093451"/>
            <a:chExt cx="3626739" cy="950964"/>
          </a:xfrm>
        </p:grpSpPr>
        <p:sp>
          <p:nvSpPr>
            <p:cNvPr id="15" name="Овал 14">
              <a:extLst>
                <a:ext uri="{FF2B5EF4-FFF2-40B4-BE49-F238E27FC236}">
                  <a16:creationId xmlns="" xmlns:a16="http://schemas.microsoft.com/office/drawing/2014/main" id="{F3C12604-F07B-D917-8883-433B20C274FB}"/>
                </a:ext>
              </a:extLst>
            </p:cNvPr>
            <p:cNvSpPr/>
            <p:nvPr userDrawn="1"/>
          </p:nvSpPr>
          <p:spPr>
            <a:xfrm>
              <a:off x="12658057" y="1093451"/>
              <a:ext cx="300625" cy="30062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a:extLst>
                <a:ext uri="{FF2B5EF4-FFF2-40B4-BE49-F238E27FC236}">
                  <a16:creationId xmlns="" xmlns:a16="http://schemas.microsoft.com/office/drawing/2014/main" id="{67C0673B-6155-958A-E2B5-810B1352A2C7}"/>
                </a:ext>
              </a:extLst>
            </p:cNvPr>
            <p:cNvSpPr txBox="1"/>
            <p:nvPr userDrawn="1"/>
          </p:nvSpPr>
          <p:spPr>
            <a:xfrm>
              <a:off x="12383596" y="1366406"/>
              <a:ext cx="849547" cy="200055"/>
            </a:xfrm>
            <a:prstGeom prst="rect">
              <a:avLst/>
            </a:prstGeom>
            <a:noFill/>
          </p:spPr>
          <p:txBody>
            <a:bodyPr wrap="square" rtlCol="0">
              <a:spAutoFit/>
            </a:bodyPr>
            <a:lstStyle/>
            <a:p>
              <a:pPr algn="ctr"/>
              <a:r>
                <a:rPr lang="ru-RU" sz="700" dirty="0">
                  <a:solidFill>
                    <a:srgbClr val="282A2E"/>
                  </a:solidFill>
                </a:rPr>
                <a:t>52/111/194</a:t>
              </a:r>
              <a:endParaRPr lang="en-US" sz="700" dirty="0">
                <a:solidFill>
                  <a:srgbClr val="282A2E"/>
                </a:solidFill>
              </a:endParaRPr>
            </a:p>
          </p:txBody>
        </p:sp>
        <p:sp>
          <p:nvSpPr>
            <p:cNvPr id="17" name="Овал 16">
              <a:extLst>
                <a:ext uri="{FF2B5EF4-FFF2-40B4-BE49-F238E27FC236}">
                  <a16:creationId xmlns="" xmlns:a16="http://schemas.microsoft.com/office/drawing/2014/main" id="{5EFFEA6E-D20F-751C-A2C2-6088390C57C6}"/>
                </a:ext>
              </a:extLst>
            </p:cNvPr>
            <p:cNvSpPr/>
            <p:nvPr userDrawn="1"/>
          </p:nvSpPr>
          <p:spPr>
            <a:xfrm>
              <a:off x="13193664" y="1093451"/>
              <a:ext cx="300625" cy="300625"/>
            </a:xfrm>
            <a:prstGeom prst="ellipse">
              <a:avLst/>
            </a:pr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extBox 17">
              <a:extLst>
                <a:ext uri="{FF2B5EF4-FFF2-40B4-BE49-F238E27FC236}">
                  <a16:creationId xmlns="" xmlns:a16="http://schemas.microsoft.com/office/drawing/2014/main" id="{B2D57CE7-DEE1-9F9F-5616-AB44A8AA8203}"/>
                </a:ext>
              </a:extLst>
            </p:cNvPr>
            <p:cNvSpPr txBox="1"/>
            <p:nvPr userDrawn="1"/>
          </p:nvSpPr>
          <p:spPr>
            <a:xfrm>
              <a:off x="12919203" y="1366406"/>
              <a:ext cx="849547" cy="200055"/>
            </a:xfrm>
            <a:prstGeom prst="rect">
              <a:avLst/>
            </a:prstGeom>
            <a:noFill/>
          </p:spPr>
          <p:txBody>
            <a:bodyPr wrap="square" rtlCol="0">
              <a:spAutoFit/>
            </a:bodyPr>
            <a:lstStyle/>
            <a:p>
              <a:pPr algn="ctr"/>
              <a:r>
                <a:rPr lang="ru-RU" sz="700" dirty="0">
                  <a:solidFill>
                    <a:srgbClr val="282A2E"/>
                  </a:solidFill>
                </a:rPr>
                <a:t>131/131/131</a:t>
              </a:r>
              <a:endParaRPr lang="en-US" sz="700" dirty="0">
                <a:solidFill>
                  <a:srgbClr val="282A2E"/>
                </a:solidFill>
              </a:endParaRPr>
            </a:p>
          </p:txBody>
        </p:sp>
        <p:sp>
          <p:nvSpPr>
            <p:cNvPr id="19" name="Овал 18">
              <a:extLst>
                <a:ext uri="{FF2B5EF4-FFF2-40B4-BE49-F238E27FC236}">
                  <a16:creationId xmlns="" xmlns:a16="http://schemas.microsoft.com/office/drawing/2014/main" id="{461CE9F3-5809-26DC-C752-04D011AC32A7}"/>
                </a:ext>
              </a:extLst>
            </p:cNvPr>
            <p:cNvSpPr/>
            <p:nvPr userDrawn="1"/>
          </p:nvSpPr>
          <p:spPr>
            <a:xfrm>
              <a:off x="13764811" y="1093451"/>
              <a:ext cx="300625" cy="300625"/>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TextBox 19">
              <a:extLst>
                <a:ext uri="{FF2B5EF4-FFF2-40B4-BE49-F238E27FC236}">
                  <a16:creationId xmlns="" xmlns:a16="http://schemas.microsoft.com/office/drawing/2014/main" id="{09A84866-7D77-4BB3-AFAF-A5060932E578}"/>
                </a:ext>
              </a:extLst>
            </p:cNvPr>
            <p:cNvSpPr txBox="1"/>
            <p:nvPr userDrawn="1"/>
          </p:nvSpPr>
          <p:spPr>
            <a:xfrm>
              <a:off x="13490350" y="1366406"/>
              <a:ext cx="849547" cy="200055"/>
            </a:xfrm>
            <a:prstGeom prst="rect">
              <a:avLst/>
            </a:prstGeom>
            <a:noFill/>
          </p:spPr>
          <p:txBody>
            <a:bodyPr wrap="square" rtlCol="0">
              <a:spAutoFit/>
            </a:bodyPr>
            <a:lstStyle/>
            <a:p>
              <a:pPr algn="ctr"/>
              <a:r>
                <a:rPr lang="ru-RU" sz="700" dirty="0">
                  <a:solidFill>
                    <a:srgbClr val="282A2E"/>
                  </a:solidFill>
                </a:rPr>
                <a:t>191/191/191</a:t>
              </a:r>
              <a:endParaRPr lang="en-US" sz="700" dirty="0">
                <a:solidFill>
                  <a:srgbClr val="282A2E"/>
                </a:solidFill>
              </a:endParaRPr>
            </a:p>
          </p:txBody>
        </p:sp>
        <p:sp>
          <p:nvSpPr>
            <p:cNvPr id="21" name="Овал 20">
              <a:extLst>
                <a:ext uri="{FF2B5EF4-FFF2-40B4-BE49-F238E27FC236}">
                  <a16:creationId xmlns="" xmlns:a16="http://schemas.microsoft.com/office/drawing/2014/main" id="{74DF71B1-183A-1425-FEC7-D01F2EE62F18}"/>
                </a:ext>
              </a:extLst>
            </p:cNvPr>
            <p:cNvSpPr/>
            <p:nvPr userDrawn="1"/>
          </p:nvSpPr>
          <p:spPr>
            <a:xfrm>
              <a:off x="14323613" y="1093451"/>
              <a:ext cx="300625" cy="300625"/>
            </a:xfrm>
            <a:prstGeom prst="ellipse">
              <a:avLst/>
            </a:prstGeom>
            <a:solidFill>
              <a:srgbClr val="E368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TextBox 21">
              <a:extLst>
                <a:ext uri="{FF2B5EF4-FFF2-40B4-BE49-F238E27FC236}">
                  <a16:creationId xmlns="" xmlns:a16="http://schemas.microsoft.com/office/drawing/2014/main" id="{FC26D260-1C08-B4DD-1C6C-1DB953757A96}"/>
                </a:ext>
              </a:extLst>
            </p:cNvPr>
            <p:cNvSpPr txBox="1"/>
            <p:nvPr userDrawn="1"/>
          </p:nvSpPr>
          <p:spPr>
            <a:xfrm>
              <a:off x="14049152" y="1366406"/>
              <a:ext cx="849547" cy="200055"/>
            </a:xfrm>
            <a:prstGeom prst="rect">
              <a:avLst/>
            </a:prstGeom>
            <a:noFill/>
          </p:spPr>
          <p:txBody>
            <a:bodyPr wrap="square" rtlCol="0">
              <a:spAutoFit/>
            </a:bodyPr>
            <a:lstStyle/>
            <a:p>
              <a:pPr algn="ctr"/>
              <a:r>
                <a:rPr lang="ru-RU" sz="700" dirty="0">
                  <a:solidFill>
                    <a:srgbClr val="282A2E"/>
                  </a:solidFill>
                </a:rPr>
                <a:t>227/104/70</a:t>
              </a:r>
              <a:endParaRPr lang="en-US" sz="700" dirty="0">
                <a:solidFill>
                  <a:srgbClr val="282A2E"/>
                </a:solidFill>
              </a:endParaRPr>
            </a:p>
          </p:txBody>
        </p:sp>
        <p:sp>
          <p:nvSpPr>
            <p:cNvPr id="23" name="Овал 22">
              <a:extLst>
                <a:ext uri="{FF2B5EF4-FFF2-40B4-BE49-F238E27FC236}">
                  <a16:creationId xmlns="" xmlns:a16="http://schemas.microsoft.com/office/drawing/2014/main" id="{520BE496-230D-635F-1060-0A635D984453}"/>
                </a:ext>
              </a:extLst>
            </p:cNvPr>
            <p:cNvSpPr/>
            <p:nvPr userDrawn="1"/>
          </p:nvSpPr>
          <p:spPr>
            <a:xfrm>
              <a:off x="14876802" y="1093451"/>
              <a:ext cx="300625" cy="300625"/>
            </a:xfrm>
            <a:prstGeom prst="ellipse">
              <a:avLst/>
            </a:prstGeom>
            <a:solidFill>
              <a:srgbClr val="FFA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TextBox 23">
              <a:extLst>
                <a:ext uri="{FF2B5EF4-FFF2-40B4-BE49-F238E27FC236}">
                  <a16:creationId xmlns="" xmlns:a16="http://schemas.microsoft.com/office/drawing/2014/main" id="{26FCCD63-EADF-99D7-6CD9-723473FFEA2D}"/>
                </a:ext>
              </a:extLst>
            </p:cNvPr>
            <p:cNvSpPr txBox="1"/>
            <p:nvPr userDrawn="1"/>
          </p:nvSpPr>
          <p:spPr>
            <a:xfrm>
              <a:off x="14602341" y="1366406"/>
              <a:ext cx="849547" cy="200055"/>
            </a:xfrm>
            <a:prstGeom prst="rect">
              <a:avLst/>
            </a:prstGeom>
            <a:noFill/>
          </p:spPr>
          <p:txBody>
            <a:bodyPr wrap="square" rtlCol="0">
              <a:spAutoFit/>
            </a:bodyPr>
            <a:lstStyle/>
            <a:p>
              <a:pPr algn="ctr"/>
              <a:r>
                <a:rPr lang="ru-RU" sz="700" dirty="0">
                  <a:solidFill>
                    <a:srgbClr val="282A2E"/>
                  </a:solidFill>
                </a:rPr>
                <a:t>255/169/112</a:t>
              </a:r>
              <a:endParaRPr lang="en-US" sz="700" dirty="0">
                <a:solidFill>
                  <a:srgbClr val="282A2E"/>
                </a:solidFill>
              </a:endParaRPr>
            </a:p>
          </p:txBody>
        </p:sp>
        <p:sp>
          <p:nvSpPr>
            <p:cNvPr id="25" name="Овал 24">
              <a:extLst>
                <a:ext uri="{FF2B5EF4-FFF2-40B4-BE49-F238E27FC236}">
                  <a16:creationId xmlns="" xmlns:a16="http://schemas.microsoft.com/office/drawing/2014/main" id="{954235C1-D69D-95E1-159A-8A14932C695F}"/>
                </a:ext>
              </a:extLst>
            </p:cNvPr>
            <p:cNvSpPr/>
            <p:nvPr userDrawn="1"/>
          </p:nvSpPr>
          <p:spPr>
            <a:xfrm>
              <a:off x="15435249" y="1093451"/>
              <a:ext cx="300625" cy="300625"/>
            </a:xfrm>
            <a:prstGeom prst="ellipse">
              <a:avLst/>
            </a:prstGeom>
            <a:solidFill>
              <a:srgbClr val="FFD7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TextBox 25">
              <a:extLst>
                <a:ext uri="{FF2B5EF4-FFF2-40B4-BE49-F238E27FC236}">
                  <a16:creationId xmlns="" xmlns:a16="http://schemas.microsoft.com/office/drawing/2014/main" id="{C7ABCE2D-7438-0687-E2F8-C34F468B41DC}"/>
                </a:ext>
              </a:extLst>
            </p:cNvPr>
            <p:cNvSpPr txBox="1"/>
            <p:nvPr userDrawn="1"/>
          </p:nvSpPr>
          <p:spPr>
            <a:xfrm>
              <a:off x="15160788" y="1366406"/>
              <a:ext cx="849547" cy="200055"/>
            </a:xfrm>
            <a:prstGeom prst="rect">
              <a:avLst/>
            </a:prstGeom>
            <a:noFill/>
          </p:spPr>
          <p:txBody>
            <a:bodyPr wrap="square" rtlCol="0">
              <a:spAutoFit/>
            </a:bodyPr>
            <a:lstStyle/>
            <a:p>
              <a:pPr algn="ctr"/>
              <a:r>
                <a:rPr lang="ru-RU" sz="700" dirty="0">
                  <a:solidFill>
                    <a:srgbClr val="282A2E"/>
                  </a:solidFill>
                </a:rPr>
                <a:t>255/215/172</a:t>
              </a:r>
              <a:endParaRPr lang="en-US" sz="700" dirty="0">
                <a:solidFill>
                  <a:srgbClr val="282A2E"/>
                </a:solidFill>
              </a:endParaRPr>
            </a:p>
          </p:txBody>
        </p:sp>
        <p:sp>
          <p:nvSpPr>
            <p:cNvPr id="27" name="Овал 26">
              <a:extLst>
                <a:ext uri="{FF2B5EF4-FFF2-40B4-BE49-F238E27FC236}">
                  <a16:creationId xmlns="" xmlns:a16="http://schemas.microsoft.com/office/drawing/2014/main" id="{E405C2BE-C7E4-6B60-A313-C365E691FFCE}"/>
                </a:ext>
              </a:extLst>
            </p:cNvPr>
            <p:cNvSpPr/>
            <p:nvPr userDrawn="1"/>
          </p:nvSpPr>
          <p:spPr>
            <a:xfrm>
              <a:off x="12658057" y="1571405"/>
              <a:ext cx="300625" cy="300625"/>
            </a:xfrm>
            <a:prstGeom prst="ellipse">
              <a:avLst/>
            </a:prstGeom>
            <a:solidFill>
              <a:srgbClr val="578C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TextBox 27">
              <a:extLst>
                <a:ext uri="{FF2B5EF4-FFF2-40B4-BE49-F238E27FC236}">
                  <a16:creationId xmlns="" xmlns:a16="http://schemas.microsoft.com/office/drawing/2014/main" id="{08AF0EEF-2318-CAB4-EE4A-09B34BA6B561}"/>
                </a:ext>
              </a:extLst>
            </p:cNvPr>
            <p:cNvSpPr txBox="1"/>
            <p:nvPr userDrawn="1"/>
          </p:nvSpPr>
          <p:spPr>
            <a:xfrm>
              <a:off x="12383596" y="1844360"/>
              <a:ext cx="849547" cy="200055"/>
            </a:xfrm>
            <a:prstGeom prst="rect">
              <a:avLst/>
            </a:prstGeom>
            <a:noFill/>
          </p:spPr>
          <p:txBody>
            <a:bodyPr wrap="square" rtlCol="0">
              <a:spAutoFit/>
            </a:bodyPr>
            <a:lstStyle/>
            <a:p>
              <a:pPr algn="ctr"/>
              <a:r>
                <a:rPr lang="ru-RU" sz="700" dirty="0">
                  <a:solidFill>
                    <a:srgbClr val="282A2E"/>
                  </a:solidFill>
                </a:rPr>
                <a:t>87/140/123</a:t>
              </a:r>
              <a:endParaRPr lang="en-US" sz="700" dirty="0">
                <a:solidFill>
                  <a:srgbClr val="282A2E"/>
                </a:solidFill>
              </a:endParaRPr>
            </a:p>
          </p:txBody>
        </p:sp>
        <p:sp>
          <p:nvSpPr>
            <p:cNvPr id="29" name="Овал 28">
              <a:extLst>
                <a:ext uri="{FF2B5EF4-FFF2-40B4-BE49-F238E27FC236}">
                  <a16:creationId xmlns="" xmlns:a16="http://schemas.microsoft.com/office/drawing/2014/main" id="{55FEB656-9028-30CC-A180-FFB206C7B89E}"/>
                </a:ext>
              </a:extLst>
            </p:cNvPr>
            <p:cNvSpPr/>
            <p:nvPr userDrawn="1"/>
          </p:nvSpPr>
          <p:spPr>
            <a:xfrm>
              <a:off x="13193664" y="1571405"/>
              <a:ext cx="300625" cy="300625"/>
            </a:xfrm>
            <a:prstGeom prst="ellipse">
              <a:avLst/>
            </a:prstGeom>
            <a:solidFill>
              <a:srgbClr val="46AA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TextBox 29">
              <a:extLst>
                <a:ext uri="{FF2B5EF4-FFF2-40B4-BE49-F238E27FC236}">
                  <a16:creationId xmlns="" xmlns:a16="http://schemas.microsoft.com/office/drawing/2014/main" id="{CDAB30AD-16F8-5800-20D2-E5D00CCC7AF6}"/>
                </a:ext>
              </a:extLst>
            </p:cNvPr>
            <p:cNvSpPr txBox="1"/>
            <p:nvPr userDrawn="1"/>
          </p:nvSpPr>
          <p:spPr>
            <a:xfrm>
              <a:off x="12919203" y="1844360"/>
              <a:ext cx="849547" cy="200055"/>
            </a:xfrm>
            <a:prstGeom prst="rect">
              <a:avLst/>
            </a:prstGeom>
            <a:noFill/>
          </p:spPr>
          <p:txBody>
            <a:bodyPr wrap="square" rtlCol="0">
              <a:spAutoFit/>
            </a:bodyPr>
            <a:lstStyle/>
            <a:p>
              <a:pPr algn="ctr"/>
              <a:r>
                <a:rPr lang="ru-RU" sz="700" dirty="0">
                  <a:solidFill>
                    <a:srgbClr val="282A2E"/>
                  </a:solidFill>
                </a:rPr>
                <a:t>70/170/152</a:t>
              </a:r>
              <a:endParaRPr lang="en-US" sz="700" dirty="0">
                <a:solidFill>
                  <a:srgbClr val="282A2E"/>
                </a:solidFill>
              </a:endParaRPr>
            </a:p>
          </p:txBody>
        </p:sp>
        <p:sp>
          <p:nvSpPr>
            <p:cNvPr id="31" name="Овал 30">
              <a:extLst>
                <a:ext uri="{FF2B5EF4-FFF2-40B4-BE49-F238E27FC236}">
                  <a16:creationId xmlns="" xmlns:a16="http://schemas.microsoft.com/office/drawing/2014/main" id="{ABBDB62B-AC1B-7BD2-697C-92279E4D50F6}"/>
                </a:ext>
              </a:extLst>
            </p:cNvPr>
            <p:cNvSpPr/>
            <p:nvPr userDrawn="1"/>
          </p:nvSpPr>
          <p:spPr>
            <a:xfrm>
              <a:off x="13764811" y="1571405"/>
              <a:ext cx="300625" cy="300625"/>
            </a:xfrm>
            <a:prstGeom prst="ellipse">
              <a:avLst/>
            </a:prstGeom>
            <a:solidFill>
              <a:srgbClr val="A1D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TextBox 31">
              <a:extLst>
                <a:ext uri="{FF2B5EF4-FFF2-40B4-BE49-F238E27FC236}">
                  <a16:creationId xmlns="" xmlns:a16="http://schemas.microsoft.com/office/drawing/2014/main" id="{13DA1542-39E5-F15F-EACA-E248DA4154E4}"/>
                </a:ext>
              </a:extLst>
            </p:cNvPr>
            <p:cNvSpPr txBox="1"/>
            <p:nvPr userDrawn="1"/>
          </p:nvSpPr>
          <p:spPr>
            <a:xfrm>
              <a:off x="13490350" y="1844360"/>
              <a:ext cx="849547" cy="200055"/>
            </a:xfrm>
            <a:prstGeom prst="rect">
              <a:avLst/>
            </a:prstGeom>
            <a:noFill/>
          </p:spPr>
          <p:txBody>
            <a:bodyPr wrap="square" rtlCol="0">
              <a:spAutoFit/>
            </a:bodyPr>
            <a:lstStyle/>
            <a:p>
              <a:pPr algn="ctr"/>
              <a:r>
                <a:rPr lang="ru-RU" sz="700" dirty="0">
                  <a:solidFill>
                    <a:srgbClr val="282A2E"/>
                  </a:solidFill>
                </a:rPr>
                <a:t>161/220/188</a:t>
              </a:r>
              <a:endParaRPr lang="en-US" sz="700" dirty="0">
                <a:solidFill>
                  <a:srgbClr val="282A2E"/>
                </a:solidFill>
              </a:endParaRPr>
            </a:p>
          </p:txBody>
        </p:sp>
      </p:grpSp>
      <p:sp>
        <p:nvSpPr>
          <p:cNvPr id="33" name="TextBox 32">
            <a:extLst>
              <a:ext uri="{FF2B5EF4-FFF2-40B4-BE49-F238E27FC236}">
                <a16:creationId xmlns="" xmlns:a16="http://schemas.microsoft.com/office/drawing/2014/main" id="{B97FB303-AC88-AC91-AC74-6889DDB815DA}"/>
              </a:ext>
            </a:extLst>
          </p:cNvPr>
          <p:cNvSpPr txBox="1"/>
          <p:nvPr userDrawn="1"/>
        </p:nvSpPr>
        <p:spPr>
          <a:xfrm>
            <a:off x="12541026" y="3656131"/>
            <a:ext cx="2742457" cy="246221"/>
          </a:xfrm>
          <a:prstGeom prst="rect">
            <a:avLst/>
          </a:prstGeom>
          <a:noFill/>
        </p:spPr>
        <p:txBody>
          <a:bodyPr wrap="square" rtlCol="0">
            <a:spAutoFit/>
          </a:bodyPr>
          <a:lstStyle/>
          <a:p>
            <a:r>
              <a:rPr lang="ru-RU" sz="1000" b="1" dirty="0">
                <a:solidFill>
                  <a:srgbClr val="282A2E"/>
                </a:solidFill>
              </a:rPr>
              <a:t>Дополнительная расширенная палитра</a:t>
            </a:r>
          </a:p>
        </p:txBody>
      </p:sp>
      <p:grpSp>
        <p:nvGrpSpPr>
          <p:cNvPr id="34" name="Группа 33">
            <a:extLst>
              <a:ext uri="{FF2B5EF4-FFF2-40B4-BE49-F238E27FC236}">
                <a16:creationId xmlns="" xmlns:a16="http://schemas.microsoft.com/office/drawing/2014/main" id="{64050EB1-EFDF-DDEA-A885-32B32232004B}"/>
              </a:ext>
            </a:extLst>
          </p:cNvPr>
          <p:cNvGrpSpPr/>
          <p:nvPr userDrawn="1"/>
        </p:nvGrpSpPr>
        <p:grpSpPr>
          <a:xfrm>
            <a:off x="12383596" y="3963908"/>
            <a:ext cx="3626739" cy="992609"/>
            <a:chOff x="12383596" y="3963908"/>
            <a:chExt cx="3626739" cy="992609"/>
          </a:xfrm>
        </p:grpSpPr>
        <p:sp>
          <p:nvSpPr>
            <p:cNvPr id="35" name="Овал 34">
              <a:extLst>
                <a:ext uri="{FF2B5EF4-FFF2-40B4-BE49-F238E27FC236}">
                  <a16:creationId xmlns="" xmlns:a16="http://schemas.microsoft.com/office/drawing/2014/main" id="{1358A0B4-DCAF-C79F-7D47-96628A211C11}"/>
                </a:ext>
              </a:extLst>
            </p:cNvPr>
            <p:cNvSpPr/>
            <p:nvPr userDrawn="1"/>
          </p:nvSpPr>
          <p:spPr>
            <a:xfrm>
              <a:off x="12658057" y="3963908"/>
              <a:ext cx="300625" cy="300625"/>
            </a:xfrm>
            <a:prstGeom prst="ellipse">
              <a:avLst/>
            </a:prstGeom>
            <a:solidFill>
              <a:srgbClr val="9C36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TextBox 35">
              <a:extLst>
                <a:ext uri="{FF2B5EF4-FFF2-40B4-BE49-F238E27FC236}">
                  <a16:creationId xmlns="" xmlns:a16="http://schemas.microsoft.com/office/drawing/2014/main" id="{8ECEA78A-1072-5EF3-E76B-8FE852D93C45}"/>
                </a:ext>
              </a:extLst>
            </p:cNvPr>
            <p:cNvSpPr txBox="1"/>
            <p:nvPr userDrawn="1"/>
          </p:nvSpPr>
          <p:spPr>
            <a:xfrm>
              <a:off x="12383596" y="4236863"/>
              <a:ext cx="849547" cy="200055"/>
            </a:xfrm>
            <a:prstGeom prst="rect">
              <a:avLst/>
            </a:prstGeom>
            <a:noFill/>
          </p:spPr>
          <p:txBody>
            <a:bodyPr wrap="square" rtlCol="0">
              <a:spAutoFit/>
            </a:bodyPr>
            <a:lstStyle/>
            <a:p>
              <a:pPr algn="ctr"/>
              <a:r>
                <a:rPr lang="ru-RU" sz="700" dirty="0">
                  <a:solidFill>
                    <a:srgbClr val="282A2E"/>
                  </a:solidFill>
                </a:rPr>
                <a:t>156/54/103</a:t>
              </a:r>
              <a:endParaRPr lang="en-US" sz="700" dirty="0">
                <a:solidFill>
                  <a:srgbClr val="282A2E"/>
                </a:solidFill>
              </a:endParaRPr>
            </a:p>
          </p:txBody>
        </p:sp>
        <p:sp>
          <p:nvSpPr>
            <p:cNvPr id="37" name="Овал 36">
              <a:extLst>
                <a:ext uri="{FF2B5EF4-FFF2-40B4-BE49-F238E27FC236}">
                  <a16:creationId xmlns="" xmlns:a16="http://schemas.microsoft.com/office/drawing/2014/main" id="{3705E196-48F8-ABF3-2B3E-71B9D74A1218}"/>
                </a:ext>
              </a:extLst>
            </p:cNvPr>
            <p:cNvSpPr/>
            <p:nvPr userDrawn="1"/>
          </p:nvSpPr>
          <p:spPr>
            <a:xfrm>
              <a:off x="13193664" y="3963908"/>
              <a:ext cx="300625" cy="300625"/>
            </a:xfrm>
            <a:prstGeom prst="ellipse">
              <a:avLst/>
            </a:prstGeom>
            <a:solidFill>
              <a:srgbClr val="AC6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TextBox 37">
              <a:extLst>
                <a:ext uri="{FF2B5EF4-FFF2-40B4-BE49-F238E27FC236}">
                  <a16:creationId xmlns="" xmlns:a16="http://schemas.microsoft.com/office/drawing/2014/main" id="{84110624-40C2-54F5-1393-AE7EF88445F6}"/>
                </a:ext>
              </a:extLst>
            </p:cNvPr>
            <p:cNvSpPr txBox="1"/>
            <p:nvPr userDrawn="1"/>
          </p:nvSpPr>
          <p:spPr>
            <a:xfrm>
              <a:off x="12919203" y="4236863"/>
              <a:ext cx="849547" cy="200055"/>
            </a:xfrm>
            <a:prstGeom prst="rect">
              <a:avLst/>
            </a:prstGeom>
            <a:noFill/>
          </p:spPr>
          <p:txBody>
            <a:bodyPr wrap="square" rtlCol="0">
              <a:spAutoFit/>
            </a:bodyPr>
            <a:lstStyle/>
            <a:p>
              <a:pPr algn="ctr"/>
              <a:r>
                <a:rPr lang="ru-RU" sz="700" dirty="0">
                  <a:solidFill>
                    <a:srgbClr val="282A2E"/>
                  </a:solidFill>
                </a:rPr>
                <a:t>172/98/120</a:t>
              </a:r>
              <a:endParaRPr lang="en-US" sz="700" dirty="0">
                <a:solidFill>
                  <a:srgbClr val="282A2E"/>
                </a:solidFill>
              </a:endParaRPr>
            </a:p>
          </p:txBody>
        </p:sp>
        <p:sp>
          <p:nvSpPr>
            <p:cNvPr id="39" name="Овал 38">
              <a:extLst>
                <a:ext uri="{FF2B5EF4-FFF2-40B4-BE49-F238E27FC236}">
                  <a16:creationId xmlns="" xmlns:a16="http://schemas.microsoft.com/office/drawing/2014/main" id="{F2490B30-553A-DD70-0F98-7E88B672BC8E}"/>
                </a:ext>
              </a:extLst>
            </p:cNvPr>
            <p:cNvSpPr/>
            <p:nvPr userDrawn="1"/>
          </p:nvSpPr>
          <p:spPr>
            <a:xfrm>
              <a:off x="13764811" y="3963908"/>
              <a:ext cx="300625" cy="300625"/>
            </a:xfrm>
            <a:prstGeom prst="ellipse">
              <a:avLst/>
            </a:prstGeom>
            <a:solidFill>
              <a:srgbClr val="D0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TextBox 39">
              <a:extLst>
                <a:ext uri="{FF2B5EF4-FFF2-40B4-BE49-F238E27FC236}">
                  <a16:creationId xmlns="" xmlns:a16="http://schemas.microsoft.com/office/drawing/2014/main" id="{49641278-E4E8-1997-781B-A02EA3B7E329}"/>
                </a:ext>
              </a:extLst>
            </p:cNvPr>
            <p:cNvSpPr txBox="1"/>
            <p:nvPr userDrawn="1"/>
          </p:nvSpPr>
          <p:spPr>
            <a:xfrm>
              <a:off x="13490350" y="4236863"/>
              <a:ext cx="849547" cy="200055"/>
            </a:xfrm>
            <a:prstGeom prst="rect">
              <a:avLst/>
            </a:prstGeom>
            <a:noFill/>
          </p:spPr>
          <p:txBody>
            <a:bodyPr wrap="square" rtlCol="0">
              <a:spAutoFit/>
            </a:bodyPr>
            <a:lstStyle/>
            <a:p>
              <a:pPr algn="ctr"/>
              <a:r>
                <a:rPr lang="ru-RU" sz="700" dirty="0">
                  <a:solidFill>
                    <a:srgbClr val="282A2E"/>
                  </a:solidFill>
                </a:rPr>
                <a:t>208/139/164</a:t>
              </a:r>
              <a:endParaRPr lang="en-US" sz="700" dirty="0">
                <a:solidFill>
                  <a:srgbClr val="282A2E"/>
                </a:solidFill>
              </a:endParaRPr>
            </a:p>
          </p:txBody>
        </p:sp>
        <p:sp>
          <p:nvSpPr>
            <p:cNvPr id="41" name="Овал 40">
              <a:extLst>
                <a:ext uri="{FF2B5EF4-FFF2-40B4-BE49-F238E27FC236}">
                  <a16:creationId xmlns="" xmlns:a16="http://schemas.microsoft.com/office/drawing/2014/main" id="{54B80D6F-8E10-2A48-1C69-B92F3CA26F5E}"/>
                </a:ext>
              </a:extLst>
            </p:cNvPr>
            <p:cNvSpPr/>
            <p:nvPr userDrawn="1"/>
          </p:nvSpPr>
          <p:spPr>
            <a:xfrm>
              <a:off x="14323613" y="3963908"/>
              <a:ext cx="300625" cy="300625"/>
            </a:xfrm>
            <a:prstGeom prst="ellipse">
              <a:avLst/>
            </a:prstGeom>
            <a:solidFill>
              <a:srgbClr val="DECC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TextBox 41">
              <a:extLst>
                <a:ext uri="{FF2B5EF4-FFF2-40B4-BE49-F238E27FC236}">
                  <a16:creationId xmlns="" xmlns:a16="http://schemas.microsoft.com/office/drawing/2014/main" id="{03C8FF93-EA72-3208-6636-98A454096E38}"/>
                </a:ext>
              </a:extLst>
            </p:cNvPr>
            <p:cNvSpPr txBox="1"/>
            <p:nvPr userDrawn="1"/>
          </p:nvSpPr>
          <p:spPr>
            <a:xfrm>
              <a:off x="14049152" y="4236863"/>
              <a:ext cx="849547" cy="200055"/>
            </a:xfrm>
            <a:prstGeom prst="rect">
              <a:avLst/>
            </a:prstGeom>
            <a:noFill/>
          </p:spPr>
          <p:txBody>
            <a:bodyPr wrap="square" rtlCol="0">
              <a:spAutoFit/>
            </a:bodyPr>
            <a:lstStyle/>
            <a:p>
              <a:pPr algn="ctr"/>
              <a:r>
                <a:rPr lang="ru-RU" sz="700" dirty="0">
                  <a:solidFill>
                    <a:srgbClr val="282A2E"/>
                  </a:solidFill>
                </a:rPr>
                <a:t>222/204/8</a:t>
              </a:r>
              <a:endParaRPr lang="en-US" sz="700" dirty="0">
                <a:solidFill>
                  <a:srgbClr val="282A2E"/>
                </a:solidFill>
              </a:endParaRPr>
            </a:p>
          </p:txBody>
        </p:sp>
        <p:sp>
          <p:nvSpPr>
            <p:cNvPr id="43" name="Овал 42">
              <a:extLst>
                <a:ext uri="{FF2B5EF4-FFF2-40B4-BE49-F238E27FC236}">
                  <a16:creationId xmlns="" xmlns:a16="http://schemas.microsoft.com/office/drawing/2014/main" id="{92FE5B1A-B6FB-38DF-97F1-F284AE4EAA9D}"/>
                </a:ext>
              </a:extLst>
            </p:cNvPr>
            <p:cNvSpPr/>
            <p:nvPr userDrawn="1"/>
          </p:nvSpPr>
          <p:spPr>
            <a:xfrm>
              <a:off x="14876802" y="3963908"/>
              <a:ext cx="300625" cy="300625"/>
            </a:xfrm>
            <a:prstGeom prst="ellipse">
              <a:avLst/>
            </a:prstGeom>
            <a:solidFill>
              <a:srgbClr val="D0DE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TextBox 43">
              <a:extLst>
                <a:ext uri="{FF2B5EF4-FFF2-40B4-BE49-F238E27FC236}">
                  <a16:creationId xmlns="" xmlns:a16="http://schemas.microsoft.com/office/drawing/2014/main" id="{F9B0BBF4-D5E2-5261-CCCE-A9C8EBCF54C6}"/>
                </a:ext>
              </a:extLst>
            </p:cNvPr>
            <p:cNvSpPr txBox="1"/>
            <p:nvPr userDrawn="1"/>
          </p:nvSpPr>
          <p:spPr>
            <a:xfrm>
              <a:off x="14602341" y="4236863"/>
              <a:ext cx="849547" cy="200055"/>
            </a:xfrm>
            <a:prstGeom prst="rect">
              <a:avLst/>
            </a:prstGeom>
            <a:noFill/>
          </p:spPr>
          <p:txBody>
            <a:bodyPr wrap="square" rtlCol="0">
              <a:spAutoFit/>
            </a:bodyPr>
            <a:lstStyle/>
            <a:p>
              <a:pPr algn="ctr"/>
              <a:r>
                <a:rPr lang="ru-RU" sz="700" dirty="0">
                  <a:solidFill>
                    <a:srgbClr val="282A2E"/>
                  </a:solidFill>
                </a:rPr>
                <a:t>208/222/84</a:t>
              </a:r>
              <a:endParaRPr lang="en-US" sz="700" dirty="0">
                <a:solidFill>
                  <a:srgbClr val="282A2E"/>
                </a:solidFill>
              </a:endParaRPr>
            </a:p>
          </p:txBody>
        </p:sp>
        <p:sp>
          <p:nvSpPr>
            <p:cNvPr id="45" name="Овал 44">
              <a:extLst>
                <a:ext uri="{FF2B5EF4-FFF2-40B4-BE49-F238E27FC236}">
                  <a16:creationId xmlns="" xmlns:a16="http://schemas.microsoft.com/office/drawing/2014/main" id="{C967A3B6-7451-42DA-A6D7-3AD62F882C69}"/>
                </a:ext>
              </a:extLst>
            </p:cNvPr>
            <p:cNvSpPr/>
            <p:nvPr userDrawn="1"/>
          </p:nvSpPr>
          <p:spPr>
            <a:xfrm>
              <a:off x="15435249" y="3963908"/>
              <a:ext cx="300625" cy="300625"/>
            </a:xfrm>
            <a:prstGeom prst="ellipse">
              <a:avLst/>
            </a:prstGeom>
            <a:solidFill>
              <a:srgbClr val="E6ED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6" name="TextBox 45">
              <a:extLst>
                <a:ext uri="{FF2B5EF4-FFF2-40B4-BE49-F238E27FC236}">
                  <a16:creationId xmlns="" xmlns:a16="http://schemas.microsoft.com/office/drawing/2014/main" id="{BAA6C975-98F6-51DD-608A-DAF904C439FF}"/>
                </a:ext>
              </a:extLst>
            </p:cNvPr>
            <p:cNvSpPr txBox="1"/>
            <p:nvPr userDrawn="1"/>
          </p:nvSpPr>
          <p:spPr>
            <a:xfrm>
              <a:off x="15160788" y="4236863"/>
              <a:ext cx="849547" cy="200055"/>
            </a:xfrm>
            <a:prstGeom prst="rect">
              <a:avLst/>
            </a:prstGeom>
            <a:noFill/>
          </p:spPr>
          <p:txBody>
            <a:bodyPr wrap="square" rtlCol="0">
              <a:spAutoFit/>
            </a:bodyPr>
            <a:lstStyle/>
            <a:p>
              <a:pPr algn="ctr"/>
              <a:r>
                <a:rPr lang="ru-RU" sz="700" dirty="0">
                  <a:solidFill>
                    <a:srgbClr val="282A2E"/>
                  </a:solidFill>
                </a:rPr>
                <a:t>230/237/133</a:t>
              </a:r>
              <a:endParaRPr lang="en-US" sz="700" dirty="0">
                <a:solidFill>
                  <a:srgbClr val="282A2E"/>
                </a:solidFill>
              </a:endParaRPr>
            </a:p>
          </p:txBody>
        </p:sp>
        <p:sp>
          <p:nvSpPr>
            <p:cNvPr id="47" name="Овал 46">
              <a:extLst>
                <a:ext uri="{FF2B5EF4-FFF2-40B4-BE49-F238E27FC236}">
                  <a16:creationId xmlns="" xmlns:a16="http://schemas.microsoft.com/office/drawing/2014/main" id="{290ECCC2-B104-B4C5-64A6-B451C2B2EDF6}"/>
                </a:ext>
              </a:extLst>
            </p:cNvPr>
            <p:cNvSpPr/>
            <p:nvPr userDrawn="1"/>
          </p:nvSpPr>
          <p:spPr>
            <a:xfrm>
              <a:off x="12658057" y="4483507"/>
              <a:ext cx="300625" cy="300625"/>
            </a:xfrm>
            <a:prstGeom prst="ellipse">
              <a:avLst/>
            </a:prstGeom>
            <a:solidFill>
              <a:srgbClr val="603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TextBox 47">
              <a:extLst>
                <a:ext uri="{FF2B5EF4-FFF2-40B4-BE49-F238E27FC236}">
                  <a16:creationId xmlns="" xmlns:a16="http://schemas.microsoft.com/office/drawing/2014/main" id="{928AD003-C0B3-671F-098F-0C21EF8FCE36}"/>
                </a:ext>
              </a:extLst>
            </p:cNvPr>
            <p:cNvSpPr txBox="1"/>
            <p:nvPr userDrawn="1"/>
          </p:nvSpPr>
          <p:spPr>
            <a:xfrm>
              <a:off x="12383596" y="4756462"/>
              <a:ext cx="849547" cy="200055"/>
            </a:xfrm>
            <a:prstGeom prst="rect">
              <a:avLst/>
            </a:prstGeom>
            <a:noFill/>
          </p:spPr>
          <p:txBody>
            <a:bodyPr wrap="square" rtlCol="0">
              <a:spAutoFit/>
            </a:bodyPr>
            <a:lstStyle/>
            <a:p>
              <a:pPr algn="ctr"/>
              <a:r>
                <a:rPr lang="ru-RU" sz="700" dirty="0">
                  <a:solidFill>
                    <a:srgbClr val="282A2E"/>
                  </a:solidFill>
                </a:rPr>
                <a:t>96/55/158</a:t>
              </a:r>
              <a:endParaRPr lang="en-US" sz="700" dirty="0">
                <a:solidFill>
                  <a:srgbClr val="282A2E"/>
                </a:solidFill>
              </a:endParaRPr>
            </a:p>
          </p:txBody>
        </p:sp>
        <p:sp>
          <p:nvSpPr>
            <p:cNvPr id="49" name="Овал 48">
              <a:extLst>
                <a:ext uri="{FF2B5EF4-FFF2-40B4-BE49-F238E27FC236}">
                  <a16:creationId xmlns="" xmlns:a16="http://schemas.microsoft.com/office/drawing/2014/main" id="{DB037AF4-A263-43BB-9065-275CE3EA96B8}"/>
                </a:ext>
              </a:extLst>
            </p:cNvPr>
            <p:cNvSpPr/>
            <p:nvPr userDrawn="1"/>
          </p:nvSpPr>
          <p:spPr>
            <a:xfrm>
              <a:off x="13193664" y="4483507"/>
              <a:ext cx="300625" cy="300625"/>
            </a:xfrm>
            <a:prstGeom prst="ellipse">
              <a:avLst/>
            </a:prstGeom>
            <a:solidFill>
              <a:srgbClr val="896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TextBox 49">
              <a:extLst>
                <a:ext uri="{FF2B5EF4-FFF2-40B4-BE49-F238E27FC236}">
                  <a16:creationId xmlns="" xmlns:a16="http://schemas.microsoft.com/office/drawing/2014/main" id="{65E5754E-D72A-3CDF-B416-ACFAC1A6CA65}"/>
                </a:ext>
              </a:extLst>
            </p:cNvPr>
            <p:cNvSpPr txBox="1"/>
            <p:nvPr userDrawn="1"/>
          </p:nvSpPr>
          <p:spPr>
            <a:xfrm>
              <a:off x="12919203" y="4756462"/>
              <a:ext cx="849547" cy="200055"/>
            </a:xfrm>
            <a:prstGeom prst="rect">
              <a:avLst/>
            </a:prstGeom>
            <a:noFill/>
          </p:spPr>
          <p:txBody>
            <a:bodyPr wrap="square" rtlCol="0">
              <a:spAutoFit/>
            </a:bodyPr>
            <a:lstStyle/>
            <a:p>
              <a:pPr algn="ctr"/>
              <a:r>
                <a:rPr lang="ru-RU" sz="700" dirty="0">
                  <a:solidFill>
                    <a:srgbClr val="282A2E"/>
                  </a:solidFill>
                </a:rPr>
                <a:t>137/108/196</a:t>
              </a:r>
              <a:endParaRPr lang="en-US" sz="700" dirty="0">
                <a:solidFill>
                  <a:srgbClr val="282A2E"/>
                </a:solidFill>
              </a:endParaRPr>
            </a:p>
          </p:txBody>
        </p:sp>
        <p:sp>
          <p:nvSpPr>
            <p:cNvPr id="51" name="Овал 50">
              <a:extLst>
                <a:ext uri="{FF2B5EF4-FFF2-40B4-BE49-F238E27FC236}">
                  <a16:creationId xmlns="" xmlns:a16="http://schemas.microsoft.com/office/drawing/2014/main" id="{CAB4EF78-0533-8476-A7C5-0C087EEC2C9D}"/>
                </a:ext>
              </a:extLst>
            </p:cNvPr>
            <p:cNvSpPr/>
            <p:nvPr userDrawn="1"/>
          </p:nvSpPr>
          <p:spPr>
            <a:xfrm>
              <a:off x="13764811" y="4483507"/>
              <a:ext cx="300625" cy="300625"/>
            </a:xfrm>
            <a:prstGeom prst="ellipse">
              <a:avLst/>
            </a:prstGeom>
            <a:solidFill>
              <a:srgbClr val="B89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TextBox 51">
              <a:extLst>
                <a:ext uri="{FF2B5EF4-FFF2-40B4-BE49-F238E27FC236}">
                  <a16:creationId xmlns="" xmlns:a16="http://schemas.microsoft.com/office/drawing/2014/main" id="{B618C176-867A-09B1-42EF-A0077CC7697F}"/>
                </a:ext>
              </a:extLst>
            </p:cNvPr>
            <p:cNvSpPr txBox="1"/>
            <p:nvPr userDrawn="1"/>
          </p:nvSpPr>
          <p:spPr>
            <a:xfrm>
              <a:off x="13490350" y="4756462"/>
              <a:ext cx="849547" cy="200055"/>
            </a:xfrm>
            <a:prstGeom prst="rect">
              <a:avLst/>
            </a:prstGeom>
            <a:noFill/>
          </p:spPr>
          <p:txBody>
            <a:bodyPr wrap="square" rtlCol="0">
              <a:spAutoFit/>
            </a:bodyPr>
            <a:lstStyle/>
            <a:p>
              <a:pPr algn="ctr"/>
              <a:r>
                <a:rPr lang="ru-RU" sz="700" dirty="0">
                  <a:solidFill>
                    <a:srgbClr val="282A2E"/>
                  </a:solidFill>
                </a:rPr>
                <a:t>184/158/255</a:t>
              </a:r>
              <a:endParaRPr lang="en-US" sz="700" dirty="0">
                <a:solidFill>
                  <a:srgbClr val="282A2E"/>
                </a:solidFill>
              </a:endParaRPr>
            </a:p>
          </p:txBody>
        </p:sp>
        <p:sp>
          <p:nvSpPr>
            <p:cNvPr id="53" name="Овал 52">
              <a:extLst>
                <a:ext uri="{FF2B5EF4-FFF2-40B4-BE49-F238E27FC236}">
                  <a16:creationId xmlns="" xmlns:a16="http://schemas.microsoft.com/office/drawing/2014/main" id="{4F9A3F61-817B-2550-6764-20F697E33F9C}"/>
                </a:ext>
              </a:extLst>
            </p:cNvPr>
            <p:cNvSpPr/>
            <p:nvPr userDrawn="1"/>
          </p:nvSpPr>
          <p:spPr>
            <a:xfrm>
              <a:off x="14323613" y="4483507"/>
              <a:ext cx="300625" cy="300625"/>
            </a:xfrm>
            <a:prstGeom prst="ellipse">
              <a:avLst/>
            </a:prstGeom>
            <a:solidFill>
              <a:srgbClr val="99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4" name="TextBox 53">
              <a:extLst>
                <a:ext uri="{FF2B5EF4-FFF2-40B4-BE49-F238E27FC236}">
                  <a16:creationId xmlns="" xmlns:a16="http://schemas.microsoft.com/office/drawing/2014/main" id="{5A1DC255-8E6C-83CD-BC07-6A677677F557}"/>
                </a:ext>
              </a:extLst>
            </p:cNvPr>
            <p:cNvSpPr txBox="1"/>
            <p:nvPr userDrawn="1"/>
          </p:nvSpPr>
          <p:spPr>
            <a:xfrm>
              <a:off x="14049152" y="4756462"/>
              <a:ext cx="849547" cy="200055"/>
            </a:xfrm>
            <a:prstGeom prst="rect">
              <a:avLst/>
            </a:prstGeom>
            <a:noFill/>
          </p:spPr>
          <p:txBody>
            <a:bodyPr wrap="square" rtlCol="0">
              <a:spAutoFit/>
            </a:bodyPr>
            <a:lstStyle/>
            <a:p>
              <a:pPr algn="ctr"/>
              <a:r>
                <a:rPr lang="ru-RU" sz="700" dirty="0">
                  <a:solidFill>
                    <a:srgbClr val="282A2E"/>
                  </a:solidFill>
                </a:rPr>
                <a:t>153/28/28</a:t>
              </a:r>
              <a:endParaRPr lang="en-US" sz="700" dirty="0">
                <a:solidFill>
                  <a:srgbClr val="282A2E"/>
                </a:solidFill>
              </a:endParaRPr>
            </a:p>
          </p:txBody>
        </p:sp>
        <p:sp>
          <p:nvSpPr>
            <p:cNvPr id="55" name="Овал 54">
              <a:extLst>
                <a:ext uri="{FF2B5EF4-FFF2-40B4-BE49-F238E27FC236}">
                  <a16:creationId xmlns="" xmlns:a16="http://schemas.microsoft.com/office/drawing/2014/main" id="{7ACC6FE0-ACC5-9AA7-9E53-08FAA4A0201D}"/>
                </a:ext>
              </a:extLst>
            </p:cNvPr>
            <p:cNvSpPr/>
            <p:nvPr userDrawn="1"/>
          </p:nvSpPr>
          <p:spPr>
            <a:xfrm>
              <a:off x="14876802" y="4483507"/>
              <a:ext cx="300625" cy="300625"/>
            </a:xfrm>
            <a:prstGeom prst="ellipse">
              <a:avLst/>
            </a:prstGeom>
            <a:solidFill>
              <a:srgbClr val="DE31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6" name="TextBox 55">
              <a:extLst>
                <a:ext uri="{FF2B5EF4-FFF2-40B4-BE49-F238E27FC236}">
                  <a16:creationId xmlns="" xmlns:a16="http://schemas.microsoft.com/office/drawing/2014/main" id="{80A121AF-643A-FD89-7D85-0D2D1EBF508B}"/>
                </a:ext>
              </a:extLst>
            </p:cNvPr>
            <p:cNvSpPr txBox="1"/>
            <p:nvPr userDrawn="1"/>
          </p:nvSpPr>
          <p:spPr>
            <a:xfrm>
              <a:off x="14602341" y="4756462"/>
              <a:ext cx="849547" cy="200055"/>
            </a:xfrm>
            <a:prstGeom prst="rect">
              <a:avLst/>
            </a:prstGeom>
            <a:noFill/>
          </p:spPr>
          <p:txBody>
            <a:bodyPr wrap="square" rtlCol="0">
              <a:spAutoFit/>
            </a:bodyPr>
            <a:lstStyle/>
            <a:p>
              <a:pPr algn="ctr"/>
              <a:r>
                <a:rPr lang="ru-RU" sz="700" dirty="0">
                  <a:solidFill>
                    <a:srgbClr val="282A2E"/>
                  </a:solidFill>
                </a:rPr>
                <a:t>222/49/49</a:t>
              </a:r>
              <a:endParaRPr lang="en-US" sz="700" dirty="0">
                <a:solidFill>
                  <a:srgbClr val="282A2E"/>
                </a:solidFill>
              </a:endParaRPr>
            </a:p>
          </p:txBody>
        </p:sp>
        <p:sp>
          <p:nvSpPr>
            <p:cNvPr id="57" name="Овал 56">
              <a:extLst>
                <a:ext uri="{FF2B5EF4-FFF2-40B4-BE49-F238E27FC236}">
                  <a16:creationId xmlns="" xmlns:a16="http://schemas.microsoft.com/office/drawing/2014/main" id="{8719D218-CB25-249A-F27D-E16487B01BF8}"/>
                </a:ext>
              </a:extLst>
            </p:cNvPr>
            <p:cNvSpPr/>
            <p:nvPr userDrawn="1"/>
          </p:nvSpPr>
          <p:spPr>
            <a:xfrm>
              <a:off x="15435249" y="4483507"/>
              <a:ext cx="300625" cy="300625"/>
            </a:xfrm>
            <a:prstGeom prst="ellipse">
              <a:avLst/>
            </a:prstGeom>
            <a:solidFill>
              <a:srgbClr val="E6B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8" name="TextBox 57">
              <a:extLst>
                <a:ext uri="{FF2B5EF4-FFF2-40B4-BE49-F238E27FC236}">
                  <a16:creationId xmlns="" xmlns:a16="http://schemas.microsoft.com/office/drawing/2014/main" id="{F0663A02-175D-7954-BF83-0C9F07AA5992}"/>
                </a:ext>
              </a:extLst>
            </p:cNvPr>
            <p:cNvSpPr txBox="1"/>
            <p:nvPr userDrawn="1"/>
          </p:nvSpPr>
          <p:spPr>
            <a:xfrm>
              <a:off x="15160788" y="4756462"/>
              <a:ext cx="849547" cy="200055"/>
            </a:xfrm>
            <a:prstGeom prst="rect">
              <a:avLst/>
            </a:prstGeom>
            <a:noFill/>
          </p:spPr>
          <p:txBody>
            <a:bodyPr wrap="square" rtlCol="0">
              <a:spAutoFit/>
            </a:bodyPr>
            <a:lstStyle/>
            <a:p>
              <a:pPr algn="ctr"/>
              <a:r>
                <a:rPr lang="ru-RU" sz="700" dirty="0">
                  <a:solidFill>
                    <a:srgbClr val="282A2E"/>
                  </a:solidFill>
                </a:rPr>
                <a:t>230/176/168</a:t>
              </a:r>
              <a:endParaRPr lang="en-US" sz="700" dirty="0">
                <a:solidFill>
                  <a:srgbClr val="282A2E"/>
                </a:solidFill>
              </a:endParaRPr>
            </a:p>
          </p:txBody>
        </p:sp>
      </p:grpSp>
      <p:sp>
        <p:nvSpPr>
          <p:cNvPr id="59" name="TextBox 58">
            <a:extLst>
              <a:ext uri="{FF2B5EF4-FFF2-40B4-BE49-F238E27FC236}">
                <a16:creationId xmlns="" xmlns:a16="http://schemas.microsoft.com/office/drawing/2014/main" id="{6A1DAEF2-F828-92F9-0A98-8FE2D387635F}"/>
              </a:ext>
            </a:extLst>
          </p:cNvPr>
          <p:cNvSpPr txBox="1"/>
          <p:nvPr userDrawn="1"/>
        </p:nvSpPr>
        <p:spPr>
          <a:xfrm>
            <a:off x="12541026" y="2018544"/>
            <a:ext cx="2742457" cy="246221"/>
          </a:xfrm>
          <a:prstGeom prst="rect">
            <a:avLst/>
          </a:prstGeom>
          <a:noFill/>
        </p:spPr>
        <p:txBody>
          <a:bodyPr wrap="square" rtlCol="0">
            <a:spAutoFit/>
          </a:bodyPr>
          <a:lstStyle/>
          <a:p>
            <a:r>
              <a:rPr lang="ru-RU" sz="1000" b="1" dirty="0" err="1">
                <a:solidFill>
                  <a:srgbClr val="282A2E"/>
                </a:solidFill>
              </a:rPr>
              <a:t>Разбеленная</a:t>
            </a:r>
            <a:r>
              <a:rPr lang="ru-RU" sz="1000" b="1" dirty="0">
                <a:solidFill>
                  <a:srgbClr val="282A2E"/>
                </a:solidFill>
              </a:rPr>
              <a:t> палитра</a:t>
            </a:r>
          </a:p>
        </p:txBody>
      </p:sp>
      <p:grpSp>
        <p:nvGrpSpPr>
          <p:cNvPr id="60" name="Группа 59">
            <a:extLst>
              <a:ext uri="{FF2B5EF4-FFF2-40B4-BE49-F238E27FC236}">
                <a16:creationId xmlns="" xmlns:a16="http://schemas.microsoft.com/office/drawing/2014/main" id="{2E48B1E9-5A63-2166-77C5-A8B363BF0455}"/>
              </a:ext>
            </a:extLst>
          </p:cNvPr>
          <p:cNvGrpSpPr/>
          <p:nvPr userDrawn="1"/>
        </p:nvGrpSpPr>
        <p:grpSpPr>
          <a:xfrm>
            <a:off x="12383596" y="2326321"/>
            <a:ext cx="3068292" cy="473010"/>
            <a:chOff x="12383596" y="2326321"/>
            <a:chExt cx="3068292" cy="473010"/>
          </a:xfrm>
        </p:grpSpPr>
        <p:sp>
          <p:nvSpPr>
            <p:cNvPr id="61" name="Овал 60">
              <a:extLst>
                <a:ext uri="{FF2B5EF4-FFF2-40B4-BE49-F238E27FC236}">
                  <a16:creationId xmlns="" xmlns:a16="http://schemas.microsoft.com/office/drawing/2014/main" id="{A725F10F-6768-DD93-BCE7-BF144F6584FB}"/>
                </a:ext>
              </a:extLst>
            </p:cNvPr>
            <p:cNvSpPr/>
            <p:nvPr userDrawn="1"/>
          </p:nvSpPr>
          <p:spPr>
            <a:xfrm>
              <a:off x="12658057" y="2326321"/>
              <a:ext cx="300625" cy="300625"/>
            </a:xfrm>
            <a:prstGeom prst="ellipse">
              <a:avLst/>
            </a:prstGeom>
            <a:solidFill>
              <a:srgbClr val="D9D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2" name="TextBox 61">
              <a:extLst>
                <a:ext uri="{FF2B5EF4-FFF2-40B4-BE49-F238E27FC236}">
                  <a16:creationId xmlns="" xmlns:a16="http://schemas.microsoft.com/office/drawing/2014/main" id="{D8B45A2B-8F20-2B44-D332-CD6581DF4FF2}"/>
                </a:ext>
              </a:extLst>
            </p:cNvPr>
            <p:cNvSpPr txBox="1"/>
            <p:nvPr userDrawn="1"/>
          </p:nvSpPr>
          <p:spPr>
            <a:xfrm>
              <a:off x="12383596" y="2599276"/>
              <a:ext cx="849547" cy="200055"/>
            </a:xfrm>
            <a:prstGeom prst="rect">
              <a:avLst/>
            </a:prstGeom>
            <a:noFill/>
          </p:spPr>
          <p:txBody>
            <a:bodyPr wrap="square" rtlCol="0">
              <a:spAutoFit/>
            </a:bodyPr>
            <a:lstStyle/>
            <a:p>
              <a:pPr algn="ctr"/>
              <a:r>
                <a:rPr lang="ru-RU" sz="700" dirty="0">
                  <a:solidFill>
                    <a:srgbClr val="282A2E"/>
                  </a:solidFill>
                </a:rPr>
                <a:t>217/216/235</a:t>
              </a:r>
              <a:endParaRPr lang="en-US" sz="700" dirty="0">
                <a:solidFill>
                  <a:srgbClr val="282A2E"/>
                </a:solidFill>
              </a:endParaRPr>
            </a:p>
          </p:txBody>
        </p:sp>
        <p:sp>
          <p:nvSpPr>
            <p:cNvPr id="63" name="Овал 62">
              <a:extLst>
                <a:ext uri="{FF2B5EF4-FFF2-40B4-BE49-F238E27FC236}">
                  <a16:creationId xmlns="" xmlns:a16="http://schemas.microsoft.com/office/drawing/2014/main" id="{5162192A-A299-5099-4ED4-E2D691D863B5}"/>
                </a:ext>
              </a:extLst>
            </p:cNvPr>
            <p:cNvSpPr/>
            <p:nvPr userDrawn="1"/>
          </p:nvSpPr>
          <p:spPr>
            <a:xfrm>
              <a:off x="13193664" y="2326321"/>
              <a:ext cx="300625" cy="300625"/>
            </a:xfrm>
            <a:prstGeom prst="ellipse">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4" name="TextBox 63">
              <a:extLst>
                <a:ext uri="{FF2B5EF4-FFF2-40B4-BE49-F238E27FC236}">
                  <a16:creationId xmlns="" xmlns:a16="http://schemas.microsoft.com/office/drawing/2014/main" id="{85EE2A29-EE76-015F-FAD6-7099A2F71626}"/>
                </a:ext>
              </a:extLst>
            </p:cNvPr>
            <p:cNvSpPr txBox="1"/>
            <p:nvPr userDrawn="1"/>
          </p:nvSpPr>
          <p:spPr>
            <a:xfrm>
              <a:off x="12919203" y="2599276"/>
              <a:ext cx="849547" cy="200055"/>
            </a:xfrm>
            <a:prstGeom prst="rect">
              <a:avLst/>
            </a:prstGeom>
            <a:noFill/>
          </p:spPr>
          <p:txBody>
            <a:bodyPr wrap="square" rtlCol="0">
              <a:spAutoFit/>
            </a:bodyPr>
            <a:lstStyle/>
            <a:p>
              <a:pPr algn="ctr"/>
              <a:r>
                <a:rPr lang="ru-RU" sz="700" dirty="0">
                  <a:solidFill>
                    <a:srgbClr val="282A2E"/>
                  </a:solidFill>
                </a:rPr>
                <a:t>207/232/255</a:t>
              </a:r>
              <a:endParaRPr lang="en-US" sz="700" dirty="0">
                <a:solidFill>
                  <a:srgbClr val="282A2E"/>
                </a:solidFill>
              </a:endParaRPr>
            </a:p>
          </p:txBody>
        </p:sp>
        <p:sp>
          <p:nvSpPr>
            <p:cNvPr id="65" name="Овал 64">
              <a:extLst>
                <a:ext uri="{FF2B5EF4-FFF2-40B4-BE49-F238E27FC236}">
                  <a16:creationId xmlns="" xmlns:a16="http://schemas.microsoft.com/office/drawing/2014/main" id="{D5EA46C1-4A71-CDFB-42C7-E5C59CCB3E5D}"/>
                </a:ext>
              </a:extLst>
            </p:cNvPr>
            <p:cNvSpPr/>
            <p:nvPr userDrawn="1"/>
          </p:nvSpPr>
          <p:spPr>
            <a:xfrm>
              <a:off x="13764811" y="2326321"/>
              <a:ext cx="300625" cy="300625"/>
            </a:xfrm>
            <a:prstGeom prst="ellipse">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TextBox 65">
              <a:extLst>
                <a:ext uri="{FF2B5EF4-FFF2-40B4-BE49-F238E27FC236}">
                  <a16:creationId xmlns="" xmlns:a16="http://schemas.microsoft.com/office/drawing/2014/main" id="{03855C1B-34FD-109A-2BB4-5A453ED03E60}"/>
                </a:ext>
              </a:extLst>
            </p:cNvPr>
            <p:cNvSpPr txBox="1"/>
            <p:nvPr userDrawn="1"/>
          </p:nvSpPr>
          <p:spPr>
            <a:xfrm>
              <a:off x="13490350" y="2599276"/>
              <a:ext cx="849547" cy="200055"/>
            </a:xfrm>
            <a:prstGeom prst="rect">
              <a:avLst/>
            </a:prstGeom>
            <a:noFill/>
          </p:spPr>
          <p:txBody>
            <a:bodyPr wrap="square" rtlCol="0">
              <a:spAutoFit/>
            </a:bodyPr>
            <a:lstStyle/>
            <a:p>
              <a:pPr algn="ctr"/>
              <a:r>
                <a:rPr lang="ru-RU" sz="700" dirty="0">
                  <a:solidFill>
                    <a:srgbClr val="282A2E"/>
                  </a:solidFill>
                </a:rPr>
                <a:t>235/235/235</a:t>
              </a:r>
              <a:endParaRPr lang="en-US" sz="700" dirty="0">
                <a:solidFill>
                  <a:srgbClr val="282A2E"/>
                </a:solidFill>
              </a:endParaRPr>
            </a:p>
          </p:txBody>
        </p:sp>
        <p:sp>
          <p:nvSpPr>
            <p:cNvPr id="67" name="Овал 66">
              <a:extLst>
                <a:ext uri="{FF2B5EF4-FFF2-40B4-BE49-F238E27FC236}">
                  <a16:creationId xmlns="" xmlns:a16="http://schemas.microsoft.com/office/drawing/2014/main" id="{86F25E88-5C16-C19C-CD2A-F83B4099EA75}"/>
                </a:ext>
              </a:extLst>
            </p:cNvPr>
            <p:cNvSpPr/>
            <p:nvPr userDrawn="1"/>
          </p:nvSpPr>
          <p:spPr>
            <a:xfrm>
              <a:off x="14323613" y="2326321"/>
              <a:ext cx="300625" cy="300625"/>
            </a:xfrm>
            <a:prstGeom prst="ellipse">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8" name="TextBox 67">
              <a:extLst>
                <a:ext uri="{FF2B5EF4-FFF2-40B4-BE49-F238E27FC236}">
                  <a16:creationId xmlns="" xmlns:a16="http://schemas.microsoft.com/office/drawing/2014/main" id="{D189FEB9-3E95-60DF-ED4A-CF0957BBA5B5}"/>
                </a:ext>
              </a:extLst>
            </p:cNvPr>
            <p:cNvSpPr txBox="1"/>
            <p:nvPr userDrawn="1"/>
          </p:nvSpPr>
          <p:spPr>
            <a:xfrm>
              <a:off x="14049152" y="2599276"/>
              <a:ext cx="849547" cy="200055"/>
            </a:xfrm>
            <a:prstGeom prst="rect">
              <a:avLst/>
            </a:prstGeom>
            <a:noFill/>
          </p:spPr>
          <p:txBody>
            <a:bodyPr wrap="square" rtlCol="0">
              <a:spAutoFit/>
            </a:bodyPr>
            <a:lstStyle/>
            <a:p>
              <a:pPr algn="ctr"/>
              <a:r>
                <a:rPr lang="ru-RU" sz="700" dirty="0">
                  <a:solidFill>
                    <a:srgbClr val="282A2E"/>
                  </a:solidFill>
                </a:rPr>
                <a:t>252/223/215</a:t>
              </a:r>
              <a:endParaRPr lang="en-US" sz="700" dirty="0">
                <a:solidFill>
                  <a:srgbClr val="282A2E"/>
                </a:solidFill>
              </a:endParaRPr>
            </a:p>
          </p:txBody>
        </p:sp>
        <p:sp>
          <p:nvSpPr>
            <p:cNvPr id="69" name="Овал 68">
              <a:extLst>
                <a:ext uri="{FF2B5EF4-FFF2-40B4-BE49-F238E27FC236}">
                  <a16:creationId xmlns="" xmlns:a16="http://schemas.microsoft.com/office/drawing/2014/main" id="{84194F42-9977-01C3-1B51-42DE44DE1284}"/>
                </a:ext>
              </a:extLst>
            </p:cNvPr>
            <p:cNvSpPr/>
            <p:nvPr userDrawn="1"/>
          </p:nvSpPr>
          <p:spPr>
            <a:xfrm>
              <a:off x="14876802" y="2326321"/>
              <a:ext cx="300625" cy="300625"/>
            </a:xfrm>
            <a:prstGeom prst="ellipse">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0" name="TextBox 69">
              <a:extLst>
                <a:ext uri="{FF2B5EF4-FFF2-40B4-BE49-F238E27FC236}">
                  <a16:creationId xmlns="" xmlns:a16="http://schemas.microsoft.com/office/drawing/2014/main" id="{299BEEA4-6B71-743C-6922-BE1FF93E30FA}"/>
                </a:ext>
              </a:extLst>
            </p:cNvPr>
            <p:cNvSpPr txBox="1"/>
            <p:nvPr userDrawn="1"/>
          </p:nvSpPr>
          <p:spPr>
            <a:xfrm>
              <a:off x="14602341" y="2599276"/>
              <a:ext cx="849547" cy="200055"/>
            </a:xfrm>
            <a:prstGeom prst="rect">
              <a:avLst/>
            </a:prstGeom>
            <a:noFill/>
          </p:spPr>
          <p:txBody>
            <a:bodyPr wrap="square" rtlCol="0">
              <a:spAutoFit/>
            </a:bodyPr>
            <a:lstStyle/>
            <a:p>
              <a:pPr algn="ctr"/>
              <a:r>
                <a:rPr lang="ru-RU" sz="700" dirty="0">
                  <a:solidFill>
                    <a:srgbClr val="282A2E"/>
                  </a:solidFill>
                </a:rPr>
                <a:t>211/245/226</a:t>
              </a:r>
              <a:endParaRPr lang="en-US" sz="700" dirty="0">
                <a:solidFill>
                  <a:srgbClr val="282A2E"/>
                </a:solidFill>
              </a:endParaRPr>
            </a:p>
          </p:txBody>
        </p:sp>
      </p:grpSp>
      <p:sp>
        <p:nvSpPr>
          <p:cNvPr id="71" name="TextBox 70">
            <a:extLst>
              <a:ext uri="{FF2B5EF4-FFF2-40B4-BE49-F238E27FC236}">
                <a16:creationId xmlns="" xmlns:a16="http://schemas.microsoft.com/office/drawing/2014/main" id="{1A333997-8BF6-43AB-AEFC-4F6717673860}"/>
              </a:ext>
            </a:extLst>
          </p:cNvPr>
          <p:cNvSpPr txBox="1"/>
          <p:nvPr userDrawn="1"/>
        </p:nvSpPr>
        <p:spPr>
          <a:xfrm>
            <a:off x="12558019" y="2840075"/>
            <a:ext cx="2742457" cy="246221"/>
          </a:xfrm>
          <a:prstGeom prst="rect">
            <a:avLst/>
          </a:prstGeom>
          <a:noFill/>
        </p:spPr>
        <p:txBody>
          <a:bodyPr wrap="square" rtlCol="0">
            <a:spAutoFit/>
          </a:bodyPr>
          <a:lstStyle/>
          <a:p>
            <a:r>
              <a:rPr lang="ru-RU" sz="1000" b="1" dirty="0">
                <a:solidFill>
                  <a:srgbClr val="282A2E"/>
                </a:solidFill>
              </a:rPr>
              <a:t>Палитра для картограмм</a:t>
            </a:r>
          </a:p>
        </p:txBody>
      </p:sp>
      <p:grpSp>
        <p:nvGrpSpPr>
          <p:cNvPr id="72" name="Группа 71">
            <a:extLst>
              <a:ext uri="{FF2B5EF4-FFF2-40B4-BE49-F238E27FC236}">
                <a16:creationId xmlns="" xmlns:a16="http://schemas.microsoft.com/office/drawing/2014/main" id="{EB981A98-1A8F-537B-C1CD-B9E798012123}"/>
              </a:ext>
            </a:extLst>
          </p:cNvPr>
          <p:cNvGrpSpPr/>
          <p:nvPr userDrawn="1"/>
        </p:nvGrpSpPr>
        <p:grpSpPr>
          <a:xfrm>
            <a:off x="12383596" y="3147852"/>
            <a:ext cx="3626739" cy="473010"/>
            <a:chOff x="12383596" y="3147852"/>
            <a:chExt cx="3626739" cy="473010"/>
          </a:xfrm>
        </p:grpSpPr>
        <p:sp>
          <p:nvSpPr>
            <p:cNvPr id="73" name="Овал 72">
              <a:extLst>
                <a:ext uri="{FF2B5EF4-FFF2-40B4-BE49-F238E27FC236}">
                  <a16:creationId xmlns="" xmlns:a16="http://schemas.microsoft.com/office/drawing/2014/main" id="{458D4886-9F48-1D99-AB3C-AEF765DBCFCC}"/>
                </a:ext>
              </a:extLst>
            </p:cNvPr>
            <p:cNvSpPr/>
            <p:nvPr userDrawn="1"/>
          </p:nvSpPr>
          <p:spPr>
            <a:xfrm>
              <a:off x="12658057" y="3147852"/>
              <a:ext cx="300625" cy="300625"/>
            </a:xfrm>
            <a:prstGeom prst="ellipse">
              <a:avLst/>
            </a:prstGeom>
            <a:solidFill>
              <a:srgbClr val="3631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4" name="TextBox 73">
              <a:extLst>
                <a:ext uri="{FF2B5EF4-FFF2-40B4-BE49-F238E27FC236}">
                  <a16:creationId xmlns="" xmlns:a16="http://schemas.microsoft.com/office/drawing/2014/main" id="{E8F3EFB4-8DFD-1748-02F1-58F1C2B7D22B}"/>
                </a:ext>
              </a:extLst>
            </p:cNvPr>
            <p:cNvSpPr txBox="1"/>
            <p:nvPr userDrawn="1"/>
          </p:nvSpPr>
          <p:spPr>
            <a:xfrm>
              <a:off x="12383596" y="3420807"/>
              <a:ext cx="849547" cy="200055"/>
            </a:xfrm>
            <a:prstGeom prst="rect">
              <a:avLst/>
            </a:prstGeom>
            <a:noFill/>
          </p:spPr>
          <p:txBody>
            <a:bodyPr wrap="square" rtlCol="0">
              <a:spAutoFit/>
            </a:bodyPr>
            <a:lstStyle/>
            <a:p>
              <a:pPr algn="ctr"/>
              <a:r>
                <a:rPr lang="ru-RU" sz="700" dirty="0">
                  <a:solidFill>
                    <a:srgbClr val="282A2E"/>
                  </a:solidFill>
                </a:rPr>
                <a:t>54/49/148</a:t>
              </a:r>
              <a:endParaRPr lang="en-US" sz="700" dirty="0">
                <a:solidFill>
                  <a:srgbClr val="282A2E"/>
                </a:solidFill>
              </a:endParaRPr>
            </a:p>
          </p:txBody>
        </p:sp>
        <p:sp>
          <p:nvSpPr>
            <p:cNvPr id="75" name="Овал 74">
              <a:extLst>
                <a:ext uri="{FF2B5EF4-FFF2-40B4-BE49-F238E27FC236}">
                  <a16:creationId xmlns="" xmlns:a16="http://schemas.microsoft.com/office/drawing/2014/main" id="{8B412663-1269-6393-40D0-5E66DD19D354}"/>
                </a:ext>
              </a:extLst>
            </p:cNvPr>
            <p:cNvSpPr/>
            <p:nvPr userDrawn="1"/>
          </p:nvSpPr>
          <p:spPr>
            <a:xfrm>
              <a:off x="13193664" y="3147852"/>
              <a:ext cx="300625" cy="30062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6" name="TextBox 75">
              <a:extLst>
                <a:ext uri="{FF2B5EF4-FFF2-40B4-BE49-F238E27FC236}">
                  <a16:creationId xmlns="" xmlns:a16="http://schemas.microsoft.com/office/drawing/2014/main" id="{3111AFE0-56D1-0CF6-67EA-D8412A26054A}"/>
                </a:ext>
              </a:extLst>
            </p:cNvPr>
            <p:cNvSpPr txBox="1"/>
            <p:nvPr userDrawn="1"/>
          </p:nvSpPr>
          <p:spPr>
            <a:xfrm>
              <a:off x="12919203" y="3420807"/>
              <a:ext cx="849547" cy="200055"/>
            </a:xfrm>
            <a:prstGeom prst="rect">
              <a:avLst/>
            </a:prstGeom>
            <a:noFill/>
          </p:spPr>
          <p:txBody>
            <a:bodyPr wrap="square" rtlCol="0">
              <a:spAutoFit/>
            </a:bodyPr>
            <a:lstStyle/>
            <a:p>
              <a:pPr algn="ctr"/>
              <a:r>
                <a:rPr lang="ru-RU" sz="700" dirty="0">
                  <a:solidFill>
                    <a:srgbClr val="282A2E"/>
                  </a:solidFill>
                </a:rPr>
                <a:t>52/1</a:t>
              </a:r>
              <a:r>
                <a:rPr lang="en-US" sz="700" dirty="0">
                  <a:solidFill>
                    <a:srgbClr val="282A2E"/>
                  </a:solidFill>
                </a:rPr>
                <a:t>1</a:t>
              </a:r>
              <a:r>
                <a:rPr lang="ru-RU" sz="700" dirty="0">
                  <a:solidFill>
                    <a:srgbClr val="282A2E"/>
                  </a:solidFill>
                </a:rPr>
                <a:t>1/194</a:t>
              </a:r>
              <a:endParaRPr lang="en-US" sz="700" dirty="0">
                <a:solidFill>
                  <a:srgbClr val="282A2E"/>
                </a:solidFill>
              </a:endParaRPr>
            </a:p>
          </p:txBody>
        </p:sp>
        <p:sp>
          <p:nvSpPr>
            <p:cNvPr id="77" name="Овал 76">
              <a:extLst>
                <a:ext uri="{FF2B5EF4-FFF2-40B4-BE49-F238E27FC236}">
                  <a16:creationId xmlns="" xmlns:a16="http://schemas.microsoft.com/office/drawing/2014/main" id="{51533FCE-1E8B-DC97-0D36-020255937D30}"/>
                </a:ext>
              </a:extLst>
            </p:cNvPr>
            <p:cNvSpPr/>
            <p:nvPr userDrawn="1"/>
          </p:nvSpPr>
          <p:spPr>
            <a:xfrm>
              <a:off x="13764811" y="3147852"/>
              <a:ext cx="300625" cy="30062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8" name="TextBox 77">
              <a:extLst>
                <a:ext uri="{FF2B5EF4-FFF2-40B4-BE49-F238E27FC236}">
                  <a16:creationId xmlns="" xmlns:a16="http://schemas.microsoft.com/office/drawing/2014/main" id="{9523F5BD-2750-3C7D-FC41-3ED5FBC657F6}"/>
                </a:ext>
              </a:extLst>
            </p:cNvPr>
            <p:cNvSpPr txBox="1"/>
            <p:nvPr userDrawn="1"/>
          </p:nvSpPr>
          <p:spPr>
            <a:xfrm>
              <a:off x="13490350" y="3420807"/>
              <a:ext cx="849547" cy="200055"/>
            </a:xfrm>
            <a:prstGeom prst="rect">
              <a:avLst/>
            </a:prstGeom>
            <a:noFill/>
          </p:spPr>
          <p:txBody>
            <a:bodyPr wrap="square" rtlCol="0">
              <a:spAutoFit/>
            </a:bodyPr>
            <a:lstStyle/>
            <a:p>
              <a:pPr algn="ctr"/>
              <a:r>
                <a:rPr lang="ru-RU" sz="700" dirty="0">
                  <a:solidFill>
                    <a:srgbClr val="282A2E"/>
                  </a:solidFill>
                </a:rPr>
                <a:t>125/187/252</a:t>
              </a:r>
              <a:endParaRPr lang="en-US" sz="700" dirty="0">
                <a:solidFill>
                  <a:srgbClr val="282A2E"/>
                </a:solidFill>
              </a:endParaRPr>
            </a:p>
          </p:txBody>
        </p:sp>
        <p:sp>
          <p:nvSpPr>
            <p:cNvPr id="79" name="Овал 78">
              <a:extLst>
                <a:ext uri="{FF2B5EF4-FFF2-40B4-BE49-F238E27FC236}">
                  <a16:creationId xmlns="" xmlns:a16="http://schemas.microsoft.com/office/drawing/2014/main" id="{19847533-EA27-04F3-00CB-941445B744DF}"/>
                </a:ext>
              </a:extLst>
            </p:cNvPr>
            <p:cNvSpPr/>
            <p:nvPr userDrawn="1"/>
          </p:nvSpPr>
          <p:spPr>
            <a:xfrm>
              <a:off x="14323613" y="3147852"/>
              <a:ext cx="300625" cy="300625"/>
            </a:xfrm>
            <a:prstGeom prst="ellipse">
              <a:avLst/>
            </a:prstGeom>
            <a:solidFill>
              <a:srgbClr val="A9D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0" name="TextBox 79">
              <a:extLst>
                <a:ext uri="{FF2B5EF4-FFF2-40B4-BE49-F238E27FC236}">
                  <a16:creationId xmlns="" xmlns:a16="http://schemas.microsoft.com/office/drawing/2014/main" id="{FA3AF7B5-5F14-5D17-8D18-C9D085A2D8FD}"/>
                </a:ext>
              </a:extLst>
            </p:cNvPr>
            <p:cNvSpPr txBox="1"/>
            <p:nvPr userDrawn="1"/>
          </p:nvSpPr>
          <p:spPr>
            <a:xfrm>
              <a:off x="14049152" y="3420807"/>
              <a:ext cx="849547" cy="200055"/>
            </a:xfrm>
            <a:prstGeom prst="rect">
              <a:avLst/>
            </a:prstGeom>
            <a:noFill/>
          </p:spPr>
          <p:txBody>
            <a:bodyPr wrap="square" rtlCol="0">
              <a:spAutoFit/>
            </a:bodyPr>
            <a:lstStyle/>
            <a:p>
              <a:pPr algn="ctr"/>
              <a:r>
                <a:rPr lang="ru-RU" sz="700" dirty="0">
                  <a:solidFill>
                    <a:srgbClr val="282A2E"/>
                  </a:solidFill>
                </a:rPr>
                <a:t>169/211/253</a:t>
              </a:r>
              <a:endParaRPr lang="en-US" sz="700" dirty="0">
                <a:solidFill>
                  <a:srgbClr val="282A2E"/>
                </a:solidFill>
              </a:endParaRPr>
            </a:p>
          </p:txBody>
        </p:sp>
        <p:sp>
          <p:nvSpPr>
            <p:cNvPr id="81" name="Овал 80">
              <a:extLst>
                <a:ext uri="{FF2B5EF4-FFF2-40B4-BE49-F238E27FC236}">
                  <a16:creationId xmlns="" xmlns:a16="http://schemas.microsoft.com/office/drawing/2014/main" id="{179D3D52-58CB-9CF4-860C-A6E0A5A738F5}"/>
                </a:ext>
              </a:extLst>
            </p:cNvPr>
            <p:cNvSpPr/>
            <p:nvPr userDrawn="1"/>
          </p:nvSpPr>
          <p:spPr>
            <a:xfrm>
              <a:off x="14876802" y="3147852"/>
              <a:ext cx="300625" cy="300625"/>
            </a:xfrm>
            <a:prstGeom prst="ellipse">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2" name="TextBox 81">
              <a:extLst>
                <a:ext uri="{FF2B5EF4-FFF2-40B4-BE49-F238E27FC236}">
                  <a16:creationId xmlns="" xmlns:a16="http://schemas.microsoft.com/office/drawing/2014/main" id="{2B201638-5F8B-70A9-E548-445C928E4FF0}"/>
                </a:ext>
              </a:extLst>
            </p:cNvPr>
            <p:cNvSpPr txBox="1"/>
            <p:nvPr userDrawn="1"/>
          </p:nvSpPr>
          <p:spPr>
            <a:xfrm>
              <a:off x="14602341" y="3420807"/>
              <a:ext cx="849547" cy="200055"/>
            </a:xfrm>
            <a:prstGeom prst="rect">
              <a:avLst/>
            </a:prstGeom>
            <a:noFill/>
          </p:spPr>
          <p:txBody>
            <a:bodyPr wrap="square" rtlCol="0">
              <a:spAutoFit/>
            </a:bodyPr>
            <a:lstStyle/>
            <a:p>
              <a:pPr algn="ctr"/>
              <a:r>
                <a:rPr lang="ru-RU" sz="700" dirty="0">
                  <a:solidFill>
                    <a:srgbClr val="282A2E"/>
                  </a:solidFill>
                </a:rPr>
                <a:t>207/232/255</a:t>
              </a:r>
              <a:endParaRPr lang="en-US" sz="700" dirty="0">
                <a:solidFill>
                  <a:srgbClr val="282A2E"/>
                </a:solidFill>
              </a:endParaRPr>
            </a:p>
          </p:txBody>
        </p:sp>
        <p:sp>
          <p:nvSpPr>
            <p:cNvPr id="83" name="Овал 82">
              <a:extLst>
                <a:ext uri="{FF2B5EF4-FFF2-40B4-BE49-F238E27FC236}">
                  <a16:creationId xmlns="" xmlns:a16="http://schemas.microsoft.com/office/drawing/2014/main" id="{69B6B319-AA1A-7605-1ADC-C2F4B427C226}"/>
                </a:ext>
              </a:extLst>
            </p:cNvPr>
            <p:cNvSpPr/>
            <p:nvPr userDrawn="1"/>
          </p:nvSpPr>
          <p:spPr>
            <a:xfrm>
              <a:off x="15435249" y="3147852"/>
              <a:ext cx="300625" cy="300625"/>
            </a:xfrm>
            <a:prstGeom prst="ellipse">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TextBox 83">
              <a:extLst>
                <a:ext uri="{FF2B5EF4-FFF2-40B4-BE49-F238E27FC236}">
                  <a16:creationId xmlns="" xmlns:a16="http://schemas.microsoft.com/office/drawing/2014/main" id="{7AE7B183-676C-3A49-C76B-59B95F0AFF6D}"/>
                </a:ext>
              </a:extLst>
            </p:cNvPr>
            <p:cNvSpPr txBox="1"/>
            <p:nvPr userDrawn="1"/>
          </p:nvSpPr>
          <p:spPr>
            <a:xfrm>
              <a:off x="15160788" y="3420807"/>
              <a:ext cx="849547" cy="200055"/>
            </a:xfrm>
            <a:prstGeom prst="rect">
              <a:avLst/>
            </a:prstGeom>
            <a:noFill/>
          </p:spPr>
          <p:txBody>
            <a:bodyPr wrap="square" rtlCol="0">
              <a:spAutoFit/>
            </a:bodyPr>
            <a:lstStyle/>
            <a:p>
              <a:pPr algn="ctr"/>
              <a:r>
                <a:rPr lang="ru-RU" sz="700" dirty="0">
                  <a:solidFill>
                    <a:srgbClr val="282A2E"/>
                  </a:solidFill>
                </a:rPr>
                <a:t>191/191/191</a:t>
              </a:r>
              <a:endParaRPr lang="en-US" sz="700" dirty="0">
                <a:solidFill>
                  <a:srgbClr val="282A2E"/>
                </a:solidFill>
              </a:endParaRPr>
            </a:p>
          </p:txBody>
        </p:sp>
      </p:grpSp>
      <p:pic>
        <p:nvPicPr>
          <p:cNvPr id="94" name="Рисунок 93">
            <a:extLst>
              <a:ext uri="{FF2B5EF4-FFF2-40B4-BE49-F238E27FC236}">
                <a16:creationId xmlns="" xmlns:a16="http://schemas.microsoft.com/office/drawing/2014/main" id="{2A08E79F-FC2E-B645-7F80-F05E630754D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146330" y="349447"/>
            <a:ext cx="1750304" cy="457960"/>
          </a:xfrm>
          <a:prstGeom prst="rect">
            <a:avLst/>
          </a:prstGeom>
        </p:spPr>
      </p:pic>
    </p:spTree>
    <p:extLst>
      <p:ext uri="{BB962C8B-B14F-4D97-AF65-F5344CB8AC3E}">
        <p14:creationId xmlns:p14="http://schemas.microsoft.com/office/powerpoint/2010/main" val="3742252315"/>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7.xml"/></Relationships>
</file>

<file path=ppt/slides/_rels/slide3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a:extLst>
              <a:ext uri="{FF2B5EF4-FFF2-40B4-BE49-F238E27FC236}">
                <a16:creationId xmlns="" xmlns:a16="http://schemas.microsoft.com/office/drawing/2014/main" id="{3471FBAD-C496-FF19-C20E-DD282AC754B6}"/>
              </a:ext>
            </a:extLst>
          </p:cNvPr>
          <p:cNvSpPr>
            <a:spLocks noGrp="1"/>
          </p:cNvSpPr>
          <p:nvPr>
            <p:ph type="subTitle" idx="1"/>
          </p:nvPr>
        </p:nvSpPr>
        <p:spPr>
          <a:xfrm>
            <a:off x="925438" y="3293583"/>
            <a:ext cx="6611568" cy="774215"/>
          </a:xfrm>
        </p:spPr>
        <p:txBody>
          <a:bodyPr>
            <a:normAutofit/>
          </a:bodyPr>
          <a:lstStyle/>
          <a:p>
            <a:r>
              <a:rPr lang="ru-RU" dirty="0" smtClean="0"/>
              <a:t>«Сведения о деятельности коллективного </a:t>
            </a:r>
            <a:br>
              <a:rPr lang="ru-RU" dirty="0" smtClean="0"/>
            </a:br>
            <a:r>
              <a:rPr lang="ru-RU" dirty="0" smtClean="0"/>
              <a:t>средства размещения за 2025 год»</a:t>
            </a:r>
            <a:endParaRPr lang="ru-RU" dirty="0"/>
          </a:p>
        </p:txBody>
      </p:sp>
      <p:sp>
        <p:nvSpPr>
          <p:cNvPr id="3" name="Заголовок 2">
            <a:extLst>
              <a:ext uri="{FF2B5EF4-FFF2-40B4-BE49-F238E27FC236}">
                <a16:creationId xmlns="" xmlns:a16="http://schemas.microsoft.com/office/drawing/2014/main" id="{A6E8BF3E-492B-EDC1-33F2-07A2A7A7AE33}"/>
              </a:ext>
            </a:extLst>
          </p:cNvPr>
          <p:cNvSpPr>
            <a:spLocks noGrp="1"/>
          </p:cNvSpPr>
          <p:nvPr>
            <p:ph type="title"/>
          </p:nvPr>
        </p:nvSpPr>
        <p:spPr>
          <a:xfrm>
            <a:off x="914725" y="2547780"/>
            <a:ext cx="6611568" cy="566594"/>
          </a:xfrm>
        </p:spPr>
        <p:txBody>
          <a:bodyPr/>
          <a:lstStyle/>
          <a:p>
            <a:r>
              <a:rPr lang="ru-RU" dirty="0" smtClean="0"/>
              <a:t>О ПОРЯДКЕ ЗАПОЛНЕНИЯ </a:t>
            </a:r>
            <a:br>
              <a:rPr lang="ru-RU" dirty="0" smtClean="0"/>
            </a:br>
            <a:r>
              <a:rPr lang="ru-RU" dirty="0" smtClean="0"/>
              <a:t>ФОРМЫ № 1-КСР</a:t>
            </a:r>
            <a:endParaRPr lang="ru-RU" dirty="0"/>
          </a:p>
        </p:txBody>
      </p:sp>
      <p:sp>
        <p:nvSpPr>
          <p:cNvPr id="6" name="Дата 5">
            <a:extLst>
              <a:ext uri="{FF2B5EF4-FFF2-40B4-BE49-F238E27FC236}">
                <a16:creationId xmlns="" xmlns:a16="http://schemas.microsoft.com/office/drawing/2014/main" id="{9F7CE3F0-1C92-9A85-D9DA-A63A295E1875}"/>
              </a:ext>
            </a:extLst>
          </p:cNvPr>
          <p:cNvSpPr>
            <a:spLocks noGrp="1"/>
          </p:cNvSpPr>
          <p:nvPr>
            <p:ph type="dt" sz="half" idx="10"/>
          </p:nvPr>
        </p:nvSpPr>
        <p:spPr/>
        <p:txBody>
          <a:bodyPr/>
          <a:lstStyle/>
          <a:p>
            <a:fld id="{5D3D2A3A-A993-4787-BE22-B522074098FC}" type="datetime1">
              <a:rPr lang="ru-RU" smtClean="0"/>
              <a:t>31.07.2025</a:t>
            </a:fld>
            <a:endParaRPr lang="ru-RU" dirty="0"/>
          </a:p>
        </p:txBody>
      </p:sp>
    </p:spTree>
    <p:extLst>
      <p:ext uri="{BB962C8B-B14F-4D97-AF65-F5344CB8AC3E}">
        <p14:creationId xmlns:p14="http://schemas.microsoft.com/office/powerpoint/2010/main" val="217877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01442" y="1653417"/>
            <a:ext cx="3789805" cy="3425836"/>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078541" y="4751243"/>
            <a:ext cx="4493526" cy="1393026"/>
          </a:xfrm>
          <a:prstGeom prst="roundRect">
            <a:avLst>
              <a:gd name="adj" fmla="val 5487"/>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p:txBody>
          <a:bodyPr>
            <a:normAutofit fontScale="90000"/>
          </a:bodyPr>
          <a:lstStyle/>
          <a:p>
            <a:r>
              <a:rPr lang="ru-RU" dirty="0"/>
              <a:t>Раздел 1. </a:t>
            </a:r>
            <a:r>
              <a:rPr lang="ru-RU" dirty="0" smtClean="0"/>
              <a:t>ОБЩИЕ СВЕДЕНИЯ О КОЛЛЕКТИВНОМ СРЕДСТВЕ РАЗМЕЩЕНИЯ</a:t>
            </a:r>
            <a:endParaRPr lang="ru-RU" dirty="0"/>
          </a:p>
        </p:txBody>
      </p:sp>
      <p:sp>
        <p:nvSpPr>
          <p:cNvPr id="7" name="Прямоугольник 6"/>
          <p:cNvSpPr/>
          <p:nvPr/>
        </p:nvSpPr>
        <p:spPr>
          <a:xfrm>
            <a:off x="707766" y="1690633"/>
            <a:ext cx="3683481" cy="3388620"/>
          </a:xfrm>
          <a:prstGeom prst="rect">
            <a:avLst/>
          </a:prstGeom>
        </p:spPr>
        <p:txBody>
          <a:bodyPr wrap="square">
            <a:spAutoFit/>
          </a:bodyPr>
          <a:lstStyle/>
          <a:p>
            <a:pPr lvl="0">
              <a:lnSpc>
                <a:spcPct val="90000"/>
              </a:lnSpc>
              <a:spcBef>
                <a:spcPts val="1000"/>
              </a:spcBef>
            </a:pPr>
            <a:r>
              <a:rPr lang="ru-RU" sz="1400" dirty="0" smtClean="0">
                <a:solidFill>
                  <a:srgbClr val="282A2E"/>
                </a:solidFill>
              </a:rPr>
              <a:t>Для </a:t>
            </a:r>
            <a:r>
              <a:rPr lang="ru-RU" sz="1400" dirty="0">
                <a:solidFill>
                  <a:srgbClr val="282A2E"/>
                </a:solidFill>
              </a:rPr>
              <a:t>КСР, прошедших государственную классификацию аккредитованной организацией, включенной в перечень аккредитованных организаций, осуществляющих классификацию гостиниц, классификацию горнолыжных трасс, классификацию пляжей, ведение которого осуществляется в соответствии с Федеральным законом от 24.11.1996 № 132-ФЗ «Об основах туристской деятельности в Российской Федерации», отмечается одна из </a:t>
            </a:r>
            <a:r>
              <a:rPr lang="ru-RU" sz="1400" b="1" dirty="0">
                <a:solidFill>
                  <a:srgbClr val="282A2E"/>
                </a:solidFill>
              </a:rPr>
              <a:t>строк 121-126</a:t>
            </a:r>
            <a:r>
              <a:rPr lang="ru-RU" sz="1400" dirty="0">
                <a:solidFill>
                  <a:srgbClr val="282A2E"/>
                </a:solidFill>
              </a:rPr>
              <a:t>, указывающих на их категорию. Отмеченная категория должна совпадать с данными единого перечня классифицированных гостиниц, горнолыжных трасс, </a:t>
            </a:r>
            <a:r>
              <a:rPr lang="ru-RU" sz="1400" dirty="0" smtClean="0">
                <a:solidFill>
                  <a:srgbClr val="282A2E"/>
                </a:solidFill>
              </a:rPr>
              <a:t>пляжей</a:t>
            </a:r>
            <a:endParaRPr lang="ru-RU" sz="1400" dirty="0">
              <a:solidFill>
                <a:srgbClr val="282A2E"/>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584656446"/>
              </p:ext>
            </p:extLst>
          </p:nvPr>
        </p:nvGraphicFramePr>
        <p:xfrm>
          <a:off x="4713788" y="1499192"/>
          <a:ext cx="7320630" cy="2916002"/>
        </p:xfrm>
        <a:graphic>
          <a:graphicData uri="http://schemas.openxmlformats.org/drawingml/2006/table">
            <a:tbl>
              <a:tblPr firstRow="1" firstCol="1" bandRow="1"/>
              <a:tblGrid>
                <a:gridCol w="2842278"/>
                <a:gridCol w="472972"/>
                <a:gridCol w="4005380"/>
              </a:tblGrid>
              <a:tr h="260335">
                <a:tc gridSpan="3">
                  <a:txBody>
                    <a:bodyPr/>
                    <a:lstStyle/>
                    <a:p>
                      <a:pPr algn="ctr">
                        <a:lnSpc>
                          <a:spcPts val="1000"/>
                        </a:lnSpc>
                        <a:spcAft>
                          <a:spcPts val="0"/>
                        </a:spcAft>
                      </a:pPr>
                      <a:r>
                        <a:rPr lang="ru-RU" sz="1500" dirty="0">
                          <a:effectLst/>
                          <a:latin typeface="Times New Roman"/>
                          <a:ea typeface="Times New Roman"/>
                        </a:rPr>
                        <a:t>Категории коллективного средства размещения (КСР)</a:t>
                      </a:r>
                      <a:endParaRPr lang="ru-RU" sz="1700" dirty="0">
                        <a:effectLst/>
                        <a:latin typeface="Times New Roman"/>
                        <a:ea typeface="Times New Roman"/>
                      </a:endParaRPr>
                    </a:p>
                  </a:txBody>
                  <a:tcPr marL="94843" marR="94843" marT="0" marB="0" anchor="ctr">
                    <a:lnL>
                      <a:noFill/>
                    </a:lnL>
                    <a:lnR>
                      <a:noFill/>
                    </a:lnR>
                    <a:lnT w="12700" cap="flat" cmpd="sng" algn="ctr">
                      <a:noFill/>
                      <a:prstDash val="solid"/>
                      <a:round/>
                      <a:headEnd type="none" w="med" len="med"/>
                      <a:tailEnd type="none" w="med" len="med"/>
                    </a:lnT>
                    <a:lnB>
                      <a:noFill/>
                    </a:lnB>
                    <a:solidFill>
                      <a:srgbClr val="FFFFFF"/>
                    </a:solidFill>
                  </a:tcPr>
                </a:tc>
                <a:tc hMerge="1">
                  <a:txBody>
                    <a:bodyPr/>
                    <a:lstStyle/>
                    <a:p>
                      <a:endParaRPr lang="ru-RU"/>
                    </a:p>
                  </a:txBody>
                  <a:tcPr/>
                </a:tc>
                <a:tc hMerge="1">
                  <a:txBody>
                    <a:bodyPr/>
                    <a:lstStyle/>
                    <a:p>
                      <a:endParaRPr lang="ru-RU"/>
                    </a:p>
                  </a:txBody>
                  <a:tcPr/>
                </a:tc>
              </a:tr>
              <a:tr h="229373">
                <a:tc gridSpan="3">
                  <a:txBody>
                    <a:bodyPr/>
                    <a:lstStyle/>
                    <a:p>
                      <a:pPr algn="ctr">
                        <a:lnSpc>
                          <a:spcPts val="1000"/>
                        </a:lnSpc>
                        <a:spcAft>
                          <a:spcPts val="0"/>
                        </a:spcAft>
                      </a:pPr>
                      <a:r>
                        <a:rPr lang="ru-RU" sz="1400" dirty="0">
                          <a:effectLst/>
                          <a:latin typeface="Times New Roman"/>
                          <a:ea typeface="Times New Roman"/>
                        </a:rPr>
                        <a:t>(необходимо отметить одну из строк 121</a:t>
                      </a:r>
                      <a:r>
                        <a:rPr lang="ru-RU" sz="1400" dirty="0">
                          <a:effectLst/>
                          <a:latin typeface="Times New Roman"/>
                          <a:ea typeface="Times New Roman"/>
                          <a:sym typeface="Symbol"/>
                        </a:rPr>
                        <a:t></a:t>
                      </a:r>
                      <a:r>
                        <a:rPr lang="ru-RU" sz="1400" dirty="0">
                          <a:effectLst/>
                          <a:latin typeface="Times New Roman"/>
                          <a:ea typeface="Times New Roman"/>
                        </a:rPr>
                        <a:t>126)</a:t>
                      </a:r>
                      <a:endParaRPr lang="ru-RU" sz="1700" dirty="0">
                        <a:effectLst/>
                        <a:latin typeface="Times New Roman"/>
                        <a:ea typeface="Times New Roman"/>
                      </a:endParaRPr>
                    </a:p>
                  </a:txBody>
                  <a:tcPr marL="94843" marR="94843"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229373">
                <a:tc rowSpan="2">
                  <a:txBody>
                    <a:bodyPr/>
                    <a:lstStyle/>
                    <a:p>
                      <a:pPr algn="ctr">
                        <a:lnSpc>
                          <a:spcPts val="1000"/>
                        </a:lnSpc>
                        <a:spcAft>
                          <a:spcPts val="0"/>
                        </a:spcAft>
                      </a:pPr>
                      <a:r>
                        <a:rPr lang="ru-RU" sz="1400" dirty="0">
                          <a:effectLst/>
                          <a:latin typeface="Times New Roman"/>
                          <a:ea typeface="Times New Roman"/>
                        </a:rPr>
                        <a:t>Вопросы</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spcAft>
                          <a:spcPts val="0"/>
                        </a:spcAft>
                      </a:pPr>
                      <a:r>
                        <a:rPr lang="ru-RU" sz="1400">
                          <a:effectLst/>
                          <a:latin typeface="Times New Roman"/>
                          <a:ea typeface="Times New Roman"/>
                        </a:rPr>
                        <a:t>№ строки</a:t>
                      </a:r>
                      <a:endParaRPr lang="ru-RU" sz="170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Нужное</a:t>
                      </a:r>
                      <a:endParaRPr lang="ru-RU" sz="170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58737">
                <a:tc vMerge="1">
                  <a:txBody>
                    <a:bodyPr/>
                    <a:lstStyle/>
                    <a:p>
                      <a:endParaRPr lang="ru-RU"/>
                    </a:p>
                  </a:txBody>
                  <a:tcPr/>
                </a:tc>
                <a:tc vMerge="1">
                  <a:txBody>
                    <a:bodyPr/>
                    <a:lstStyle/>
                    <a:p>
                      <a:endParaRPr lang="ru-RU"/>
                    </a:p>
                  </a:txBody>
                  <a:tcPr/>
                </a:tc>
                <a:tc>
                  <a:txBody>
                    <a:bodyPr/>
                    <a:lstStyle/>
                    <a:p>
                      <a:pPr algn="ctr">
                        <a:lnSpc>
                          <a:spcPts val="1000"/>
                        </a:lnSpc>
                        <a:spcAft>
                          <a:spcPts val="0"/>
                        </a:spcAft>
                      </a:pPr>
                      <a:r>
                        <a:rPr lang="ru-RU" sz="1400" dirty="0">
                          <a:effectLst/>
                          <a:latin typeface="Times New Roman"/>
                          <a:ea typeface="Times New Roman"/>
                        </a:rPr>
                        <a:t>отметить – 1</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29373">
                <a:tc>
                  <a:txBody>
                    <a:bodyPr/>
                    <a:lstStyle/>
                    <a:p>
                      <a:pPr algn="ctr">
                        <a:lnSpc>
                          <a:spcPts val="1000"/>
                        </a:lnSpc>
                        <a:spcAft>
                          <a:spcPts val="0"/>
                        </a:spcAft>
                      </a:pPr>
                      <a:r>
                        <a:rPr lang="ru-RU" sz="1400" dirty="0">
                          <a:effectLst/>
                          <a:latin typeface="Times New Roman"/>
                          <a:ea typeface="Times New Roman"/>
                        </a:rPr>
                        <a:t>А</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400" dirty="0">
                          <a:effectLst/>
                          <a:latin typeface="Times New Roman"/>
                          <a:ea typeface="Times New Roman"/>
                        </a:rPr>
                        <a:t>Б</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400" dirty="0">
                          <a:effectLst/>
                          <a:latin typeface="Times New Roman"/>
                          <a:ea typeface="Times New Roman"/>
                        </a:rPr>
                        <a:t>1</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8639">
                <a:tc>
                  <a:txBody>
                    <a:bodyPr/>
                    <a:lstStyle/>
                    <a:p>
                      <a:pPr>
                        <a:lnSpc>
                          <a:spcPts val="1000"/>
                        </a:lnSpc>
                        <a:spcAft>
                          <a:spcPts val="0"/>
                        </a:spcAft>
                      </a:pPr>
                      <a:r>
                        <a:rPr lang="ru-RU" sz="1400" dirty="0">
                          <a:effectLst/>
                          <a:latin typeface="Times New Roman"/>
                          <a:ea typeface="Times New Roman"/>
                        </a:rPr>
                        <a:t>1 звезда</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dirty="0">
                          <a:effectLst/>
                          <a:latin typeface="Times New Roman"/>
                          <a:ea typeface="Times New Roman"/>
                        </a:rPr>
                        <a:t>1</a:t>
                      </a:r>
                      <a:r>
                        <a:rPr lang="ru-RU" sz="1400" dirty="0">
                          <a:effectLst/>
                          <a:latin typeface="Times New Roman"/>
                          <a:ea typeface="Times New Roman"/>
                        </a:rPr>
                        <a:t>21</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400" dirty="0">
                        <a:effectLst/>
                        <a:latin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73">
                <a:tc>
                  <a:txBody>
                    <a:bodyPr/>
                    <a:lstStyle/>
                    <a:p>
                      <a:pPr>
                        <a:lnSpc>
                          <a:spcPts val="1000"/>
                        </a:lnSpc>
                        <a:spcAft>
                          <a:spcPts val="0"/>
                        </a:spcAft>
                      </a:pPr>
                      <a:r>
                        <a:rPr lang="ru-RU" sz="1400">
                          <a:effectLst/>
                          <a:latin typeface="Times New Roman"/>
                          <a:ea typeface="Times New Roman"/>
                        </a:rPr>
                        <a:t>2 звезды</a:t>
                      </a:r>
                      <a:endParaRPr lang="ru-RU" sz="170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en-US" sz="1400" dirty="0">
                          <a:effectLst/>
                          <a:latin typeface="Times New Roman"/>
                          <a:ea typeface="Times New Roman"/>
                        </a:rPr>
                        <a:t>1</a:t>
                      </a:r>
                      <a:r>
                        <a:rPr lang="ru-RU" sz="1400" dirty="0">
                          <a:effectLst/>
                          <a:latin typeface="Times New Roman"/>
                          <a:ea typeface="Times New Roman"/>
                        </a:rPr>
                        <a:t>22</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400" dirty="0">
                          <a:effectLst/>
                          <a:latin typeface="Times New Roman"/>
                          <a:ea typeface="Arial Unicode MS"/>
                        </a:rPr>
                        <a:t> </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9373">
                <a:tc>
                  <a:txBody>
                    <a:bodyPr/>
                    <a:lstStyle/>
                    <a:p>
                      <a:pPr>
                        <a:lnSpc>
                          <a:spcPts val="1000"/>
                        </a:lnSpc>
                        <a:spcAft>
                          <a:spcPts val="0"/>
                        </a:spcAft>
                      </a:pPr>
                      <a:r>
                        <a:rPr lang="ru-RU" sz="1400">
                          <a:effectLst/>
                          <a:latin typeface="Times New Roman"/>
                          <a:ea typeface="Times New Roman"/>
                        </a:rPr>
                        <a:t>3 звезды</a:t>
                      </a:r>
                      <a:endParaRPr lang="ru-RU" sz="170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dirty="0">
                          <a:effectLst/>
                          <a:latin typeface="Times New Roman"/>
                          <a:ea typeface="Times New Roman"/>
                        </a:rPr>
                        <a:t>1</a:t>
                      </a:r>
                      <a:r>
                        <a:rPr lang="ru-RU" sz="1400" dirty="0">
                          <a:effectLst/>
                          <a:latin typeface="Times New Roman"/>
                          <a:ea typeface="Times New Roman"/>
                        </a:rPr>
                        <a:t>23</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dirty="0">
                          <a:effectLst/>
                          <a:latin typeface="Times New Roman"/>
                          <a:ea typeface="Arial Unicode MS"/>
                        </a:rPr>
                        <a:t> </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73">
                <a:tc>
                  <a:txBody>
                    <a:bodyPr/>
                    <a:lstStyle/>
                    <a:p>
                      <a:pPr>
                        <a:lnSpc>
                          <a:spcPts val="1000"/>
                        </a:lnSpc>
                        <a:spcAft>
                          <a:spcPts val="0"/>
                        </a:spcAft>
                      </a:pPr>
                      <a:r>
                        <a:rPr lang="ru-RU" sz="1400">
                          <a:effectLst/>
                          <a:latin typeface="Times New Roman"/>
                          <a:ea typeface="Times New Roman"/>
                        </a:rPr>
                        <a:t>4 звезды</a:t>
                      </a:r>
                      <a:endParaRPr lang="ru-RU" sz="170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dirty="0">
                          <a:effectLst/>
                          <a:latin typeface="Times New Roman"/>
                          <a:ea typeface="Times New Roman"/>
                        </a:rPr>
                        <a:t>1</a:t>
                      </a:r>
                      <a:r>
                        <a:rPr lang="ru-RU" sz="1400" dirty="0">
                          <a:effectLst/>
                          <a:latin typeface="Times New Roman"/>
                          <a:ea typeface="Times New Roman"/>
                        </a:rPr>
                        <a:t>24</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dirty="0">
                          <a:effectLst/>
                          <a:latin typeface="Times New Roman"/>
                          <a:ea typeface="Times New Roman"/>
                        </a:rPr>
                        <a:t> </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73">
                <a:tc>
                  <a:txBody>
                    <a:bodyPr/>
                    <a:lstStyle/>
                    <a:p>
                      <a:pPr>
                        <a:lnSpc>
                          <a:spcPts val="1000"/>
                        </a:lnSpc>
                        <a:spcAft>
                          <a:spcPts val="0"/>
                        </a:spcAft>
                      </a:pPr>
                      <a:r>
                        <a:rPr lang="ru-RU" sz="1400">
                          <a:effectLst/>
                          <a:latin typeface="Times New Roman"/>
                          <a:ea typeface="Times New Roman"/>
                        </a:rPr>
                        <a:t>5 звезд</a:t>
                      </a:r>
                      <a:endParaRPr lang="ru-RU" sz="170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dirty="0">
                          <a:effectLst/>
                          <a:latin typeface="Times New Roman"/>
                          <a:ea typeface="Times New Roman"/>
                        </a:rPr>
                        <a:t>1</a:t>
                      </a:r>
                      <a:r>
                        <a:rPr lang="ru-RU" sz="1400" dirty="0">
                          <a:effectLst/>
                          <a:latin typeface="Times New Roman"/>
                          <a:ea typeface="Times New Roman"/>
                        </a:rPr>
                        <a:t>25</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b="1" dirty="0">
                          <a:effectLst/>
                          <a:latin typeface="Times New Roman"/>
                          <a:ea typeface="Times New Roman"/>
                        </a:rPr>
                        <a:t> </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680">
                <a:tc>
                  <a:txBody>
                    <a:bodyPr/>
                    <a:lstStyle/>
                    <a:p>
                      <a:pPr>
                        <a:lnSpc>
                          <a:spcPts val="1000"/>
                        </a:lnSpc>
                        <a:spcAft>
                          <a:spcPts val="0"/>
                        </a:spcAft>
                      </a:pPr>
                      <a:r>
                        <a:rPr lang="ru-RU" sz="1400">
                          <a:effectLst/>
                          <a:latin typeface="Times New Roman"/>
                          <a:ea typeface="Times New Roman"/>
                        </a:rPr>
                        <a:t>без категории (звезд)</a:t>
                      </a:r>
                      <a:endParaRPr lang="ru-RU" sz="170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dirty="0">
                          <a:effectLst/>
                          <a:latin typeface="Times New Roman"/>
                          <a:ea typeface="Times New Roman"/>
                        </a:rPr>
                        <a:t>1</a:t>
                      </a:r>
                      <a:r>
                        <a:rPr lang="ru-RU" sz="1400" dirty="0">
                          <a:effectLst/>
                          <a:latin typeface="Times New Roman"/>
                          <a:ea typeface="Times New Roman"/>
                        </a:rPr>
                        <a:t>26</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b="1" dirty="0">
                          <a:effectLst/>
                          <a:latin typeface="Times New Roman"/>
                          <a:ea typeface="Times New Roman"/>
                        </a:rPr>
                        <a:t> </a:t>
                      </a:r>
                      <a:endParaRPr lang="ru-RU" sz="1700" dirty="0">
                        <a:effectLst/>
                        <a:latin typeface="Times New Roman"/>
                        <a:ea typeface="Times New Roman"/>
                      </a:endParaRPr>
                    </a:p>
                  </a:txBody>
                  <a:tcPr marL="94843" marR="948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Прямоугольник 10"/>
          <p:cNvSpPr/>
          <p:nvPr/>
        </p:nvSpPr>
        <p:spPr>
          <a:xfrm>
            <a:off x="6078541" y="4819892"/>
            <a:ext cx="4493526" cy="1255728"/>
          </a:xfrm>
          <a:prstGeom prst="rect">
            <a:avLst/>
          </a:prstGeom>
        </p:spPr>
        <p:txBody>
          <a:bodyPr wrap="square">
            <a:spAutoFit/>
          </a:bodyPr>
          <a:lstStyle/>
          <a:p>
            <a:pPr lvl="0">
              <a:lnSpc>
                <a:spcPct val="90000"/>
              </a:lnSpc>
              <a:spcBef>
                <a:spcPts val="1000"/>
              </a:spcBef>
            </a:pPr>
            <a:r>
              <a:rPr lang="ru-RU" sz="1400" dirty="0">
                <a:solidFill>
                  <a:srgbClr val="282A2E"/>
                </a:solidFill>
              </a:rPr>
              <a:t>Если КСР состоит из нескольких корпусов разных категорий, то оно учитывается в отчете как одно КСР и указывается максимальная присвоенная категория. Для КСР, не прошедших классификацию в аккредитованной организации, отмечается </a:t>
            </a:r>
            <a:r>
              <a:rPr lang="ru-RU" sz="1400" b="1" dirty="0">
                <a:solidFill>
                  <a:srgbClr val="282A2E"/>
                </a:solidFill>
              </a:rPr>
              <a:t>строка 126 </a:t>
            </a:r>
            <a:r>
              <a:rPr lang="ru-RU" sz="1400" dirty="0">
                <a:solidFill>
                  <a:srgbClr val="282A2E"/>
                </a:solidFill>
              </a:rPr>
              <a:t>– без категории (звезд)</a:t>
            </a:r>
          </a:p>
        </p:txBody>
      </p:sp>
      <p:cxnSp>
        <p:nvCxnSpPr>
          <p:cNvPr id="4" name="Прямая со стрелкой 3"/>
          <p:cNvCxnSpPr/>
          <p:nvPr/>
        </p:nvCxnSpPr>
        <p:spPr>
          <a:xfrm flipV="1">
            <a:off x="7878726" y="4412512"/>
            <a:ext cx="0" cy="3387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73974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A47689-C546-72FD-E9CA-2FCA3A157F84}"/>
              </a:ext>
            </a:extLst>
          </p:cNvPr>
          <p:cNvSpPr>
            <a:spLocks noGrp="1"/>
          </p:cNvSpPr>
          <p:nvPr>
            <p:ph type="title"/>
          </p:nvPr>
        </p:nvSpPr>
        <p:spPr/>
        <p:txBody>
          <a:bodyPr/>
          <a:lstStyle/>
          <a:p>
            <a:r>
              <a:rPr lang="ru-RU" dirty="0"/>
              <a:t>2</a:t>
            </a:r>
          </a:p>
        </p:txBody>
      </p:sp>
      <p:sp>
        <p:nvSpPr>
          <p:cNvPr id="3" name="Текст 2">
            <a:extLst>
              <a:ext uri="{FF2B5EF4-FFF2-40B4-BE49-F238E27FC236}">
                <a16:creationId xmlns="" xmlns:a16="http://schemas.microsoft.com/office/drawing/2014/main" id="{C2F5FB5E-FE99-C5E4-F84B-62F359F9BE2D}"/>
              </a:ext>
            </a:extLst>
          </p:cNvPr>
          <p:cNvSpPr>
            <a:spLocks noGrp="1"/>
          </p:cNvSpPr>
          <p:nvPr>
            <p:ph type="body" idx="1"/>
          </p:nvPr>
        </p:nvSpPr>
        <p:spPr/>
        <p:txBody>
          <a:bodyPr/>
          <a:lstStyle/>
          <a:p>
            <a:r>
              <a:rPr lang="ru-RU" sz="2400" b="1" dirty="0" smtClean="0">
                <a:solidFill>
                  <a:srgbClr val="282A2E"/>
                </a:solidFill>
                <a:latin typeface="Arial"/>
                <a:cs typeface="Arial"/>
              </a:rPr>
              <a:t>Номерной фонд</a:t>
            </a:r>
            <a:endParaRPr lang="ru-RU" sz="2400" dirty="0">
              <a:latin typeface="Arial"/>
              <a:cs typeface="Arial"/>
            </a:endParaRPr>
          </a:p>
        </p:txBody>
      </p:sp>
    </p:spTree>
    <p:extLst>
      <p:ext uri="{BB962C8B-B14F-4D97-AF65-F5344CB8AC3E}">
        <p14:creationId xmlns:p14="http://schemas.microsoft.com/office/powerpoint/2010/main" val="782739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45140" y="4141551"/>
            <a:ext cx="2587157" cy="1643527"/>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9633105" y="1191001"/>
            <a:ext cx="2204482" cy="1428440"/>
          </a:xfrm>
          <a:prstGeom prst="roundRect">
            <a:avLst>
              <a:gd name="adj" fmla="val 5487"/>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0"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3549502" y="4132851"/>
            <a:ext cx="3820633" cy="1643527"/>
          </a:xfrm>
          <a:prstGeom prst="roundRect">
            <a:avLst>
              <a:gd name="adj" fmla="val 5487"/>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7714053" y="3967469"/>
            <a:ext cx="3934049" cy="2031325"/>
          </a:xfrm>
          <a:prstGeom prst="roundRect">
            <a:avLst>
              <a:gd name="adj" fmla="val 5487"/>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p:txBody>
          <a:bodyPr>
            <a:normAutofit/>
          </a:bodyPr>
          <a:lstStyle/>
          <a:p>
            <a:r>
              <a:rPr lang="ru-RU" dirty="0"/>
              <a:t>Раздел </a:t>
            </a:r>
            <a:r>
              <a:rPr lang="ru-RU" dirty="0" smtClean="0"/>
              <a:t>2. НОМЕРНОЙ ФОНД</a:t>
            </a:r>
            <a:endParaRPr lang="ru-RU" dirty="0"/>
          </a:p>
        </p:txBody>
      </p:sp>
      <p:sp>
        <p:nvSpPr>
          <p:cNvPr id="7" name="Прямоугольник 6"/>
          <p:cNvSpPr/>
          <p:nvPr/>
        </p:nvSpPr>
        <p:spPr>
          <a:xfrm>
            <a:off x="9681078" y="1169813"/>
            <a:ext cx="2269922" cy="1449628"/>
          </a:xfrm>
          <a:prstGeom prst="rect">
            <a:avLst/>
          </a:prstGeom>
        </p:spPr>
        <p:txBody>
          <a:bodyPr wrap="square">
            <a:spAutoFit/>
          </a:bodyPr>
          <a:lstStyle/>
          <a:p>
            <a:pPr lvl="0">
              <a:lnSpc>
                <a:spcPct val="90000"/>
              </a:lnSpc>
              <a:spcBef>
                <a:spcPts val="1000"/>
              </a:spcBef>
            </a:pPr>
            <a:r>
              <a:rPr lang="ru-RU" sz="1400" b="1" dirty="0">
                <a:solidFill>
                  <a:srgbClr val="282A2E"/>
                </a:solidFill>
              </a:rPr>
              <a:t>По строке 201 </a:t>
            </a:r>
            <a:r>
              <a:rPr lang="ru-RU" sz="1400" dirty="0">
                <a:solidFill>
                  <a:srgbClr val="282A2E"/>
                </a:solidFill>
              </a:rPr>
              <a:t>показывается число номеров (комнат), числящихся по инвентарным данным на конец отчетного года (сезона</a:t>
            </a:r>
            <a:r>
              <a:rPr lang="ru-RU" sz="1400" dirty="0" smtClean="0">
                <a:solidFill>
                  <a:srgbClr val="282A2E"/>
                </a:solidFill>
              </a:rPr>
              <a:t>)</a:t>
            </a:r>
            <a:endParaRPr lang="ru-RU" sz="1400" dirty="0">
              <a:solidFill>
                <a:srgbClr val="282A2E"/>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036102844"/>
              </p:ext>
            </p:extLst>
          </p:nvPr>
        </p:nvGraphicFramePr>
        <p:xfrm>
          <a:off x="684551" y="1191002"/>
          <a:ext cx="8595353" cy="2163322"/>
        </p:xfrm>
        <a:graphic>
          <a:graphicData uri="http://schemas.openxmlformats.org/drawingml/2006/table">
            <a:tbl>
              <a:tblPr firstRow="1" firstCol="1" bandRow="1"/>
              <a:tblGrid>
                <a:gridCol w="4651991"/>
                <a:gridCol w="907401"/>
                <a:gridCol w="1417257"/>
                <a:gridCol w="1618704"/>
              </a:tblGrid>
              <a:tr h="356543">
                <a:tc>
                  <a:txBody>
                    <a:bodyPr/>
                    <a:lstStyle/>
                    <a:p>
                      <a:pPr algn="ctr">
                        <a:lnSpc>
                          <a:spcPts val="1000"/>
                        </a:lnSpc>
                        <a:spcAft>
                          <a:spcPts val="0"/>
                        </a:spcAft>
                      </a:pPr>
                      <a:r>
                        <a:rPr lang="ru-RU" sz="1400" dirty="0">
                          <a:effectLst/>
                          <a:latin typeface="Times New Roman"/>
                          <a:ea typeface="Times New Roman"/>
                        </a:rPr>
                        <a:t>Наименование </a:t>
                      </a:r>
                      <a:br>
                        <a:rPr lang="ru-RU" sz="1400" dirty="0">
                          <a:effectLst/>
                          <a:latin typeface="Times New Roman"/>
                          <a:ea typeface="Times New Roman"/>
                        </a:rPr>
                      </a:br>
                      <a:r>
                        <a:rPr lang="ru-RU" sz="1400" dirty="0">
                          <a:effectLst/>
                          <a:latin typeface="Times New Roman"/>
                          <a:ea typeface="Times New Roman"/>
                        </a:rPr>
                        <a:t>показателей</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 строки</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Единица измерения</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Фактически</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271">
                <a:tc>
                  <a:txBody>
                    <a:bodyPr/>
                    <a:lstStyle/>
                    <a:p>
                      <a:pPr algn="ctr">
                        <a:lnSpc>
                          <a:spcPts val="1000"/>
                        </a:lnSpc>
                        <a:spcAft>
                          <a:spcPts val="0"/>
                        </a:spcAft>
                      </a:pPr>
                      <a:r>
                        <a:rPr lang="ru-RU" sz="1400" dirty="0">
                          <a:effectLst/>
                          <a:latin typeface="Times New Roman"/>
                          <a:ea typeface="Times New Roman"/>
                        </a:rPr>
                        <a:t>А</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Б</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В</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1</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271">
                <a:tc>
                  <a:txBody>
                    <a:bodyPr/>
                    <a:lstStyle/>
                    <a:p>
                      <a:pPr>
                        <a:lnSpc>
                          <a:spcPts val="1000"/>
                        </a:lnSpc>
                        <a:spcAft>
                          <a:spcPts val="0"/>
                        </a:spcAft>
                      </a:pPr>
                      <a:r>
                        <a:rPr lang="ru-RU" sz="1400" dirty="0">
                          <a:effectLst/>
                          <a:latin typeface="Times New Roman"/>
                          <a:ea typeface="Times New Roman"/>
                        </a:rPr>
                        <a:t>Число номеров – всего</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dirty="0">
                          <a:effectLst/>
                          <a:latin typeface="Times New Roman"/>
                          <a:ea typeface="Times New Roman"/>
                        </a:rPr>
                        <a:t>201</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ед</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000"/>
                        </a:lnSpc>
                        <a:spcAft>
                          <a:spcPts val="0"/>
                        </a:spcAft>
                      </a:pPr>
                      <a:r>
                        <a:rPr lang="ru-RU" sz="1400">
                          <a:effectLst/>
                          <a:latin typeface="Times New Roman"/>
                          <a:ea typeface="Times New Roman"/>
                        </a:rPr>
                        <a:t> </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543">
                <a:tc>
                  <a:txBody>
                    <a:bodyPr/>
                    <a:lstStyle/>
                    <a:p>
                      <a:pPr marL="107950">
                        <a:lnSpc>
                          <a:spcPts val="1000"/>
                        </a:lnSpc>
                        <a:spcAft>
                          <a:spcPts val="0"/>
                        </a:spcAft>
                      </a:pPr>
                      <a:r>
                        <a:rPr lang="ru-RU" sz="1400">
                          <a:effectLst/>
                          <a:latin typeface="Times New Roman"/>
                          <a:ea typeface="Times New Roman"/>
                        </a:rPr>
                        <a:t>      из них:</a:t>
                      </a:r>
                      <a:br>
                        <a:rPr lang="ru-RU" sz="1400">
                          <a:effectLst/>
                          <a:latin typeface="Times New Roman"/>
                          <a:ea typeface="Times New Roman"/>
                        </a:rPr>
                      </a:br>
                      <a:r>
                        <a:rPr lang="ru-RU" sz="1400">
                          <a:effectLst/>
                          <a:latin typeface="Times New Roman"/>
                          <a:ea typeface="Times New Roman"/>
                        </a:rPr>
                        <a:t>высшей категории</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a:effectLst/>
                          <a:latin typeface="Times New Roman"/>
                          <a:ea typeface="Times New Roman"/>
                        </a:rPr>
                        <a:t>202</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dirty="0" err="1">
                          <a:effectLst/>
                          <a:latin typeface="Times New Roman"/>
                          <a:ea typeface="Times New Roman"/>
                        </a:rPr>
                        <a:t>ед</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 </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543">
                <a:tc>
                  <a:txBody>
                    <a:bodyPr/>
                    <a:lstStyle/>
                    <a:p>
                      <a:pPr marL="107950">
                        <a:lnSpc>
                          <a:spcPts val="1000"/>
                        </a:lnSpc>
                        <a:spcAft>
                          <a:spcPts val="0"/>
                        </a:spcAft>
                      </a:pPr>
                      <a:r>
                        <a:rPr lang="ru-RU" sz="1400">
                          <a:effectLst/>
                          <a:latin typeface="Times New Roman"/>
                          <a:ea typeface="Times New Roman"/>
                        </a:rPr>
                        <a:t>номера, приспособленные для проживания людей </a:t>
                      </a:r>
                      <a:br>
                        <a:rPr lang="ru-RU" sz="1400">
                          <a:effectLst/>
                          <a:latin typeface="Times New Roman"/>
                          <a:ea typeface="Times New Roman"/>
                        </a:rPr>
                      </a:br>
                      <a:r>
                        <a:rPr lang="ru-RU" sz="1400">
                          <a:effectLst/>
                          <a:latin typeface="Times New Roman"/>
                          <a:ea typeface="Times New Roman"/>
                        </a:rPr>
                        <a:t>с ограниченными возможностями здоровья и инвалидов</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a:effectLst/>
                          <a:latin typeface="Times New Roman"/>
                          <a:ea typeface="Times New Roman"/>
                        </a:rPr>
                        <a:t>203</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dirty="0" err="1">
                          <a:effectLst/>
                          <a:latin typeface="Times New Roman"/>
                          <a:ea typeface="Times New Roman"/>
                        </a:rPr>
                        <a:t>ед</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dirty="0">
                          <a:effectLst/>
                          <a:latin typeface="Times New Roman"/>
                          <a:ea typeface="Times New Roman"/>
                        </a:rPr>
                        <a:t> </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271">
                <a:tc>
                  <a:txBody>
                    <a:bodyPr/>
                    <a:lstStyle/>
                    <a:p>
                      <a:pPr marL="107950">
                        <a:lnSpc>
                          <a:spcPts val="1000"/>
                        </a:lnSpc>
                        <a:spcAft>
                          <a:spcPts val="0"/>
                        </a:spcAft>
                      </a:pPr>
                      <a:r>
                        <a:rPr lang="ru-RU" sz="1400">
                          <a:effectLst/>
                          <a:latin typeface="Times New Roman"/>
                          <a:ea typeface="Times New Roman"/>
                        </a:rPr>
                        <a:t>новые (введенные в отчетном году)</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a:effectLst/>
                          <a:latin typeface="Times New Roman"/>
                          <a:ea typeface="Times New Roman"/>
                        </a:rPr>
                        <a:t>204</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ед</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dirty="0">
                          <a:effectLst/>
                          <a:latin typeface="Times New Roman"/>
                          <a:ea typeface="Times New Roman"/>
                        </a:rPr>
                        <a:t> </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338">
                <a:tc>
                  <a:txBody>
                    <a:bodyPr/>
                    <a:lstStyle/>
                    <a:p>
                      <a:pPr>
                        <a:lnSpc>
                          <a:spcPts val="1000"/>
                        </a:lnSpc>
                        <a:spcAft>
                          <a:spcPts val="0"/>
                        </a:spcAft>
                      </a:pPr>
                      <a:r>
                        <a:rPr lang="ru-RU" sz="1400">
                          <a:effectLst/>
                          <a:latin typeface="Times New Roman"/>
                          <a:ea typeface="Times New Roman"/>
                        </a:rPr>
                        <a:t>Общая площадь всех номеров, указанных по строке 201</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20</a:t>
                      </a:r>
                      <a:r>
                        <a:rPr lang="en-US" sz="1400">
                          <a:effectLst/>
                          <a:latin typeface="Times New Roman"/>
                          <a:ea typeface="Times New Roman"/>
                        </a:rPr>
                        <a:t>5</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м</a:t>
                      </a:r>
                      <a:r>
                        <a:rPr lang="ru-RU" sz="1400" baseline="30000">
                          <a:effectLst/>
                          <a:latin typeface="Times New Roman"/>
                          <a:ea typeface="Times New Roman"/>
                        </a:rPr>
                        <a:t>2</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spcAft>
                          <a:spcPts val="0"/>
                        </a:spcAft>
                      </a:pPr>
                      <a:r>
                        <a:rPr lang="ru-RU" sz="1400" dirty="0">
                          <a:effectLst/>
                          <a:latin typeface="Times New Roman"/>
                          <a:ea typeface="Times New Roman"/>
                        </a:rPr>
                        <a:t> </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271">
                <a:tc>
                  <a:txBody>
                    <a:bodyPr/>
                    <a:lstStyle/>
                    <a:p>
                      <a:pPr>
                        <a:lnSpc>
                          <a:spcPts val="1000"/>
                        </a:lnSpc>
                        <a:spcAft>
                          <a:spcPts val="0"/>
                        </a:spcAft>
                      </a:pPr>
                      <a:r>
                        <a:rPr lang="ru-RU" sz="1400" dirty="0">
                          <a:effectLst/>
                          <a:latin typeface="Times New Roman"/>
                          <a:ea typeface="Times New Roman"/>
                        </a:rPr>
                        <a:t>Число мест</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20</a:t>
                      </a:r>
                      <a:r>
                        <a:rPr lang="en-US" sz="1400">
                          <a:effectLst/>
                          <a:latin typeface="Times New Roman"/>
                          <a:ea typeface="Times New Roman"/>
                        </a:rPr>
                        <a:t>6</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ед</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spcAft>
                          <a:spcPts val="0"/>
                        </a:spcAft>
                      </a:pPr>
                      <a:r>
                        <a:rPr lang="ru-RU" sz="1400" dirty="0">
                          <a:effectLst/>
                          <a:latin typeface="Times New Roman"/>
                          <a:ea typeface="Times New Roman"/>
                        </a:rPr>
                        <a:t> </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271">
                <a:tc>
                  <a:txBody>
                    <a:bodyPr/>
                    <a:lstStyle/>
                    <a:p>
                      <a:pPr>
                        <a:lnSpc>
                          <a:spcPts val="1000"/>
                        </a:lnSpc>
                        <a:spcAft>
                          <a:spcPts val="0"/>
                        </a:spcAft>
                      </a:pPr>
                      <a:r>
                        <a:rPr lang="ru-RU" sz="1400" dirty="0">
                          <a:effectLst/>
                          <a:latin typeface="Times New Roman"/>
                          <a:ea typeface="Times New Roman"/>
                        </a:rPr>
                        <a:t>Число дней работы (для сезонных КСР)</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207</a:t>
                      </a:r>
                      <a:endParaRPr lang="ru-RU" sz="170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dirty="0" err="1">
                          <a:effectLst/>
                          <a:latin typeface="Times New Roman"/>
                          <a:ea typeface="Times New Roman"/>
                        </a:rPr>
                        <a:t>дн</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spcAft>
                          <a:spcPts val="0"/>
                        </a:spcAft>
                      </a:pPr>
                      <a:r>
                        <a:rPr lang="ru-RU" sz="1400" dirty="0">
                          <a:effectLst/>
                          <a:latin typeface="Times New Roman"/>
                          <a:ea typeface="Times New Roman"/>
                        </a:rPr>
                        <a:t> </a:t>
                      </a:r>
                      <a:endParaRPr lang="ru-RU" sz="1700" dirty="0">
                        <a:effectLst/>
                        <a:latin typeface="Times New Roman"/>
                        <a:ea typeface="Times New Roman"/>
                      </a:endParaRPr>
                    </a:p>
                  </a:txBody>
                  <a:tcPr marL="95375" marR="953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Прямоугольник 2"/>
          <p:cNvSpPr/>
          <p:nvPr/>
        </p:nvSpPr>
        <p:spPr>
          <a:xfrm>
            <a:off x="3549502" y="4142517"/>
            <a:ext cx="4022652" cy="1643527"/>
          </a:xfrm>
          <a:prstGeom prst="rect">
            <a:avLst/>
          </a:prstGeom>
        </p:spPr>
        <p:txBody>
          <a:bodyPr wrap="square">
            <a:spAutoFit/>
          </a:bodyPr>
          <a:lstStyle/>
          <a:p>
            <a:pPr lvl="0">
              <a:lnSpc>
                <a:spcPct val="90000"/>
              </a:lnSpc>
              <a:spcBef>
                <a:spcPts val="1000"/>
              </a:spcBef>
            </a:pPr>
            <a:r>
              <a:rPr lang="ru-RU" sz="1400" b="1" dirty="0">
                <a:solidFill>
                  <a:srgbClr val="282A2E"/>
                </a:solidFill>
              </a:rPr>
              <a:t>По строке 203 </a:t>
            </a:r>
            <a:r>
              <a:rPr lang="ru-RU" sz="1400" dirty="0">
                <a:solidFill>
                  <a:srgbClr val="282A2E"/>
                </a:solidFill>
              </a:rPr>
              <a:t>показываются номера, приспособленные для проживания людей с ограниченными возможностями здоровья и инвалидов, оборудованные необходимыми приспособлениями: поручни, широкие дверные проемы, розетки и выключатели на высоте 1-1,2 м, оборудованный санузел и тому подобное</a:t>
            </a:r>
          </a:p>
        </p:txBody>
      </p:sp>
      <p:sp>
        <p:nvSpPr>
          <p:cNvPr id="5" name="Прямоугольник 4"/>
          <p:cNvSpPr/>
          <p:nvPr/>
        </p:nvSpPr>
        <p:spPr>
          <a:xfrm>
            <a:off x="645140" y="4184640"/>
            <a:ext cx="2672217" cy="1600438"/>
          </a:xfrm>
          <a:prstGeom prst="rect">
            <a:avLst/>
          </a:prstGeom>
        </p:spPr>
        <p:txBody>
          <a:bodyPr wrap="square">
            <a:spAutoFit/>
          </a:bodyPr>
          <a:lstStyle/>
          <a:p>
            <a:r>
              <a:rPr lang="ru-RU" sz="1400" b="1" dirty="0"/>
              <a:t>По строке 204 </a:t>
            </a:r>
            <a:r>
              <a:rPr lang="ru-RU" sz="1400" dirty="0"/>
              <a:t>показываются новые номера, введенные в действие в отчетном году. Если КСР введено в действие в отчетном году, то строка 204 должна быть равна строке 201</a:t>
            </a:r>
          </a:p>
        </p:txBody>
      </p:sp>
      <p:sp>
        <p:nvSpPr>
          <p:cNvPr id="8" name="Прямоугольник 7"/>
          <p:cNvSpPr/>
          <p:nvPr/>
        </p:nvSpPr>
        <p:spPr>
          <a:xfrm>
            <a:off x="7714055" y="4009444"/>
            <a:ext cx="3934047" cy="2031325"/>
          </a:xfrm>
          <a:prstGeom prst="rect">
            <a:avLst/>
          </a:prstGeom>
        </p:spPr>
        <p:txBody>
          <a:bodyPr wrap="square">
            <a:spAutoFit/>
          </a:bodyPr>
          <a:lstStyle/>
          <a:p>
            <a:pPr lvl="0">
              <a:lnSpc>
                <a:spcPct val="90000"/>
              </a:lnSpc>
              <a:spcBef>
                <a:spcPts val="1000"/>
              </a:spcBef>
            </a:pPr>
            <a:r>
              <a:rPr lang="ru-RU" sz="1400" b="1" dirty="0">
                <a:solidFill>
                  <a:srgbClr val="282A2E"/>
                </a:solidFill>
              </a:rPr>
              <a:t>По строке 202 </a:t>
            </a:r>
            <a:r>
              <a:rPr lang="ru-RU" sz="1400" dirty="0">
                <a:solidFill>
                  <a:srgbClr val="282A2E"/>
                </a:solidFill>
              </a:rPr>
              <a:t>для КСР, прошедших в установленном порядке классификацию в аккредитованной организации, показывается количество номеров высшей категории, к которым относятся номера «сюит», «апартамент», «люкс», «</a:t>
            </a:r>
            <a:r>
              <a:rPr lang="ru-RU" sz="1400" dirty="0" err="1">
                <a:solidFill>
                  <a:srgbClr val="282A2E"/>
                </a:solidFill>
              </a:rPr>
              <a:t>джуниор</a:t>
            </a:r>
            <a:r>
              <a:rPr lang="ru-RU" sz="1400" dirty="0">
                <a:solidFill>
                  <a:srgbClr val="282A2E"/>
                </a:solidFill>
              </a:rPr>
              <a:t> сюит», «студия» (пункт 6 Положения о классификации гостиниц, утвержденного постановлением Правительства Российской Федерации от 18 ноября 2020 г. № 1860)</a:t>
            </a:r>
          </a:p>
        </p:txBody>
      </p:sp>
      <p:cxnSp>
        <p:nvCxnSpPr>
          <p:cNvPr id="17" name="Скругленная соединительная линия 16"/>
          <p:cNvCxnSpPr>
            <a:stCxn id="14" idx="0"/>
          </p:cNvCxnSpPr>
          <p:nvPr/>
        </p:nvCxnSpPr>
        <p:spPr>
          <a:xfrm rot="5400000" flipH="1" flipV="1">
            <a:off x="3034649" y="1615373"/>
            <a:ext cx="1430249" cy="3622109"/>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Скругленная соединительная линия 18"/>
          <p:cNvCxnSpPr>
            <a:stCxn id="13" idx="1"/>
          </p:cNvCxnSpPr>
          <p:nvPr/>
        </p:nvCxnSpPr>
        <p:spPr>
          <a:xfrm rot="10800000">
            <a:off x="9250327" y="1807535"/>
            <a:ext cx="382779" cy="97686"/>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Скругленная соединительная линия 23"/>
          <p:cNvCxnSpPr/>
          <p:nvPr/>
        </p:nvCxnSpPr>
        <p:spPr>
          <a:xfrm rot="16200000" flipV="1">
            <a:off x="8510605" y="2823704"/>
            <a:ext cx="1883489" cy="404044"/>
          </a:xfrm>
          <a:prstGeom prst="curvedConnector3">
            <a:avLst>
              <a:gd name="adj1" fmla="val 10024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Скругленная соединительная линия 32"/>
          <p:cNvCxnSpPr/>
          <p:nvPr/>
        </p:nvCxnSpPr>
        <p:spPr>
          <a:xfrm rot="5400000" flipH="1" flipV="1">
            <a:off x="4851825" y="2888676"/>
            <a:ext cx="1655466" cy="832887"/>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0360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34411" y="3888785"/>
            <a:ext cx="2906232" cy="1151047"/>
          </a:xfrm>
          <a:prstGeom prst="roundRect">
            <a:avLst>
              <a:gd name="adj" fmla="val 5487"/>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10377375" y="946375"/>
            <a:ext cx="1392866" cy="3970318"/>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4201638" y="3941952"/>
            <a:ext cx="6050176" cy="2522647"/>
          </a:xfrm>
          <a:prstGeom prst="roundRect">
            <a:avLst>
              <a:gd name="adj" fmla="val 5487"/>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p:txBody>
          <a:bodyPr>
            <a:normAutofit/>
          </a:bodyPr>
          <a:lstStyle/>
          <a:p>
            <a:r>
              <a:rPr lang="ru-RU" dirty="0"/>
              <a:t>Раздел </a:t>
            </a:r>
            <a:r>
              <a:rPr lang="ru-RU" dirty="0" smtClean="0"/>
              <a:t>2. НОМЕРНОЙ ФОНД</a:t>
            </a:r>
            <a:endParaRPr lang="ru-RU" dirty="0"/>
          </a:p>
        </p:txBody>
      </p:sp>
      <p:sp>
        <p:nvSpPr>
          <p:cNvPr id="7" name="Прямоугольник 6"/>
          <p:cNvSpPr/>
          <p:nvPr/>
        </p:nvSpPr>
        <p:spPr>
          <a:xfrm>
            <a:off x="10377375" y="946375"/>
            <a:ext cx="1392865" cy="3970318"/>
          </a:xfrm>
          <a:prstGeom prst="rect">
            <a:avLst/>
          </a:prstGeom>
        </p:spPr>
        <p:txBody>
          <a:bodyPr wrap="square">
            <a:spAutoFit/>
          </a:bodyPr>
          <a:lstStyle/>
          <a:p>
            <a:pPr lvl="0">
              <a:lnSpc>
                <a:spcPct val="90000"/>
              </a:lnSpc>
              <a:spcBef>
                <a:spcPts val="1000"/>
              </a:spcBef>
            </a:pPr>
            <a:r>
              <a:rPr lang="ru-RU" sz="1400" b="1" dirty="0" smtClean="0">
                <a:solidFill>
                  <a:srgbClr val="282A2E"/>
                </a:solidFill>
              </a:rPr>
              <a:t>По </a:t>
            </a:r>
            <a:r>
              <a:rPr lang="ru-RU" sz="1400" b="1" dirty="0">
                <a:solidFill>
                  <a:srgbClr val="282A2E"/>
                </a:solidFill>
              </a:rPr>
              <a:t>строке 205 </a:t>
            </a:r>
            <a:r>
              <a:rPr lang="ru-RU" sz="1400" dirty="0">
                <a:solidFill>
                  <a:srgbClr val="282A2E"/>
                </a:solidFill>
              </a:rPr>
              <a:t>показывается жилая (без площади санузла, душа, ванны) площадь всех имеющихся номеров за вычетом площади номеров, постоянно занятых не по прямому назначению (например, киоски, буфеты</a:t>
            </a:r>
            <a:r>
              <a:rPr lang="ru-RU" sz="1400" dirty="0" smtClean="0">
                <a:solidFill>
                  <a:srgbClr val="282A2E"/>
                </a:solidFill>
              </a:rPr>
              <a:t>)</a:t>
            </a:r>
            <a:endParaRPr lang="ru-RU" sz="1400" dirty="0">
              <a:solidFill>
                <a:srgbClr val="282A2E"/>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038573857"/>
              </p:ext>
            </p:extLst>
          </p:nvPr>
        </p:nvGraphicFramePr>
        <p:xfrm>
          <a:off x="684551" y="978194"/>
          <a:ext cx="9440878" cy="2376130"/>
        </p:xfrm>
        <a:graphic>
          <a:graphicData uri="http://schemas.openxmlformats.org/drawingml/2006/table">
            <a:tbl>
              <a:tblPr firstRow="1" firstCol="1" bandRow="1"/>
              <a:tblGrid>
                <a:gridCol w="5109607"/>
                <a:gridCol w="996662"/>
                <a:gridCol w="1556673"/>
                <a:gridCol w="1777936"/>
              </a:tblGrid>
              <a:tr h="391616">
                <a:tc>
                  <a:txBody>
                    <a:bodyPr/>
                    <a:lstStyle/>
                    <a:p>
                      <a:pPr algn="ctr">
                        <a:lnSpc>
                          <a:spcPts val="1000"/>
                        </a:lnSpc>
                        <a:spcAft>
                          <a:spcPts val="0"/>
                        </a:spcAft>
                      </a:pPr>
                      <a:r>
                        <a:rPr lang="ru-RU" sz="1500" dirty="0">
                          <a:effectLst/>
                          <a:latin typeface="Times New Roman"/>
                          <a:ea typeface="Times New Roman"/>
                        </a:rPr>
                        <a:t>Наименование </a:t>
                      </a:r>
                      <a:br>
                        <a:rPr lang="ru-RU" sz="1500" dirty="0">
                          <a:effectLst/>
                          <a:latin typeface="Times New Roman"/>
                          <a:ea typeface="Times New Roman"/>
                        </a:rPr>
                      </a:br>
                      <a:r>
                        <a:rPr lang="ru-RU" sz="1500" dirty="0">
                          <a:effectLst/>
                          <a:latin typeface="Times New Roman"/>
                          <a:ea typeface="Times New Roman"/>
                        </a:rPr>
                        <a:t>показателей</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 строки</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dirty="0">
                          <a:effectLst/>
                          <a:latin typeface="Times New Roman"/>
                          <a:ea typeface="Times New Roman"/>
                        </a:rPr>
                        <a:t>Единица измерения</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Фактически</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808">
                <a:tc>
                  <a:txBody>
                    <a:bodyPr/>
                    <a:lstStyle/>
                    <a:p>
                      <a:pPr algn="ctr">
                        <a:lnSpc>
                          <a:spcPts val="1000"/>
                        </a:lnSpc>
                        <a:spcAft>
                          <a:spcPts val="0"/>
                        </a:spcAft>
                      </a:pPr>
                      <a:r>
                        <a:rPr lang="ru-RU" sz="1500" dirty="0">
                          <a:effectLst/>
                          <a:latin typeface="Times New Roman"/>
                          <a:ea typeface="Times New Roman"/>
                        </a:rPr>
                        <a:t>А</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dirty="0">
                          <a:effectLst/>
                          <a:latin typeface="Times New Roman"/>
                          <a:ea typeface="Times New Roman"/>
                        </a:rPr>
                        <a:t>Б</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В</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1</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808">
                <a:tc>
                  <a:txBody>
                    <a:bodyPr/>
                    <a:lstStyle/>
                    <a:p>
                      <a:pPr>
                        <a:lnSpc>
                          <a:spcPts val="1000"/>
                        </a:lnSpc>
                        <a:spcAft>
                          <a:spcPts val="0"/>
                        </a:spcAft>
                      </a:pPr>
                      <a:r>
                        <a:rPr lang="ru-RU" sz="1500">
                          <a:effectLst/>
                          <a:latin typeface="Times New Roman"/>
                          <a:ea typeface="Times New Roman"/>
                        </a:rPr>
                        <a:t>Число номеров – всего</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500" dirty="0">
                          <a:effectLst/>
                          <a:latin typeface="Times New Roman"/>
                          <a:ea typeface="Times New Roman"/>
                        </a:rPr>
                        <a:t>201</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dirty="0" err="1">
                          <a:effectLst/>
                          <a:latin typeface="Times New Roman"/>
                          <a:ea typeface="Times New Roman"/>
                        </a:rPr>
                        <a:t>ед</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000"/>
                        </a:lnSpc>
                        <a:spcAft>
                          <a:spcPts val="0"/>
                        </a:spcAft>
                      </a:pPr>
                      <a:r>
                        <a:rPr lang="ru-RU" sz="1500">
                          <a:effectLst/>
                          <a:latin typeface="Times New Roman"/>
                          <a:ea typeface="Times New Roman"/>
                        </a:rPr>
                        <a:t> </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1616">
                <a:tc>
                  <a:txBody>
                    <a:bodyPr/>
                    <a:lstStyle/>
                    <a:p>
                      <a:pPr marL="107950">
                        <a:lnSpc>
                          <a:spcPts val="1000"/>
                        </a:lnSpc>
                        <a:spcAft>
                          <a:spcPts val="0"/>
                        </a:spcAft>
                      </a:pPr>
                      <a:r>
                        <a:rPr lang="ru-RU" sz="1500">
                          <a:effectLst/>
                          <a:latin typeface="Times New Roman"/>
                          <a:ea typeface="Times New Roman"/>
                        </a:rPr>
                        <a:t>      из них:</a:t>
                      </a:r>
                      <a:br>
                        <a:rPr lang="ru-RU" sz="1500">
                          <a:effectLst/>
                          <a:latin typeface="Times New Roman"/>
                          <a:ea typeface="Times New Roman"/>
                        </a:rPr>
                      </a:br>
                      <a:r>
                        <a:rPr lang="ru-RU" sz="1500">
                          <a:effectLst/>
                          <a:latin typeface="Times New Roman"/>
                          <a:ea typeface="Times New Roman"/>
                        </a:rPr>
                        <a:t>высшей категории</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500">
                          <a:effectLst/>
                          <a:latin typeface="Times New Roman"/>
                          <a:ea typeface="Times New Roman"/>
                        </a:rPr>
                        <a:t>202</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dirty="0" err="1">
                          <a:effectLst/>
                          <a:latin typeface="Times New Roman"/>
                          <a:ea typeface="Times New Roman"/>
                        </a:rPr>
                        <a:t>ед</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dirty="0">
                          <a:effectLst/>
                          <a:latin typeface="Times New Roman"/>
                          <a:ea typeface="Times New Roman"/>
                        </a:rPr>
                        <a:t> </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1616">
                <a:tc>
                  <a:txBody>
                    <a:bodyPr/>
                    <a:lstStyle/>
                    <a:p>
                      <a:pPr marL="107950">
                        <a:lnSpc>
                          <a:spcPts val="1000"/>
                        </a:lnSpc>
                        <a:spcAft>
                          <a:spcPts val="0"/>
                        </a:spcAft>
                      </a:pPr>
                      <a:r>
                        <a:rPr lang="ru-RU" sz="1500">
                          <a:effectLst/>
                          <a:latin typeface="Times New Roman"/>
                          <a:ea typeface="Times New Roman"/>
                        </a:rPr>
                        <a:t>номера, приспособленные для проживания людей </a:t>
                      </a:r>
                      <a:br>
                        <a:rPr lang="ru-RU" sz="1500">
                          <a:effectLst/>
                          <a:latin typeface="Times New Roman"/>
                          <a:ea typeface="Times New Roman"/>
                        </a:rPr>
                      </a:br>
                      <a:r>
                        <a:rPr lang="ru-RU" sz="1500">
                          <a:effectLst/>
                          <a:latin typeface="Times New Roman"/>
                          <a:ea typeface="Times New Roman"/>
                        </a:rPr>
                        <a:t>с ограниченными возможностями здоровья и инвалидов</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500">
                          <a:effectLst/>
                          <a:latin typeface="Times New Roman"/>
                          <a:ea typeface="Times New Roman"/>
                        </a:rPr>
                        <a:t>203</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ед</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dirty="0">
                          <a:effectLst/>
                          <a:latin typeface="Times New Roman"/>
                          <a:ea typeface="Times New Roman"/>
                        </a:rPr>
                        <a:t> </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808">
                <a:tc>
                  <a:txBody>
                    <a:bodyPr/>
                    <a:lstStyle/>
                    <a:p>
                      <a:pPr marL="107950">
                        <a:lnSpc>
                          <a:spcPts val="1000"/>
                        </a:lnSpc>
                        <a:spcAft>
                          <a:spcPts val="0"/>
                        </a:spcAft>
                      </a:pPr>
                      <a:r>
                        <a:rPr lang="ru-RU" sz="1500">
                          <a:effectLst/>
                          <a:latin typeface="Times New Roman"/>
                          <a:ea typeface="Times New Roman"/>
                        </a:rPr>
                        <a:t>новые (введенные в отчетном году)</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500">
                          <a:effectLst/>
                          <a:latin typeface="Times New Roman"/>
                          <a:ea typeface="Times New Roman"/>
                        </a:rPr>
                        <a:t>204</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ед</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dirty="0">
                          <a:effectLst/>
                          <a:latin typeface="Times New Roman"/>
                          <a:ea typeface="Times New Roman"/>
                        </a:rPr>
                        <a:t> </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242">
                <a:tc>
                  <a:txBody>
                    <a:bodyPr/>
                    <a:lstStyle/>
                    <a:p>
                      <a:pPr>
                        <a:lnSpc>
                          <a:spcPts val="1000"/>
                        </a:lnSpc>
                        <a:spcAft>
                          <a:spcPts val="0"/>
                        </a:spcAft>
                      </a:pPr>
                      <a:r>
                        <a:rPr lang="ru-RU" sz="1500">
                          <a:effectLst/>
                          <a:latin typeface="Times New Roman"/>
                          <a:ea typeface="Times New Roman"/>
                        </a:rPr>
                        <a:t>Общая площадь всех номеров, указанных по строке 201</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20</a:t>
                      </a:r>
                      <a:r>
                        <a:rPr lang="en-US" sz="1500">
                          <a:effectLst/>
                          <a:latin typeface="Times New Roman"/>
                          <a:ea typeface="Times New Roman"/>
                        </a:rPr>
                        <a:t>5</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м</a:t>
                      </a:r>
                      <a:r>
                        <a:rPr lang="ru-RU" sz="1500" baseline="30000">
                          <a:effectLst/>
                          <a:latin typeface="Times New Roman"/>
                          <a:ea typeface="Times New Roman"/>
                        </a:rPr>
                        <a:t>2</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spcAft>
                          <a:spcPts val="0"/>
                        </a:spcAft>
                      </a:pPr>
                      <a:r>
                        <a:rPr lang="ru-RU" sz="1500" dirty="0">
                          <a:effectLst/>
                          <a:latin typeface="Times New Roman"/>
                          <a:ea typeface="Times New Roman"/>
                        </a:rPr>
                        <a:t> </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808">
                <a:tc>
                  <a:txBody>
                    <a:bodyPr/>
                    <a:lstStyle/>
                    <a:p>
                      <a:pPr>
                        <a:lnSpc>
                          <a:spcPts val="1000"/>
                        </a:lnSpc>
                        <a:spcAft>
                          <a:spcPts val="0"/>
                        </a:spcAft>
                      </a:pPr>
                      <a:r>
                        <a:rPr lang="ru-RU" sz="1500">
                          <a:effectLst/>
                          <a:latin typeface="Times New Roman"/>
                          <a:ea typeface="Times New Roman"/>
                        </a:rPr>
                        <a:t>Число мест</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20</a:t>
                      </a:r>
                      <a:r>
                        <a:rPr lang="en-US" sz="1500">
                          <a:effectLst/>
                          <a:latin typeface="Times New Roman"/>
                          <a:ea typeface="Times New Roman"/>
                        </a:rPr>
                        <a:t>6</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ед</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spcAft>
                          <a:spcPts val="0"/>
                        </a:spcAft>
                      </a:pPr>
                      <a:r>
                        <a:rPr lang="ru-RU" sz="1500" dirty="0">
                          <a:effectLst/>
                          <a:latin typeface="Times New Roman"/>
                          <a:ea typeface="Times New Roman"/>
                        </a:rPr>
                        <a:t> </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808">
                <a:tc>
                  <a:txBody>
                    <a:bodyPr/>
                    <a:lstStyle/>
                    <a:p>
                      <a:pPr>
                        <a:lnSpc>
                          <a:spcPts val="1000"/>
                        </a:lnSpc>
                        <a:spcAft>
                          <a:spcPts val="0"/>
                        </a:spcAft>
                      </a:pPr>
                      <a:r>
                        <a:rPr lang="ru-RU" sz="1500" dirty="0">
                          <a:effectLst/>
                          <a:latin typeface="Times New Roman"/>
                          <a:ea typeface="Times New Roman"/>
                        </a:rPr>
                        <a:t>Число дней работы (для сезонных КСР)</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207</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дн</a:t>
                      </a:r>
                      <a:endParaRPr lang="ru-RU" sz="190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000"/>
                        </a:lnSpc>
                        <a:spcAft>
                          <a:spcPts val="0"/>
                        </a:spcAft>
                      </a:pPr>
                      <a:r>
                        <a:rPr lang="ru-RU" sz="1500" dirty="0">
                          <a:effectLst/>
                          <a:latin typeface="Times New Roman"/>
                          <a:ea typeface="Times New Roman"/>
                        </a:rPr>
                        <a:t> </a:t>
                      </a:r>
                      <a:endParaRPr lang="ru-RU" sz="1900" dirty="0">
                        <a:effectLst/>
                        <a:latin typeface="Times New Roman"/>
                        <a:ea typeface="Times New Roman"/>
                      </a:endParaRPr>
                    </a:p>
                  </a:txBody>
                  <a:tcPr marL="104757" marR="1047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Прямоугольник 4"/>
          <p:cNvSpPr/>
          <p:nvPr/>
        </p:nvSpPr>
        <p:spPr>
          <a:xfrm>
            <a:off x="634411" y="3910052"/>
            <a:ext cx="3065720" cy="1061829"/>
          </a:xfrm>
          <a:prstGeom prst="rect">
            <a:avLst/>
          </a:prstGeom>
        </p:spPr>
        <p:txBody>
          <a:bodyPr wrap="square">
            <a:spAutoFit/>
          </a:bodyPr>
          <a:lstStyle/>
          <a:p>
            <a:pPr lvl="0">
              <a:lnSpc>
                <a:spcPct val="90000"/>
              </a:lnSpc>
              <a:spcBef>
                <a:spcPts val="1000"/>
              </a:spcBef>
            </a:pPr>
            <a:r>
              <a:rPr lang="ru-RU" sz="1400" b="1" dirty="0" smtClean="0">
                <a:solidFill>
                  <a:srgbClr val="282A2E"/>
                </a:solidFill>
              </a:rPr>
              <a:t>По </a:t>
            </a:r>
            <a:r>
              <a:rPr lang="ru-RU" sz="1400" b="1" dirty="0">
                <a:solidFill>
                  <a:srgbClr val="282A2E"/>
                </a:solidFill>
              </a:rPr>
              <a:t>строке 207 </a:t>
            </a:r>
            <a:r>
              <a:rPr lang="ru-RU" sz="1400" dirty="0">
                <a:solidFill>
                  <a:srgbClr val="282A2E"/>
                </a:solidFill>
              </a:rPr>
              <a:t>сезонные КСР показывают число дней работы в течение отчетного года. Строка заполняется только при условии проставленной «1» в строке 120</a:t>
            </a:r>
          </a:p>
        </p:txBody>
      </p:sp>
      <p:sp>
        <p:nvSpPr>
          <p:cNvPr id="8" name="Прямоугольник 7"/>
          <p:cNvSpPr/>
          <p:nvPr/>
        </p:nvSpPr>
        <p:spPr>
          <a:xfrm>
            <a:off x="4201638" y="4055237"/>
            <a:ext cx="6096000" cy="2353465"/>
          </a:xfrm>
          <a:prstGeom prst="rect">
            <a:avLst/>
          </a:prstGeom>
        </p:spPr>
        <p:txBody>
          <a:bodyPr>
            <a:spAutoFit/>
          </a:bodyPr>
          <a:lstStyle/>
          <a:p>
            <a:pPr lvl="0">
              <a:lnSpc>
                <a:spcPct val="90000"/>
              </a:lnSpc>
              <a:spcBef>
                <a:spcPts val="1000"/>
              </a:spcBef>
            </a:pPr>
            <a:r>
              <a:rPr lang="ru-RU" sz="1400" b="1" dirty="0">
                <a:solidFill>
                  <a:srgbClr val="282A2E"/>
                </a:solidFill>
              </a:rPr>
              <a:t>По строке 206 </a:t>
            </a:r>
            <a:r>
              <a:rPr lang="ru-RU" sz="1400" dirty="0">
                <a:solidFill>
                  <a:srgbClr val="282A2E"/>
                </a:solidFill>
              </a:rPr>
              <a:t>для гостиниц и аналогичных им КСР показывается число мест, числящихся по инвентарным данным на конец отчетного года (для сезонных КСР – на дату окончания функционирования в отчетном году). Для специализированных КСР показывается число мест (коек) по состоянию на месяц (день) их максимального развертывания. В случае развертывания дополнительных мест (коек) в отчетном году, их количество необходимо включить в строку. </a:t>
            </a:r>
            <a:endParaRPr lang="ru-RU" sz="1400" dirty="0" smtClean="0">
              <a:solidFill>
                <a:srgbClr val="282A2E"/>
              </a:solidFill>
            </a:endParaRPr>
          </a:p>
          <a:p>
            <a:pPr lvl="0">
              <a:lnSpc>
                <a:spcPct val="90000"/>
              </a:lnSpc>
              <a:spcBef>
                <a:spcPts val="1000"/>
              </a:spcBef>
            </a:pPr>
            <a:r>
              <a:rPr lang="ru-RU" sz="1400" i="1" dirty="0" smtClean="0">
                <a:solidFill>
                  <a:srgbClr val="282A2E"/>
                </a:solidFill>
              </a:rPr>
              <a:t>Например</a:t>
            </a:r>
            <a:r>
              <a:rPr lang="ru-RU" sz="1400" i="1" dirty="0">
                <a:solidFill>
                  <a:srgbClr val="282A2E"/>
                </a:solidFill>
              </a:rPr>
              <a:t>, санаторий функционировал в январе – апреле на 50 мест, в мае – на 75, с июня по октябрь – на 100, в ноябре – на 75, в декабре – на 50. В данном примере по строке 206 должно быть показано </a:t>
            </a:r>
            <a:r>
              <a:rPr lang="en-US" sz="1400" i="1" dirty="0">
                <a:solidFill>
                  <a:srgbClr val="282A2E"/>
                </a:solidFill>
              </a:rPr>
              <a:t>1</a:t>
            </a:r>
            <a:r>
              <a:rPr lang="ru-RU" sz="1400" i="1" dirty="0">
                <a:solidFill>
                  <a:srgbClr val="282A2E"/>
                </a:solidFill>
              </a:rPr>
              <a:t>00 мест</a:t>
            </a:r>
            <a:endParaRPr lang="en-US" sz="1400" i="1" dirty="0">
              <a:solidFill>
                <a:srgbClr val="282A2E"/>
              </a:solidFill>
            </a:endParaRPr>
          </a:p>
        </p:txBody>
      </p:sp>
      <p:cxnSp>
        <p:nvCxnSpPr>
          <p:cNvPr id="14" name="Скругленная соединительная линия 13"/>
          <p:cNvCxnSpPr/>
          <p:nvPr/>
        </p:nvCxnSpPr>
        <p:spPr>
          <a:xfrm flipV="1">
            <a:off x="3540643" y="3242930"/>
            <a:ext cx="2445487" cy="706919"/>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Скругленная соединительная линия 19"/>
          <p:cNvCxnSpPr/>
          <p:nvPr/>
        </p:nvCxnSpPr>
        <p:spPr>
          <a:xfrm rot="10800000" flipV="1">
            <a:off x="9962707" y="2594343"/>
            <a:ext cx="414670" cy="276449"/>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Скругленная соединительная линия 22"/>
          <p:cNvCxnSpPr/>
          <p:nvPr/>
        </p:nvCxnSpPr>
        <p:spPr>
          <a:xfrm rot="5400000" flipH="1" flipV="1">
            <a:off x="6145046" y="3428282"/>
            <a:ext cx="883647" cy="159489"/>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4204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A47689-C546-72FD-E9CA-2FCA3A157F84}"/>
              </a:ext>
            </a:extLst>
          </p:cNvPr>
          <p:cNvSpPr>
            <a:spLocks noGrp="1"/>
          </p:cNvSpPr>
          <p:nvPr>
            <p:ph type="title"/>
          </p:nvPr>
        </p:nvSpPr>
        <p:spPr/>
        <p:txBody>
          <a:bodyPr/>
          <a:lstStyle/>
          <a:p>
            <a:r>
              <a:rPr lang="ru-RU" dirty="0"/>
              <a:t>3</a:t>
            </a:r>
          </a:p>
        </p:txBody>
      </p:sp>
      <p:sp>
        <p:nvSpPr>
          <p:cNvPr id="3" name="Текст 2">
            <a:extLst>
              <a:ext uri="{FF2B5EF4-FFF2-40B4-BE49-F238E27FC236}">
                <a16:creationId xmlns="" xmlns:a16="http://schemas.microsoft.com/office/drawing/2014/main" id="{C2F5FB5E-FE99-C5E4-F84B-62F359F9BE2D}"/>
              </a:ext>
            </a:extLst>
          </p:cNvPr>
          <p:cNvSpPr>
            <a:spLocks noGrp="1"/>
          </p:cNvSpPr>
          <p:nvPr>
            <p:ph type="body" idx="1"/>
          </p:nvPr>
        </p:nvSpPr>
        <p:spPr/>
        <p:txBody>
          <a:bodyPr/>
          <a:lstStyle/>
          <a:p>
            <a:r>
              <a:rPr lang="ru-RU" sz="2400" b="1" dirty="0" smtClean="0">
                <a:solidFill>
                  <a:srgbClr val="282A2E"/>
                </a:solidFill>
                <a:latin typeface="Arial"/>
                <a:cs typeface="Arial"/>
              </a:rPr>
              <a:t>Сведения о размещенных лицах</a:t>
            </a:r>
            <a:endParaRPr lang="ru-RU" sz="2400" dirty="0">
              <a:latin typeface="Arial"/>
              <a:cs typeface="Arial"/>
            </a:endParaRPr>
          </a:p>
        </p:txBody>
      </p:sp>
    </p:spTree>
    <p:extLst>
      <p:ext uri="{BB962C8B-B14F-4D97-AF65-F5344CB8AC3E}">
        <p14:creationId xmlns:p14="http://schemas.microsoft.com/office/powerpoint/2010/main" val="1573424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793899" y="3919945"/>
            <a:ext cx="10816854" cy="2604013"/>
          </a:xfrm>
          <a:prstGeom prst="roundRect">
            <a:avLst>
              <a:gd name="adj" fmla="val 5487"/>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p:txBody>
          <a:bodyPr>
            <a:normAutofit/>
          </a:bodyPr>
          <a:lstStyle/>
          <a:p>
            <a:r>
              <a:rPr lang="ru-RU" dirty="0"/>
              <a:t>Раздел 3</a:t>
            </a:r>
            <a:r>
              <a:rPr lang="ru-RU" dirty="0" smtClean="0"/>
              <a:t>. СВЕДЕНИЯ О РАЗМЕЩЕННЫХ ЛИЦАХ</a:t>
            </a: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596239948"/>
              </p:ext>
            </p:extLst>
          </p:nvPr>
        </p:nvGraphicFramePr>
        <p:xfrm>
          <a:off x="1265911" y="973303"/>
          <a:ext cx="9660177" cy="2819046"/>
        </p:xfrm>
        <a:graphic>
          <a:graphicData uri="http://schemas.openxmlformats.org/drawingml/2006/table">
            <a:tbl>
              <a:tblPr firstRow="1" firstCol="1" bandRow="1"/>
              <a:tblGrid>
                <a:gridCol w="3196577"/>
                <a:gridCol w="592863"/>
                <a:gridCol w="889991"/>
                <a:gridCol w="1224088"/>
                <a:gridCol w="1309878"/>
                <a:gridCol w="1223390"/>
                <a:gridCol w="1223390"/>
              </a:tblGrid>
              <a:tr h="139548">
                <a:tc rowSpan="2">
                  <a:txBody>
                    <a:bodyPr/>
                    <a:lstStyle/>
                    <a:p>
                      <a:pPr algn="ctr">
                        <a:lnSpc>
                          <a:spcPts val="1000"/>
                        </a:lnSpc>
                        <a:spcAft>
                          <a:spcPts val="0"/>
                        </a:spcAft>
                      </a:pPr>
                      <a:r>
                        <a:rPr lang="ru-RU" sz="1100" dirty="0">
                          <a:effectLst/>
                          <a:latin typeface="Times New Roman"/>
                          <a:ea typeface="Times New Roman"/>
                        </a:rPr>
                        <a:t>Наименование </a:t>
                      </a:r>
                      <a:br>
                        <a:rPr lang="ru-RU" sz="1100" dirty="0">
                          <a:effectLst/>
                          <a:latin typeface="Times New Roman"/>
                          <a:ea typeface="Times New Roman"/>
                        </a:rPr>
                      </a:br>
                      <a:r>
                        <a:rPr lang="ru-RU" sz="1100" dirty="0">
                          <a:effectLst/>
                          <a:latin typeface="Times New Roman"/>
                          <a:ea typeface="Times New Roman"/>
                        </a:rPr>
                        <a:t>показателей</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spcAft>
                          <a:spcPts val="0"/>
                        </a:spcAft>
                      </a:pPr>
                      <a:r>
                        <a:rPr lang="ru-RU" sz="1100">
                          <a:effectLst/>
                          <a:latin typeface="Times New Roman"/>
                          <a:ea typeface="Times New Roman"/>
                        </a:rPr>
                        <a:t>№ строки</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spcAft>
                          <a:spcPts val="0"/>
                        </a:spcAft>
                      </a:pPr>
                      <a:r>
                        <a:rPr lang="ru-RU" sz="1100" dirty="0">
                          <a:effectLst/>
                          <a:latin typeface="Times New Roman"/>
                          <a:ea typeface="Times New Roman"/>
                        </a:rPr>
                        <a:t>Единица измерения</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spcAft>
                          <a:spcPts val="0"/>
                        </a:spcAft>
                      </a:pPr>
                      <a:r>
                        <a:rPr lang="ru-RU" sz="1100">
                          <a:effectLst/>
                          <a:latin typeface="Times New Roman"/>
                          <a:ea typeface="Times New Roman"/>
                        </a:rPr>
                        <a:t>Всего</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ts val="1000"/>
                        </a:lnSpc>
                        <a:spcAft>
                          <a:spcPts val="0"/>
                        </a:spcAft>
                      </a:pPr>
                      <a:r>
                        <a:rPr lang="ru-RU" sz="1100">
                          <a:effectLst/>
                          <a:latin typeface="Times New Roman"/>
                          <a:ea typeface="Times New Roman"/>
                        </a:rPr>
                        <a:t>в том числе лица:</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139548">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ts val="1000"/>
                        </a:lnSpc>
                        <a:spcAft>
                          <a:spcPts val="0"/>
                        </a:spcAft>
                      </a:pPr>
                      <a:r>
                        <a:rPr lang="ru-RU" sz="1100">
                          <a:effectLst/>
                          <a:latin typeface="Times New Roman"/>
                          <a:ea typeface="Times New Roman"/>
                        </a:rPr>
                        <a:t>до 18 лет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18–54 лет</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55 лет и старше</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548">
                <a:tc>
                  <a:txBody>
                    <a:bodyPr/>
                    <a:lstStyle/>
                    <a:p>
                      <a:pPr algn="ctr">
                        <a:lnSpc>
                          <a:spcPts val="1000"/>
                        </a:lnSpc>
                        <a:spcAft>
                          <a:spcPts val="0"/>
                        </a:spcAft>
                      </a:pPr>
                      <a:r>
                        <a:rPr lang="ru-RU" sz="1100">
                          <a:effectLst/>
                          <a:latin typeface="Times New Roman"/>
                          <a:ea typeface="Times New Roman"/>
                        </a:rPr>
                        <a:t>А</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Б</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В</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1</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2</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3</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4</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548">
                <a:tc>
                  <a:txBody>
                    <a:bodyPr/>
                    <a:lstStyle/>
                    <a:p>
                      <a:pPr>
                        <a:lnSpc>
                          <a:spcPts val="1000"/>
                        </a:lnSpc>
                        <a:spcAft>
                          <a:spcPts val="0"/>
                        </a:spcAft>
                      </a:pPr>
                      <a:r>
                        <a:rPr lang="ru-RU" sz="1100">
                          <a:effectLst/>
                          <a:latin typeface="Times New Roman"/>
                          <a:ea typeface="Times New Roman"/>
                        </a:rPr>
                        <a:t>Число ночевок</a:t>
                      </a:r>
                      <a:r>
                        <a:rPr lang="en-US" sz="1100">
                          <a:effectLst/>
                          <a:latin typeface="Times New Roman"/>
                          <a:ea typeface="Times New Roman"/>
                        </a:rPr>
                        <a:t> (сумма строк 302, 303)</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100">
                          <a:effectLst/>
                          <a:latin typeface="Times New Roman"/>
                          <a:ea typeface="Times New Roman"/>
                        </a:rPr>
                        <a:t>301</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ед</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095">
                <a:tc>
                  <a:txBody>
                    <a:bodyPr/>
                    <a:lstStyle/>
                    <a:p>
                      <a:pPr>
                        <a:lnSpc>
                          <a:spcPts val="1000"/>
                        </a:lnSpc>
                        <a:spcAft>
                          <a:spcPts val="0"/>
                        </a:spcAft>
                      </a:pPr>
                      <a:r>
                        <a:rPr lang="ru-RU" sz="1100">
                          <a:effectLst/>
                          <a:latin typeface="Times New Roman"/>
                          <a:ea typeface="Times New Roman"/>
                        </a:rPr>
                        <a:t>в том числе:</a:t>
                      </a:r>
                      <a:endParaRPr lang="ru-RU" sz="1300">
                        <a:effectLst/>
                        <a:latin typeface="Times New Roman"/>
                        <a:ea typeface="Times New Roman"/>
                      </a:endParaRPr>
                    </a:p>
                    <a:p>
                      <a:pPr marL="107950">
                        <a:lnSpc>
                          <a:spcPts val="1000"/>
                        </a:lnSpc>
                        <a:spcAft>
                          <a:spcPts val="0"/>
                        </a:spcAft>
                      </a:pPr>
                      <a:r>
                        <a:rPr lang="ru-RU" sz="1100">
                          <a:effectLst/>
                          <a:latin typeface="Times New Roman"/>
                          <a:ea typeface="Times New Roman"/>
                        </a:rPr>
                        <a:t>граждан России</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302</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effectLst/>
                          <a:latin typeface="Times New Roman"/>
                          <a:ea typeface="Times New Roman"/>
                        </a:rPr>
                        <a:t>ед</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457">
                <a:tc>
                  <a:txBody>
                    <a:bodyPr/>
                    <a:lstStyle/>
                    <a:p>
                      <a:pPr marL="107950">
                        <a:lnSpc>
                          <a:spcPts val="1000"/>
                        </a:lnSpc>
                        <a:spcAft>
                          <a:spcPts val="0"/>
                        </a:spcAft>
                      </a:pPr>
                      <a:r>
                        <a:rPr lang="ru-RU" sz="1100">
                          <a:effectLst/>
                          <a:latin typeface="Times New Roman"/>
                          <a:ea typeface="Times New Roman"/>
                        </a:rPr>
                        <a:t>иностранных граждан</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303</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100">
                          <a:effectLst/>
                          <a:latin typeface="Times New Roman"/>
                          <a:ea typeface="Times New Roman"/>
                        </a:rPr>
                        <a:t>ед</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095">
                <a:tc>
                  <a:txBody>
                    <a:bodyPr/>
                    <a:lstStyle/>
                    <a:p>
                      <a:pPr>
                        <a:lnSpc>
                          <a:spcPts val="1000"/>
                        </a:lnSpc>
                        <a:spcAft>
                          <a:spcPts val="0"/>
                        </a:spcAft>
                      </a:pPr>
                      <a:r>
                        <a:rPr lang="ru-RU" sz="1100" dirty="0">
                          <a:effectLst/>
                          <a:latin typeface="Times New Roman"/>
                          <a:ea typeface="Times New Roman"/>
                        </a:rPr>
                        <a:t>Численность размещенных лиц – всего </a:t>
                      </a:r>
                      <a:br>
                        <a:rPr lang="ru-RU" sz="1100" dirty="0">
                          <a:effectLst/>
                          <a:latin typeface="Times New Roman"/>
                          <a:ea typeface="Times New Roman"/>
                        </a:rPr>
                      </a:br>
                      <a:r>
                        <a:rPr lang="ru-RU" sz="1100" dirty="0">
                          <a:effectLst/>
                          <a:latin typeface="Times New Roman"/>
                          <a:ea typeface="Times New Roman"/>
                        </a:rPr>
                        <a:t>(сумма строк</a:t>
                      </a:r>
                      <a:r>
                        <a:rPr lang="ru-MD" sz="1100" dirty="0">
                          <a:effectLst/>
                          <a:latin typeface="Times New Roman"/>
                          <a:ea typeface="Times New Roman"/>
                        </a:rPr>
                        <a:t>  </a:t>
                      </a:r>
                      <a:r>
                        <a:rPr lang="ru-RU" sz="1100" dirty="0">
                          <a:effectLst/>
                          <a:latin typeface="Times New Roman"/>
                          <a:ea typeface="Times New Roman"/>
                        </a:rPr>
                        <a:t>305, 306):</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100">
                          <a:effectLst/>
                          <a:latin typeface="Times New Roman"/>
                          <a:ea typeface="Times New Roman"/>
                        </a:rPr>
                        <a:t>30</a:t>
                      </a:r>
                      <a:r>
                        <a:rPr lang="ru-RU" sz="1100">
                          <a:effectLst/>
                          <a:latin typeface="Times New Roman"/>
                          <a:ea typeface="Times New Roman"/>
                        </a:rPr>
                        <a:t>4</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чел</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095">
                <a:tc>
                  <a:txBody>
                    <a:bodyPr/>
                    <a:lstStyle/>
                    <a:p>
                      <a:pPr>
                        <a:lnSpc>
                          <a:spcPts val="1000"/>
                        </a:lnSpc>
                        <a:spcAft>
                          <a:spcPts val="0"/>
                        </a:spcAft>
                      </a:pPr>
                      <a:r>
                        <a:rPr lang="ru-RU" sz="1100">
                          <a:effectLst/>
                          <a:latin typeface="Times New Roman"/>
                          <a:ea typeface="Times New Roman"/>
                        </a:rPr>
                        <a:t>в том числе:</a:t>
                      </a:r>
                      <a:endParaRPr lang="ru-RU" sz="1300">
                        <a:effectLst/>
                        <a:latin typeface="Times New Roman"/>
                        <a:ea typeface="Times New Roman"/>
                      </a:endParaRPr>
                    </a:p>
                    <a:p>
                      <a:pPr marL="107950">
                        <a:lnSpc>
                          <a:spcPts val="1000"/>
                        </a:lnSpc>
                        <a:spcAft>
                          <a:spcPts val="0"/>
                        </a:spcAft>
                      </a:pPr>
                      <a:r>
                        <a:rPr lang="ru-RU" sz="1100">
                          <a:effectLst/>
                          <a:latin typeface="Times New Roman"/>
                          <a:ea typeface="Times New Roman"/>
                        </a:rPr>
                        <a:t>граждан России</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100">
                          <a:effectLst/>
                          <a:latin typeface="Times New Roman"/>
                          <a:ea typeface="Times New Roman"/>
                        </a:rPr>
                        <a:t>30</a:t>
                      </a:r>
                      <a:r>
                        <a:rPr lang="ru-RU" sz="1100">
                          <a:effectLst/>
                          <a:latin typeface="Times New Roman"/>
                          <a:ea typeface="Times New Roman"/>
                        </a:rPr>
                        <a:t>5</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чел</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548">
                <a:tc>
                  <a:txBody>
                    <a:bodyPr/>
                    <a:lstStyle/>
                    <a:p>
                      <a:pPr marL="107950">
                        <a:lnSpc>
                          <a:spcPts val="1000"/>
                        </a:lnSpc>
                        <a:spcAft>
                          <a:spcPts val="0"/>
                        </a:spcAft>
                      </a:pPr>
                      <a:r>
                        <a:rPr lang="ru-RU" sz="1100">
                          <a:effectLst/>
                          <a:latin typeface="Times New Roman"/>
                          <a:ea typeface="Times New Roman"/>
                        </a:rPr>
                        <a:t>иностранных граждан</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100">
                          <a:effectLst/>
                          <a:latin typeface="Times New Roman"/>
                          <a:ea typeface="Times New Roman"/>
                        </a:rPr>
                        <a:t>30</a:t>
                      </a:r>
                      <a:r>
                        <a:rPr lang="ru-RU" sz="1100">
                          <a:effectLst/>
                          <a:latin typeface="Times New Roman"/>
                          <a:ea typeface="Times New Roman"/>
                        </a:rPr>
                        <a:t>6</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чел</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095">
                <a:tc>
                  <a:txBody>
                    <a:bodyPr/>
                    <a:lstStyle/>
                    <a:p>
                      <a:pPr>
                        <a:lnSpc>
                          <a:spcPts val="1000"/>
                        </a:lnSpc>
                        <a:spcAft>
                          <a:spcPts val="0"/>
                        </a:spcAft>
                      </a:pPr>
                      <a:r>
                        <a:rPr lang="ru-RU" sz="1100">
                          <a:effectLst/>
                          <a:latin typeface="Times New Roman"/>
                          <a:ea typeface="Times New Roman"/>
                        </a:rPr>
                        <a:t>Из строки </a:t>
                      </a:r>
                      <a:r>
                        <a:rPr lang="ru-RU" sz="1100" b="1">
                          <a:effectLst/>
                          <a:latin typeface="Times New Roman"/>
                          <a:ea typeface="Times New Roman"/>
                        </a:rPr>
                        <a:t>304 </a:t>
                      </a:r>
                      <a:r>
                        <a:rPr lang="ru-RU" sz="1100">
                          <a:effectLst/>
                          <a:latin typeface="Times New Roman"/>
                          <a:ea typeface="Times New Roman"/>
                        </a:rPr>
                        <a:t>численность размещенных лиц </a:t>
                      </a:r>
                      <a:br>
                        <a:rPr lang="ru-RU" sz="1100">
                          <a:effectLst/>
                          <a:latin typeface="Times New Roman"/>
                          <a:ea typeface="Times New Roman"/>
                        </a:rPr>
                      </a:br>
                      <a:r>
                        <a:rPr lang="ru-RU" sz="1100">
                          <a:effectLst/>
                          <a:latin typeface="Times New Roman"/>
                          <a:ea typeface="Times New Roman"/>
                        </a:rPr>
                        <a:t>по путевкам</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307</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чел</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095">
                <a:tc>
                  <a:txBody>
                    <a:bodyPr/>
                    <a:lstStyle/>
                    <a:p>
                      <a:pPr>
                        <a:lnSpc>
                          <a:spcPts val="1000"/>
                        </a:lnSpc>
                        <a:spcAft>
                          <a:spcPts val="0"/>
                        </a:spcAft>
                      </a:pPr>
                      <a:r>
                        <a:rPr lang="ru-RU" sz="1100">
                          <a:effectLst/>
                          <a:latin typeface="Times New Roman"/>
                          <a:ea typeface="Times New Roman"/>
                        </a:rPr>
                        <a:t>в том числе:</a:t>
                      </a:r>
                      <a:endParaRPr lang="ru-RU" sz="1300">
                        <a:effectLst/>
                        <a:latin typeface="Times New Roman"/>
                        <a:ea typeface="Times New Roman"/>
                      </a:endParaRPr>
                    </a:p>
                    <a:p>
                      <a:pPr marL="107950">
                        <a:lnSpc>
                          <a:spcPts val="1000"/>
                        </a:lnSpc>
                        <a:spcAft>
                          <a:spcPts val="0"/>
                        </a:spcAft>
                      </a:pPr>
                      <a:r>
                        <a:rPr lang="ru-RU" sz="1100">
                          <a:effectLst/>
                          <a:latin typeface="Times New Roman"/>
                          <a:ea typeface="Times New Roman"/>
                        </a:rPr>
                        <a:t>граждан России</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308</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чел</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9548">
                <a:tc>
                  <a:txBody>
                    <a:bodyPr/>
                    <a:lstStyle/>
                    <a:p>
                      <a:pPr marL="107950">
                        <a:lnSpc>
                          <a:spcPts val="1000"/>
                        </a:lnSpc>
                        <a:spcAft>
                          <a:spcPts val="0"/>
                        </a:spcAft>
                      </a:pPr>
                      <a:r>
                        <a:rPr lang="ru-RU" sz="1100">
                          <a:effectLst/>
                          <a:latin typeface="Times New Roman"/>
                          <a:ea typeface="Times New Roman"/>
                        </a:rPr>
                        <a:t>иностранных граждан</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309</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чел</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 </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643">
                <a:tc>
                  <a:txBody>
                    <a:bodyPr/>
                    <a:lstStyle/>
                    <a:p>
                      <a:pPr>
                        <a:lnSpc>
                          <a:spcPts val="1000"/>
                        </a:lnSpc>
                        <a:spcAft>
                          <a:spcPts val="0"/>
                        </a:spcAft>
                      </a:pPr>
                      <a:r>
                        <a:rPr lang="ru-RU" sz="1100">
                          <a:effectLst/>
                          <a:latin typeface="Times New Roman"/>
                          <a:ea typeface="Times New Roman"/>
                        </a:rPr>
                        <a:t>Из строки </a:t>
                      </a:r>
                      <a:r>
                        <a:rPr lang="ru-RU" sz="1100" b="1">
                          <a:effectLst/>
                          <a:latin typeface="Times New Roman"/>
                          <a:ea typeface="Times New Roman"/>
                        </a:rPr>
                        <a:t>305</a:t>
                      </a:r>
                      <a:r>
                        <a:rPr lang="ru-RU" sz="1100">
                          <a:effectLst/>
                          <a:latin typeface="Times New Roman"/>
                          <a:ea typeface="Times New Roman"/>
                        </a:rPr>
                        <a:t> численность размещенных </a:t>
                      </a:r>
                      <a:br>
                        <a:rPr lang="ru-RU" sz="1100">
                          <a:effectLst/>
                          <a:latin typeface="Times New Roman"/>
                          <a:ea typeface="Times New Roman"/>
                        </a:rPr>
                      </a:br>
                      <a:r>
                        <a:rPr lang="ru-RU" sz="1100">
                          <a:effectLst/>
                          <a:latin typeface="Times New Roman"/>
                          <a:ea typeface="Times New Roman"/>
                        </a:rPr>
                        <a:t>граждан России с ограниченными возможностями здоровья и инвалидов</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a:effectLst/>
                          <a:latin typeface="Times New Roman"/>
                          <a:ea typeface="Times New Roman"/>
                        </a:rPr>
                        <a:t>310</a:t>
                      </a:r>
                      <a:endParaRPr lang="ru-RU" sz="130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чел</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100" dirty="0">
                          <a:effectLst/>
                          <a:latin typeface="Times New Roman"/>
                          <a:ea typeface="Times New Roman"/>
                        </a:rPr>
                        <a:t> </a:t>
                      </a:r>
                      <a:endParaRPr lang="ru-RU" sz="1300" dirty="0">
                        <a:effectLst/>
                        <a:latin typeface="Times New Roman"/>
                        <a:ea typeface="Times New Roman"/>
                      </a:endParaRPr>
                    </a:p>
                  </a:txBody>
                  <a:tcPr marL="74658" marR="746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Прямоугольник 3"/>
          <p:cNvSpPr/>
          <p:nvPr/>
        </p:nvSpPr>
        <p:spPr>
          <a:xfrm>
            <a:off x="875414" y="3914014"/>
            <a:ext cx="10735339" cy="2609945"/>
          </a:xfrm>
          <a:prstGeom prst="rect">
            <a:avLst/>
          </a:prstGeom>
        </p:spPr>
        <p:txBody>
          <a:bodyPr wrap="square">
            <a:spAutoFit/>
          </a:bodyPr>
          <a:lstStyle/>
          <a:p>
            <a:pPr lvl="0">
              <a:lnSpc>
                <a:spcPct val="90000"/>
              </a:lnSpc>
              <a:spcBef>
                <a:spcPts val="1000"/>
              </a:spcBef>
            </a:pPr>
            <a:r>
              <a:rPr lang="ru-RU" sz="1400" b="1" dirty="0">
                <a:solidFill>
                  <a:srgbClr val="282A2E"/>
                </a:solidFill>
              </a:rPr>
              <a:t>По строке 301 </a:t>
            </a:r>
            <a:r>
              <a:rPr lang="ru-RU" sz="1400" dirty="0">
                <a:solidFill>
                  <a:srgbClr val="282A2E"/>
                </a:solidFill>
              </a:rPr>
              <a:t>в графе 1 проставляется общее число ночевок по всем размещенным в КСР лицам за год (для круглогодичных организаций) и за сезон (для сезонных организаций) с выделением их </a:t>
            </a:r>
            <a:r>
              <a:rPr lang="ru-RU" sz="1400" b="1" dirty="0">
                <a:solidFill>
                  <a:srgbClr val="282A2E"/>
                </a:solidFill>
              </a:rPr>
              <a:t>в строках 302-303 </a:t>
            </a:r>
            <a:r>
              <a:rPr lang="ru-RU" sz="1400" dirty="0">
                <a:solidFill>
                  <a:srgbClr val="282A2E"/>
                </a:solidFill>
              </a:rPr>
              <a:t>по гражданству. </a:t>
            </a:r>
            <a:r>
              <a:rPr lang="ru-RU" sz="1400" b="1" dirty="0">
                <a:solidFill>
                  <a:srgbClr val="282A2E"/>
                </a:solidFill>
              </a:rPr>
              <a:t>В графах 2, 3 и 4 по строке 301 </a:t>
            </a:r>
            <a:r>
              <a:rPr lang="ru-RU" sz="1400" dirty="0">
                <a:solidFill>
                  <a:srgbClr val="282A2E"/>
                </a:solidFill>
              </a:rPr>
              <a:t>отражается соответственно число ночевок лиц до 18 лет, лиц 18–54 лет и лиц 55 лет и старше. Этот показатель отражает использованное количество постоянных и временных мест и определяется на основании книги учета проживающих. </a:t>
            </a:r>
            <a:endParaRPr lang="ru-RU" sz="1400" dirty="0" smtClean="0">
              <a:solidFill>
                <a:srgbClr val="282A2E"/>
              </a:solidFill>
            </a:endParaRPr>
          </a:p>
          <a:p>
            <a:pPr lvl="0">
              <a:lnSpc>
                <a:spcPct val="90000"/>
              </a:lnSpc>
              <a:spcBef>
                <a:spcPts val="1000"/>
              </a:spcBef>
            </a:pPr>
            <a:r>
              <a:rPr lang="ru-RU" sz="1400" i="1" dirty="0" smtClean="0">
                <a:solidFill>
                  <a:srgbClr val="282A2E"/>
                </a:solidFill>
              </a:rPr>
              <a:t>Например</a:t>
            </a:r>
            <a:r>
              <a:rPr lang="ru-RU" sz="1400" i="1" dirty="0">
                <a:solidFill>
                  <a:srgbClr val="282A2E"/>
                </a:solidFill>
              </a:rPr>
              <a:t>, если в одном номере размещался 1 человек на 7 ночей, то число ночевок будет равно 7, если в одном номере размещалось 2 человека на 7 ночей, то число ночевок будет равно 14, соответственно, если в одном номере размещалось 3 человека на 7 ночей, то число ночевок будет равно 21. </a:t>
            </a:r>
            <a:endParaRPr lang="ru-RU" sz="1400" i="1" dirty="0" smtClean="0">
              <a:solidFill>
                <a:srgbClr val="282A2E"/>
              </a:solidFill>
            </a:endParaRPr>
          </a:p>
          <a:p>
            <a:pPr lvl="0">
              <a:lnSpc>
                <a:spcPct val="90000"/>
              </a:lnSpc>
              <a:spcBef>
                <a:spcPts val="1000"/>
              </a:spcBef>
            </a:pPr>
            <a:r>
              <a:rPr lang="ru-RU" sz="1400" dirty="0" smtClean="0">
                <a:solidFill>
                  <a:srgbClr val="282A2E"/>
                </a:solidFill>
              </a:rPr>
              <a:t>Если </a:t>
            </a:r>
            <a:r>
              <a:rPr lang="ru-RU" sz="1400" dirty="0">
                <a:solidFill>
                  <a:srgbClr val="282A2E"/>
                </a:solidFill>
              </a:rPr>
              <a:t>продолжительность пребывания в организации измеряется в днях, то число ночей составляет число дней минус единица. Если продолжительность  пребывания в КСР составляет менее 24 часов, но более чем 12 часов, то такое пребывание учитывается как ночевка. </a:t>
            </a:r>
            <a:endParaRPr lang="ru-RU" sz="1400" dirty="0" smtClean="0">
              <a:solidFill>
                <a:srgbClr val="282A2E"/>
              </a:solidFill>
            </a:endParaRPr>
          </a:p>
          <a:p>
            <a:pPr lvl="0">
              <a:lnSpc>
                <a:spcPct val="90000"/>
              </a:lnSpc>
              <a:spcBef>
                <a:spcPts val="1000"/>
              </a:spcBef>
            </a:pPr>
            <a:r>
              <a:rPr lang="ru-RU" sz="1400" b="1" dirty="0">
                <a:solidFill>
                  <a:srgbClr val="282A2E"/>
                </a:solidFill>
              </a:rPr>
              <a:t>Сумма данных строк 302, 303 по графам 1-4 должна быть равна данным строки </a:t>
            </a:r>
            <a:r>
              <a:rPr lang="ru-RU" sz="1400" b="1" dirty="0" smtClean="0">
                <a:solidFill>
                  <a:srgbClr val="282A2E"/>
                </a:solidFill>
              </a:rPr>
              <a:t>301</a:t>
            </a:r>
            <a:endParaRPr lang="ru-RU" sz="1400" b="1" dirty="0">
              <a:solidFill>
                <a:srgbClr val="282A2E"/>
              </a:solidFill>
            </a:endParaRPr>
          </a:p>
        </p:txBody>
      </p:sp>
    </p:spTree>
    <p:extLst>
      <p:ext uri="{BB962C8B-B14F-4D97-AF65-F5344CB8AC3E}">
        <p14:creationId xmlns:p14="http://schemas.microsoft.com/office/powerpoint/2010/main" val="3460435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5810691" y="4188506"/>
            <a:ext cx="2753833" cy="2095809"/>
          </a:xfrm>
          <a:prstGeom prst="roundRect">
            <a:avLst>
              <a:gd name="adj" fmla="val 5487"/>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708838" y="4188508"/>
            <a:ext cx="4543646" cy="1966394"/>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9611831" y="1891197"/>
            <a:ext cx="2456121" cy="3561974"/>
          </a:xfrm>
          <a:prstGeom prst="roundRect">
            <a:avLst>
              <a:gd name="adj" fmla="val 5487"/>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p:txBody>
          <a:bodyPr>
            <a:normAutofit/>
          </a:bodyPr>
          <a:lstStyle/>
          <a:p>
            <a:r>
              <a:rPr lang="ru-RU" dirty="0"/>
              <a:t>Раздел 3</a:t>
            </a:r>
            <a:r>
              <a:rPr lang="ru-RU" dirty="0" smtClean="0"/>
              <a:t>. СВЕДЕНИЯ О РАЗМЕЩЕННЫХ ЛИЦАХ</a:t>
            </a: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2386716486"/>
              </p:ext>
            </p:extLst>
          </p:nvPr>
        </p:nvGraphicFramePr>
        <p:xfrm>
          <a:off x="515864" y="1194764"/>
          <a:ext cx="9095968" cy="2654221"/>
        </p:xfrm>
        <a:graphic>
          <a:graphicData uri="http://schemas.openxmlformats.org/drawingml/2006/table">
            <a:tbl>
              <a:tblPr firstRow="1" firstCol="1" bandRow="1"/>
              <a:tblGrid>
                <a:gridCol w="3009879"/>
                <a:gridCol w="558236"/>
                <a:gridCol w="838011"/>
                <a:gridCol w="1152594"/>
                <a:gridCol w="1233374"/>
                <a:gridCol w="1151937"/>
                <a:gridCol w="1151937"/>
              </a:tblGrid>
              <a:tr h="131397">
                <a:tc rowSpan="2">
                  <a:txBody>
                    <a:bodyPr/>
                    <a:lstStyle/>
                    <a:p>
                      <a:pPr algn="ctr">
                        <a:lnSpc>
                          <a:spcPts val="1000"/>
                        </a:lnSpc>
                        <a:spcAft>
                          <a:spcPts val="0"/>
                        </a:spcAft>
                      </a:pPr>
                      <a:r>
                        <a:rPr lang="ru-RU" sz="1000" dirty="0">
                          <a:effectLst/>
                          <a:latin typeface="Times New Roman"/>
                          <a:ea typeface="Times New Roman"/>
                        </a:rPr>
                        <a:t>Наименование </a:t>
                      </a:r>
                      <a:br>
                        <a:rPr lang="ru-RU" sz="1000" dirty="0">
                          <a:effectLst/>
                          <a:latin typeface="Times New Roman"/>
                          <a:ea typeface="Times New Roman"/>
                        </a:rPr>
                      </a:br>
                      <a:r>
                        <a:rPr lang="ru-RU" sz="1000" dirty="0">
                          <a:effectLst/>
                          <a:latin typeface="Times New Roman"/>
                          <a:ea typeface="Times New Roman"/>
                        </a:rPr>
                        <a:t>показателей</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spcAft>
                          <a:spcPts val="0"/>
                        </a:spcAft>
                      </a:pPr>
                      <a:r>
                        <a:rPr lang="ru-RU" sz="1000">
                          <a:effectLst/>
                          <a:latin typeface="Times New Roman"/>
                          <a:ea typeface="Times New Roman"/>
                        </a:rPr>
                        <a:t>№ строки</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spcAft>
                          <a:spcPts val="0"/>
                        </a:spcAft>
                      </a:pPr>
                      <a:r>
                        <a:rPr lang="ru-RU" sz="1000">
                          <a:effectLst/>
                          <a:latin typeface="Times New Roman"/>
                          <a:ea typeface="Times New Roman"/>
                        </a:rPr>
                        <a:t>Единица измерения</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spcAft>
                          <a:spcPts val="0"/>
                        </a:spcAft>
                      </a:pPr>
                      <a:r>
                        <a:rPr lang="ru-RU" sz="1000">
                          <a:effectLst/>
                          <a:latin typeface="Times New Roman"/>
                          <a:ea typeface="Times New Roman"/>
                        </a:rPr>
                        <a:t>Всего</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ts val="1000"/>
                        </a:lnSpc>
                        <a:spcAft>
                          <a:spcPts val="0"/>
                        </a:spcAft>
                      </a:pPr>
                      <a:r>
                        <a:rPr lang="ru-RU" sz="1000" dirty="0">
                          <a:effectLst/>
                          <a:latin typeface="Times New Roman"/>
                          <a:ea typeface="Times New Roman"/>
                        </a:rPr>
                        <a:t>в том числе лица:</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131397">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ts val="1000"/>
                        </a:lnSpc>
                        <a:spcAft>
                          <a:spcPts val="0"/>
                        </a:spcAft>
                      </a:pPr>
                      <a:r>
                        <a:rPr lang="ru-RU" sz="1000">
                          <a:effectLst/>
                          <a:latin typeface="Times New Roman"/>
                          <a:ea typeface="Times New Roman"/>
                        </a:rPr>
                        <a:t>до 18 лет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18–54 лет</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55 лет и старше</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397">
                <a:tc>
                  <a:txBody>
                    <a:bodyPr/>
                    <a:lstStyle/>
                    <a:p>
                      <a:pPr algn="ctr">
                        <a:lnSpc>
                          <a:spcPts val="1000"/>
                        </a:lnSpc>
                        <a:spcAft>
                          <a:spcPts val="0"/>
                        </a:spcAft>
                      </a:pPr>
                      <a:r>
                        <a:rPr lang="ru-RU" sz="1000">
                          <a:effectLst/>
                          <a:latin typeface="Times New Roman"/>
                          <a:ea typeface="Times New Roman"/>
                        </a:rPr>
                        <a:t>А</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Б</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В</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1</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2</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3</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4</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397">
                <a:tc>
                  <a:txBody>
                    <a:bodyPr/>
                    <a:lstStyle/>
                    <a:p>
                      <a:pPr>
                        <a:lnSpc>
                          <a:spcPts val="1000"/>
                        </a:lnSpc>
                        <a:spcAft>
                          <a:spcPts val="0"/>
                        </a:spcAft>
                      </a:pPr>
                      <a:r>
                        <a:rPr lang="ru-RU" sz="1000">
                          <a:effectLst/>
                          <a:latin typeface="Times New Roman"/>
                          <a:ea typeface="Times New Roman"/>
                        </a:rPr>
                        <a:t>Число ночевок</a:t>
                      </a:r>
                      <a:r>
                        <a:rPr lang="en-US" sz="1000">
                          <a:effectLst/>
                          <a:latin typeface="Times New Roman"/>
                          <a:ea typeface="Times New Roman"/>
                        </a:rPr>
                        <a:t> (сумма строк 302, 303)</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000">
                          <a:effectLst/>
                          <a:latin typeface="Times New Roman"/>
                          <a:ea typeface="Times New Roman"/>
                        </a:rPr>
                        <a:t>301</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err="1">
                          <a:effectLst/>
                          <a:latin typeface="Times New Roman"/>
                          <a:ea typeface="Times New Roman"/>
                        </a:rPr>
                        <a:t>ед</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794">
                <a:tc>
                  <a:txBody>
                    <a:bodyPr/>
                    <a:lstStyle/>
                    <a:p>
                      <a:pPr>
                        <a:lnSpc>
                          <a:spcPts val="1000"/>
                        </a:lnSpc>
                        <a:spcAft>
                          <a:spcPts val="0"/>
                        </a:spcAft>
                      </a:pPr>
                      <a:r>
                        <a:rPr lang="ru-RU" sz="1000">
                          <a:effectLst/>
                          <a:latin typeface="Times New Roman"/>
                          <a:ea typeface="Times New Roman"/>
                        </a:rPr>
                        <a:t>в том числе:</a:t>
                      </a:r>
                      <a:endParaRPr lang="ru-RU" sz="1200">
                        <a:effectLst/>
                        <a:latin typeface="Times New Roman"/>
                        <a:ea typeface="Times New Roman"/>
                      </a:endParaRPr>
                    </a:p>
                    <a:p>
                      <a:pPr marL="107950">
                        <a:lnSpc>
                          <a:spcPts val="1000"/>
                        </a:lnSpc>
                        <a:spcAft>
                          <a:spcPts val="0"/>
                        </a:spcAft>
                      </a:pPr>
                      <a:r>
                        <a:rPr lang="ru-RU" sz="1000">
                          <a:effectLst/>
                          <a:latin typeface="Times New Roman"/>
                          <a:ea typeface="Times New Roman"/>
                        </a:rPr>
                        <a:t>граждан России</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302</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ед</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677">
                <a:tc>
                  <a:txBody>
                    <a:bodyPr/>
                    <a:lstStyle/>
                    <a:p>
                      <a:pPr marL="107950">
                        <a:lnSpc>
                          <a:spcPts val="1000"/>
                        </a:lnSpc>
                        <a:spcAft>
                          <a:spcPts val="0"/>
                        </a:spcAft>
                      </a:pPr>
                      <a:r>
                        <a:rPr lang="ru-RU" sz="1000">
                          <a:effectLst/>
                          <a:latin typeface="Times New Roman"/>
                          <a:ea typeface="Times New Roman"/>
                        </a:rPr>
                        <a:t>иностранных граждан</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303</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ед</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794">
                <a:tc>
                  <a:txBody>
                    <a:bodyPr/>
                    <a:lstStyle/>
                    <a:p>
                      <a:pPr>
                        <a:lnSpc>
                          <a:spcPts val="1000"/>
                        </a:lnSpc>
                        <a:spcAft>
                          <a:spcPts val="0"/>
                        </a:spcAft>
                      </a:pPr>
                      <a:r>
                        <a:rPr lang="ru-RU" sz="1000">
                          <a:effectLst/>
                          <a:latin typeface="Times New Roman"/>
                          <a:ea typeface="Times New Roman"/>
                        </a:rPr>
                        <a:t>Численность размещенных лиц – всего </a:t>
                      </a:r>
                      <a:br>
                        <a:rPr lang="ru-RU" sz="1000">
                          <a:effectLst/>
                          <a:latin typeface="Times New Roman"/>
                          <a:ea typeface="Times New Roman"/>
                        </a:rPr>
                      </a:br>
                      <a:r>
                        <a:rPr lang="ru-RU" sz="1000">
                          <a:effectLst/>
                          <a:latin typeface="Times New Roman"/>
                          <a:ea typeface="Times New Roman"/>
                        </a:rPr>
                        <a:t>(сумма строк</a:t>
                      </a:r>
                      <a:r>
                        <a:rPr lang="ru-MD" sz="1000">
                          <a:effectLst/>
                          <a:latin typeface="Times New Roman"/>
                          <a:ea typeface="Times New Roman"/>
                        </a:rPr>
                        <a:t>  </a:t>
                      </a:r>
                      <a:r>
                        <a:rPr lang="ru-RU" sz="1000">
                          <a:effectLst/>
                          <a:latin typeface="Times New Roman"/>
                          <a:ea typeface="Times New Roman"/>
                        </a:rPr>
                        <a:t>305, 306):</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000">
                          <a:effectLst/>
                          <a:latin typeface="Times New Roman"/>
                          <a:ea typeface="Times New Roman"/>
                        </a:rPr>
                        <a:t>30</a:t>
                      </a:r>
                      <a:r>
                        <a:rPr lang="ru-RU" sz="1000">
                          <a:effectLst/>
                          <a:latin typeface="Times New Roman"/>
                          <a:ea typeface="Times New Roman"/>
                        </a:rPr>
                        <a:t>4</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чел</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794">
                <a:tc>
                  <a:txBody>
                    <a:bodyPr/>
                    <a:lstStyle/>
                    <a:p>
                      <a:pPr>
                        <a:lnSpc>
                          <a:spcPts val="1000"/>
                        </a:lnSpc>
                        <a:spcAft>
                          <a:spcPts val="0"/>
                        </a:spcAft>
                      </a:pPr>
                      <a:r>
                        <a:rPr lang="ru-RU" sz="1000">
                          <a:effectLst/>
                          <a:latin typeface="Times New Roman"/>
                          <a:ea typeface="Times New Roman"/>
                        </a:rPr>
                        <a:t>в том числе:</a:t>
                      </a:r>
                      <a:endParaRPr lang="ru-RU" sz="1200">
                        <a:effectLst/>
                        <a:latin typeface="Times New Roman"/>
                        <a:ea typeface="Times New Roman"/>
                      </a:endParaRPr>
                    </a:p>
                    <a:p>
                      <a:pPr marL="107950">
                        <a:lnSpc>
                          <a:spcPts val="1000"/>
                        </a:lnSpc>
                        <a:spcAft>
                          <a:spcPts val="0"/>
                        </a:spcAft>
                      </a:pPr>
                      <a:r>
                        <a:rPr lang="ru-RU" sz="1000">
                          <a:effectLst/>
                          <a:latin typeface="Times New Roman"/>
                          <a:ea typeface="Times New Roman"/>
                        </a:rPr>
                        <a:t>граждан России</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000">
                          <a:effectLst/>
                          <a:latin typeface="Times New Roman"/>
                          <a:ea typeface="Times New Roman"/>
                        </a:rPr>
                        <a:t>30</a:t>
                      </a:r>
                      <a:r>
                        <a:rPr lang="ru-RU" sz="1000">
                          <a:effectLst/>
                          <a:latin typeface="Times New Roman"/>
                          <a:ea typeface="Times New Roman"/>
                        </a:rPr>
                        <a:t>5</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чел</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397">
                <a:tc>
                  <a:txBody>
                    <a:bodyPr/>
                    <a:lstStyle/>
                    <a:p>
                      <a:pPr marL="107950">
                        <a:lnSpc>
                          <a:spcPts val="1000"/>
                        </a:lnSpc>
                        <a:spcAft>
                          <a:spcPts val="0"/>
                        </a:spcAft>
                      </a:pPr>
                      <a:r>
                        <a:rPr lang="ru-RU" sz="1000">
                          <a:effectLst/>
                          <a:latin typeface="Times New Roman"/>
                          <a:ea typeface="Times New Roman"/>
                        </a:rPr>
                        <a:t>иностранных граждан</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000">
                          <a:effectLst/>
                          <a:latin typeface="Times New Roman"/>
                          <a:ea typeface="Times New Roman"/>
                        </a:rPr>
                        <a:t>30</a:t>
                      </a:r>
                      <a:r>
                        <a:rPr lang="ru-RU" sz="1000">
                          <a:effectLst/>
                          <a:latin typeface="Times New Roman"/>
                          <a:ea typeface="Times New Roman"/>
                        </a:rPr>
                        <a:t>6</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чел</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794">
                <a:tc>
                  <a:txBody>
                    <a:bodyPr/>
                    <a:lstStyle/>
                    <a:p>
                      <a:pPr>
                        <a:lnSpc>
                          <a:spcPts val="1000"/>
                        </a:lnSpc>
                        <a:spcAft>
                          <a:spcPts val="0"/>
                        </a:spcAft>
                      </a:pPr>
                      <a:r>
                        <a:rPr lang="ru-RU" sz="1000">
                          <a:effectLst/>
                          <a:latin typeface="Times New Roman"/>
                          <a:ea typeface="Times New Roman"/>
                        </a:rPr>
                        <a:t>Из строки </a:t>
                      </a:r>
                      <a:r>
                        <a:rPr lang="ru-RU" sz="1000" b="1">
                          <a:effectLst/>
                          <a:latin typeface="Times New Roman"/>
                          <a:ea typeface="Times New Roman"/>
                        </a:rPr>
                        <a:t>304 </a:t>
                      </a:r>
                      <a:r>
                        <a:rPr lang="ru-RU" sz="1000">
                          <a:effectLst/>
                          <a:latin typeface="Times New Roman"/>
                          <a:ea typeface="Times New Roman"/>
                        </a:rPr>
                        <a:t>численность размещенных лиц </a:t>
                      </a:r>
                      <a:br>
                        <a:rPr lang="ru-RU" sz="1000">
                          <a:effectLst/>
                          <a:latin typeface="Times New Roman"/>
                          <a:ea typeface="Times New Roman"/>
                        </a:rPr>
                      </a:br>
                      <a:r>
                        <a:rPr lang="ru-RU" sz="1000">
                          <a:effectLst/>
                          <a:latin typeface="Times New Roman"/>
                          <a:ea typeface="Times New Roman"/>
                        </a:rPr>
                        <a:t>по путевкам</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307</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чел</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794">
                <a:tc>
                  <a:txBody>
                    <a:bodyPr/>
                    <a:lstStyle/>
                    <a:p>
                      <a:pPr>
                        <a:lnSpc>
                          <a:spcPts val="1000"/>
                        </a:lnSpc>
                        <a:spcAft>
                          <a:spcPts val="0"/>
                        </a:spcAft>
                      </a:pPr>
                      <a:r>
                        <a:rPr lang="ru-RU" sz="1000">
                          <a:effectLst/>
                          <a:latin typeface="Times New Roman"/>
                          <a:ea typeface="Times New Roman"/>
                        </a:rPr>
                        <a:t>в том числе:</a:t>
                      </a:r>
                      <a:endParaRPr lang="ru-RU" sz="1200">
                        <a:effectLst/>
                        <a:latin typeface="Times New Roman"/>
                        <a:ea typeface="Times New Roman"/>
                      </a:endParaRPr>
                    </a:p>
                    <a:p>
                      <a:pPr marL="107950">
                        <a:lnSpc>
                          <a:spcPts val="1000"/>
                        </a:lnSpc>
                        <a:spcAft>
                          <a:spcPts val="0"/>
                        </a:spcAft>
                      </a:pPr>
                      <a:r>
                        <a:rPr lang="ru-RU" sz="1000">
                          <a:effectLst/>
                          <a:latin typeface="Times New Roman"/>
                          <a:ea typeface="Times New Roman"/>
                        </a:rPr>
                        <a:t>граждан России</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308</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чел</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397">
                <a:tc>
                  <a:txBody>
                    <a:bodyPr/>
                    <a:lstStyle/>
                    <a:p>
                      <a:pPr marL="107950">
                        <a:lnSpc>
                          <a:spcPts val="1000"/>
                        </a:lnSpc>
                        <a:spcAft>
                          <a:spcPts val="0"/>
                        </a:spcAft>
                      </a:pPr>
                      <a:r>
                        <a:rPr lang="ru-RU" sz="1000">
                          <a:effectLst/>
                          <a:latin typeface="Times New Roman"/>
                          <a:ea typeface="Times New Roman"/>
                        </a:rPr>
                        <a:t>иностранных граждан</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309</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чел</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 </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192">
                <a:tc>
                  <a:txBody>
                    <a:bodyPr/>
                    <a:lstStyle/>
                    <a:p>
                      <a:pPr>
                        <a:lnSpc>
                          <a:spcPts val="1000"/>
                        </a:lnSpc>
                        <a:spcAft>
                          <a:spcPts val="0"/>
                        </a:spcAft>
                      </a:pPr>
                      <a:r>
                        <a:rPr lang="ru-RU" sz="1000">
                          <a:effectLst/>
                          <a:latin typeface="Times New Roman"/>
                          <a:ea typeface="Times New Roman"/>
                        </a:rPr>
                        <a:t>Из строки </a:t>
                      </a:r>
                      <a:r>
                        <a:rPr lang="ru-RU" sz="1000" b="1">
                          <a:effectLst/>
                          <a:latin typeface="Times New Roman"/>
                          <a:ea typeface="Times New Roman"/>
                        </a:rPr>
                        <a:t>305</a:t>
                      </a:r>
                      <a:r>
                        <a:rPr lang="ru-RU" sz="1000">
                          <a:effectLst/>
                          <a:latin typeface="Times New Roman"/>
                          <a:ea typeface="Times New Roman"/>
                        </a:rPr>
                        <a:t> численность размещенных </a:t>
                      </a:r>
                      <a:br>
                        <a:rPr lang="ru-RU" sz="1000">
                          <a:effectLst/>
                          <a:latin typeface="Times New Roman"/>
                          <a:ea typeface="Times New Roman"/>
                        </a:rPr>
                      </a:br>
                      <a:r>
                        <a:rPr lang="ru-RU" sz="1000">
                          <a:effectLst/>
                          <a:latin typeface="Times New Roman"/>
                          <a:ea typeface="Times New Roman"/>
                        </a:rPr>
                        <a:t>граждан России с ограниченными возможностями здоровья и инвалидов</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310</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a:effectLst/>
                          <a:latin typeface="Times New Roman"/>
                          <a:ea typeface="Times New Roman"/>
                        </a:rPr>
                        <a:t>чел</a:t>
                      </a:r>
                      <a:endParaRPr lang="ru-RU" sz="120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000" dirty="0">
                          <a:effectLst/>
                          <a:latin typeface="Times New Roman"/>
                          <a:ea typeface="Times New Roman"/>
                        </a:rPr>
                        <a:t> </a:t>
                      </a:r>
                      <a:endParaRPr lang="ru-RU" sz="1200" dirty="0">
                        <a:effectLst/>
                        <a:latin typeface="Times New Roman"/>
                        <a:ea typeface="Times New Roman"/>
                      </a:endParaRPr>
                    </a:p>
                  </a:txBody>
                  <a:tcPr marL="70297" marR="702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Прямоугольник 1"/>
          <p:cNvSpPr/>
          <p:nvPr/>
        </p:nvSpPr>
        <p:spPr>
          <a:xfrm>
            <a:off x="806428" y="4252992"/>
            <a:ext cx="4446056" cy="1837426"/>
          </a:xfrm>
          <a:prstGeom prst="rect">
            <a:avLst/>
          </a:prstGeom>
        </p:spPr>
        <p:txBody>
          <a:bodyPr wrap="square">
            <a:spAutoFit/>
          </a:bodyPr>
          <a:lstStyle/>
          <a:p>
            <a:pPr lvl="0">
              <a:lnSpc>
                <a:spcPct val="90000"/>
              </a:lnSpc>
              <a:spcBef>
                <a:spcPts val="1000"/>
              </a:spcBef>
            </a:pPr>
            <a:r>
              <a:rPr lang="ru-RU" sz="1400" b="1" dirty="0">
                <a:solidFill>
                  <a:srgbClr val="282A2E"/>
                </a:solidFill>
              </a:rPr>
              <a:t>По строке 304 </a:t>
            </a:r>
            <a:r>
              <a:rPr lang="ru-RU" sz="1400" dirty="0">
                <a:solidFill>
                  <a:srgbClr val="282A2E"/>
                </a:solidFill>
              </a:rPr>
              <a:t>в графе 1 проставляется численность размещенных лиц (независимо от количества дней и ночей пребывания в КСР) с выделением их в строках </a:t>
            </a:r>
            <a:r>
              <a:rPr lang="ru-RU" sz="1400" b="1" dirty="0">
                <a:solidFill>
                  <a:srgbClr val="282A2E"/>
                </a:solidFill>
              </a:rPr>
              <a:t>305-306 </a:t>
            </a:r>
            <a:r>
              <a:rPr lang="ru-RU" sz="1400" dirty="0">
                <a:solidFill>
                  <a:srgbClr val="282A2E"/>
                </a:solidFill>
              </a:rPr>
              <a:t>по гражданству. </a:t>
            </a:r>
            <a:r>
              <a:rPr lang="ru-RU" sz="1400" b="1" dirty="0">
                <a:solidFill>
                  <a:srgbClr val="282A2E"/>
                </a:solidFill>
              </a:rPr>
              <a:t>В графах 2, 3 и 4 по строке 304 </a:t>
            </a:r>
            <a:r>
              <a:rPr lang="ru-RU" sz="1400" dirty="0">
                <a:solidFill>
                  <a:srgbClr val="282A2E"/>
                </a:solidFill>
              </a:rPr>
              <a:t>отражается соответственно численность размещенных лиц до 18 лет, лиц 18–54 лет и лиц 55 лет и старше. Сумма данных строк 305, 306 по графам 1-4 должна быть равна данным строки 304</a:t>
            </a:r>
          </a:p>
        </p:txBody>
      </p:sp>
      <p:sp>
        <p:nvSpPr>
          <p:cNvPr id="5" name="Прямоугольник 4"/>
          <p:cNvSpPr/>
          <p:nvPr/>
        </p:nvSpPr>
        <p:spPr>
          <a:xfrm>
            <a:off x="9611832" y="1870652"/>
            <a:ext cx="2456120" cy="3582519"/>
          </a:xfrm>
          <a:prstGeom prst="rect">
            <a:avLst/>
          </a:prstGeom>
        </p:spPr>
        <p:txBody>
          <a:bodyPr wrap="square">
            <a:spAutoFit/>
          </a:bodyPr>
          <a:lstStyle/>
          <a:p>
            <a:pPr lvl="0">
              <a:lnSpc>
                <a:spcPct val="90000"/>
              </a:lnSpc>
              <a:spcBef>
                <a:spcPts val="1000"/>
              </a:spcBef>
            </a:pPr>
            <a:r>
              <a:rPr lang="ru-RU" sz="1400" b="1" dirty="0">
                <a:solidFill>
                  <a:srgbClr val="282A2E"/>
                </a:solidFill>
              </a:rPr>
              <a:t>По строке 307 </a:t>
            </a:r>
            <a:r>
              <a:rPr lang="ru-RU" sz="1400" dirty="0">
                <a:solidFill>
                  <a:srgbClr val="282A2E"/>
                </a:solidFill>
              </a:rPr>
              <a:t>в графе 1 показывается численность лиц, размещенных по путевкам, независимо от числа предъявленных ими путевок, с выделением их в строках 308-309 по гражданству. В графах 2, 3 и 4 по строке 307 отражается соответственно численность размещенных по путевкам лиц до 18 лет, лиц 18–54 лет и лиц 55 лет и старше. Сумма данных строк 308, 309 по графам 1-4 должна быть равна данным строки 307</a:t>
            </a:r>
          </a:p>
        </p:txBody>
      </p:sp>
      <p:sp>
        <p:nvSpPr>
          <p:cNvPr id="7" name="Прямоугольник 6"/>
          <p:cNvSpPr/>
          <p:nvPr/>
        </p:nvSpPr>
        <p:spPr>
          <a:xfrm>
            <a:off x="5853983" y="4220749"/>
            <a:ext cx="2667251" cy="2031325"/>
          </a:xfrm>
          <a:prstGeom prst="rect">
            <a:avLst/>
          </a:prstGeom>
        </p:spPr>
        <p:txBody>
          <a:bodyPr wrap="square">
            <a:spAutoFit/>
          </a:bodyPr>
          <a:lstStyle/>
          <a:p>
            <a:pPr lvl="0">
              <a:lnSpc>
                <a:spcPct val="90000"/>
              </a:lnSpc>
              <a:spcBef>
                <a:spcPts val="1000"/>
              </a:spcBef>
            </a:pPr>
            <a:r>
              <a:rPr lang="ru-RU" sz="1400" dirty="0">
                <a:solidFill>
                  <a:srgbClr val="282A2E"/>
                </a:solidFill>
              </a:rPr>
              <a:t>Данные </a:t>
            </a:r>
            <a:r>
              <a:rPr lang="ru-RU" sz="1400" b="1" dirty="0">
                <a:solidFill>
                  <a:srgbClr val="282A2E"/>
                </a:solidFill>
              </a:rPr>
              <a:t>по строкам 304-306 </a:t>
            </a:r>
            <a:r>
              <a:rPr lang="ru-RU" sz="1400" dirty="0">
                <a:solidFill>
                  <a:srgbClr val="282A2E"/>
                </a:solidFill>
              </a:rPr>
              <a:t>показываются без численности лиц, получивших амбулаторно-курортное лечение по курсовкам в санаторно-курортных организациях или организациях отдыха, которая должна отражаться в справке </a:t>
            </a:r>
            <a:r>
              <a:rPr lang="ru-RU" sz="1400" dirty="0" smtClean="0">
                <a:solidFill>
                  <a:srgbClr val="282A2E"/>
                </a:solidFill>
              </a:rPr>
              <a:t>2</a:t>
            </a:r>
            <a:endParaRPr lang="ru-RU" sz="1400" dirty="0">
              <a:solidFill>
                <a:srgbClr val="282A2E"/>
              </a:solidFill>
            </a:endParaRPr>
          </a:p>
        </p:txBody>
      </p:sp>
      <p:cxnSp>
        <p:nvCxnSpPr>
          <p:cNvPr id="20" name="Скругленная соединительная линия 19"/>
          <p:cNvCxnSpPr/>
          <p:nvPr/>
        </p:nvCxnSpPr>
        <p:spPr>
          <a:xfrm rot="5400000" flipH="1" flipV="1">
            <a:off x="4354396" y="2907645"/>
            <a:ext cx="1838712" cy="723015"/>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Скругленная соединительная линия 24"/>
          <p:cNvCxnSpPr/>
          <p:nvPr/>
        </p:nvCxnSpPr>
        <p:spPr>
          <a:xfrm rot="10800000">
            <a:off x="6007395" y="2860159"/>
            <a:ext cx="3604436" cy="1584252"/>
          </a:xfrm>
          <a:prstGeom prst="curvedConnector3">
            <a:avLst>
              <a:gd name="adj1" fmla="val 3171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45289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34410" y="4711472"/>
            <a:ext cx="3724939" cy="1493982"/>
          </a:xfrm>
          <a:prstGeom prst="roundRect">
            <a:avLst>
              <a:gd name="adj" fmla="val 5487"/>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5674242" y="4540589"/>
            <a:ext cx="6050176" cy="1773452"/>
          </a:xfrm>
          <a:prstGeom prst="roundRect">
            <a:avLst>
              <a:gd name="adj" fmla="val 5487"/>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p:txBody>
          <a:bodyPr>
            <a:normAutofit/>
          </a:bodyPr>
          <a:lstStyle/>
          <a:p>
            <a:r>
              <a:rPr lang="ru-RU" dirty="0"/>
              <a:t>Раздел 3</a:t>
            </a:r>
            <a:r>
              <a:rPr lang="ru-RU" dirty="0" smtClean="0"/>
              <a:t>. СВЕДЕНИЯ О РАЗМЕЩЕННЫХ ЛИЦАХ</a:t>
            </a:r>
            <a:endParaRPr lang="ru-RU" dirty="0"/>
          </a:p>
        </p:txBody>
      </p:sp>
      <p:sp>
        <p:nvSpPr>
          <p:cNvPr id="8" name="Прямоугольник 7"/>
          <p:cNvSpPr/>
          <p:nvPr/>
        </p:nvSpPr>
        <p:spPr>
          <a:xfrm>
            <a:off x="5826642" y="4670513"/>
            <a:ext cx="5833730" cy="1643527"/>
          </a:xfrm>
          <a:prstGeom prst="rect">
            <a:avLst/>
          </a:prstGeom>
        </p:spPr>
        <p:txBody>
          <a:bodyPr wrap="square">
            <a:spAutoFit/>
          </a:bodyPr>
          <a:lstStyle/>
          <a:p>
            <a:pPr lvl="0">
              <a:lnSpc>
                <a:spcPct val="90000"/>
              </a:lnSpc>
              <a:spcBef>
                <a:spcPts val="1000"/>
              </a:spcBef>
            </a:pPr>
            <a:r>
              <a:rPr lang="ru-RU" sz="1400" b="1" dirty="0" smtClean="0">
                <a:solidFill>
                  <a:srgbClr val="282A2E"/>
                </a:solidFill>
              </a:rPr>
              <a:t>По </a:t>
            </a:r>
            <a:r>
              <a:rPr lang="ru-RU" sz="1400" b="1" dirty="0">
                <a:solidFill>
                  <a:srgbClr val="282A2E"/>
                </a:solidFill>
              </a:rPr>
              <a:t>строке 310 </a:t>
            </a:r>
            <a:r>
              <a:rPr lang="ru-RU" sz="1400" dirty="0">
                <a:solidFill>
                  <a:srgbClr val="282A2E"/>
                </a:solidFill>
              </a:rPr>
              <a:t>в графе 1 из строки 305 проставляется численность размещенных в КСР граждан России с ограниченными возможностями здоровья и инвалидов (независимо от количества дней и ночей пребывания в КСР). В графах 2, 3 и 4 по строке </a:t>
            </a:r>
            <a:r>
              <a:rPr lang="ru-RU" sz="1400" dirty="0" smtClean="0">
                <a:solidFill>
                  <a:srgbClr val="282A2E"/>
                </a:solidFill>
              </a:rPr>
              <a:t>310 из </a:t>
            </a:r>
            <a:r>
              <a:rPr lang="ru-RU" sz="1400" dirty="0">
                <a:solidFill>
                  <a:srgbClr val="282A2E"/>
                </a:solidFill>
              </a:rPr>
              <a:t>строки 305 отражается соответственно численность размещенных лиц с ограниченными возможностями здоровья и инвалидов до 18 лет, лиц 18–54 лет и лиц в возрасте 55 лет и </a:t>
            </a:r>
            <a:r>
              <a:rPr lang="ru-RU" sz="1400" dirty="0" smtClean="0">
                <a:solidFill>
                  <a:srgbClr val="282A2E"/>
                </a:solidFill>
              </a:rPr>
              <a:t>старше</a:t>
            </a:r>
            <a:endParaRPr lang="ru-RU" sz="1400" dirty="0">
              <a:solidFill>
                <a:srgbClr val="282A2E"/>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732978297"/>
              </p:ext>
            </p:extLst>
          </p:nvPr>
        </p:nvGraphicFramePr>
        <p:xfrm>
          <a:off x="634410" y="1194763"/>
          <a:ext cx="10117834" cy="2959895"/>
        </p:xfrm>
        <a:graphic>
          <a:graphicData uri="http://schemas.openxmlformats.org/drawingml/2006/table">
            <a:tbl>
              <a:tblPr firstRow="1" firstCol="1" bandRow="1"/>
              <a:tblGrid>
                <a:gridCol w="3348017"/>
                <a:gridCol w="620950"/>
                <a:gridCol w="932155"/>
                <a:gridCol w="1282080"/>
                <a:gridCol w="1371934"/>
                <a:gridCol w="1281349"/>
                <a:gridCol w="1281349"/>
              </a:tblGrid>
              <a:tr h="146159">
                <a:tc rowSpan="2">
                  <a:txBody>
                    <a:bodyPr/>
                    <a:lstStyle/>
                    <a:p>
                      <a:pPr algn="ctr">
                        <a:lnSpc>
                          <a:spcPts val="1000"/>
                        </a:lnSpc>
                        <a:spcAft>
                          <a:spcPts val="0"/>
                        </a:spcAft>
                      </a:pPr>
                      <a:r>
                        <a:rPr lang="ru-RU" sz="1200" dirty="0">
                          <a:effectLst/>
                          <a:latin typeface="Times New Roman"/>
                          <a:ea typeface="Times New Roman"/>
                        </a:rPr>
                        <a:t>Наименование </a:t>
                      </a:r>
                      <a:br>
                        <a:rPr lang="ru-RU" sz="1200" dirty="0">
                          <a:effectLst/>
                          <a:latin typeface="Times New Roman"/>
                          <a:ea typeface="Times New Roman"/>
                        </a:rPr>
                      </a:br>
                      <a:r>
                        <a:rPr lang="ru-RU" sz="1200" dirty="0">
                          <a:effectLst/>
                          <a:latin typeface="Times New Roman"/>
                          <a:ea typeface="Times New Roman"/>
                        </a:rPr>
                        <a:t>показателей</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spcAft>
                          <a:spcPts val="0"/>
                        </a:spcAft>
                      </a:pPr>
                      <a:r>
                        <a:rPr lang="ru-RU" sz="1200">
                          <a:effectLst/>
                          <a:latin typeface="Times New Roman"/>
                          <a:ea typeface="Times New Roman"/>
                        </a:rPr>
                        <a:t>№ строки</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spcAft>
                          <a:spcPts val="0"/>
                        </a:spcAft>
                      </a:pPr>
                      <a:r>
                        <a:rPr lang="ru-RU" sz="1200">
                          <a:effectLst/>
                          <a:latin typeface="Times New Roman"/>
                          <a:ea typeface="Times New Roman"/>
                        </a:rPr>
                        <a:t>Единица измерения</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spcAft>
                          <a:spcPts val="0"/>
                        </a:spcAft>
                      </a:pPr>
                      <a:r>
                        <a:rPr lang="ru-RU" sz="1200">
                          <a:effectLst/>
                          <a:latin typeface="Times New Roman"/>
                          <a:ea typeface="Times New Roman"/>
                        </a:rPr>
                        <a:t>Всего</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ts val="1000"/>
                        </a:lnSpc>
                        <a:spcAft>
                          <a:spcPts val="0"/>
                        </a:spcAft>
                      </a:pPr>
                      <a:r>
                        <a:rPr lang="ru-RU" sz="1200">
                          <a:effectLst/>
                          <a:latin typeface="Times New Roman"/>
                          <a:ea typeface="Times New Roman"/>
                        </a:rPr>
                        <a:t>в том числе лица:</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146159">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ts val="1000"/>
                        </a:lnSpc>
                        <a:spcAft>
                          <a:spcPts val="0"/>
                        </a:spcAft>
                      </a:pPr>
                      <a:r>
                        <a:rPr lang="ru-RU" sz="1200">
                          <a:effectLst/>
                          <a:latin typeface="Times New Roman"/>
                          <a:ea typeface="Times New Roman"/>
                        </a:rPr>
                        <a:t>до 18 лет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18–54 лет</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55 лет и старше</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159">
                <a:tc>
                  <a:txBody>
                    <a:bodyPr/>
                    <a:lstStyle/>
                    <a:p>
                      <a:pPr algn="ctr">
                        <a:lnSpc>
                          <a:spcPts val="1000"/>
                        </a:lnSpc>
                        <a:spcAft>
                          <a:spcPts val="0"/>
                        </a:spcAft>
                      </a:pPr>
                      <a:r>
                        <a:rPr lang="ru-RU" sz="1200" dirty="0">
                          <a:effectLst/>
                          <a:latin typeface="Times New Roman"/>
                          <a:ea typeface="Times New Roman"/>
                        </a:rPr>
                        <a:t>А</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Б</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В</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1</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2</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3</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4</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159">
                <a:tc>
                  <a:txBody>
                    <a:bodyPr/>
                    <a:lstStyle/>
                    <a:p>
                      <a:pPr>
                        <a:lnSpc>
                          <a:spcPts val="1000"/>
                        </a:lnSpc>
                        <a:spcAft>
                          <a:spcPts val="0"/>
                        </a:spcAft>
                      </a:pPr>
                      <a:r>
                        <a:rPr lang="ru-RU" sz="1200">
                          <a:effectLst/>
                          <a:latin typeface="Times New Roman"/>
                          <a:ea typeface="Times New Roman"/>
                        </a:rPr>
                        <a:t>Число ночевок</a:t>
                      </a:r>
                      <a:r>
                        <a:rPr lang="en-US" sz="1200">
                          <a:effectLst/>
                          <a:latin typeface="Times New Roman"/>
                          <a:ea typeface="Times New Roman"/>
                        </a:rPr>
                        <a:t> (сумма строк 302, 303)</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dirty="0">
                          <a:effectLst/>
                          <a:latin typeface="Times New Roman"/>
                          <a:ea typeface="Times New Roman"/>
                        </a:rPr>
                        <a:t>301</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ед</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317">
                <a:tc>
                  <a:txBody>
                    <a:bodyPr/>
                    <a:lstStyle/>
                    <a:p>
                      <a:pPr>
                        <a:lnSpc>
                          <a:spcPts val="1000"/>
                        </a:lnSpc>
                        <a:spcAft>
                          <a:spcPts val="0"/>
                        </a:spcAft>
                      </a:pPr>
                      <a:r>
                        <a:rPr lang="ru-RU" sz="1200">
                          <a:effectLst/>
                          <a:latin typeface="Times New Roman"/>
                          <a:ea typeface="Times New Roman"/>
                        </a:rPr>
                        <a:t>в том числе:</a:t>
                      </a:r>
                      <a:endParaRPr lang="ru-RU" sz="1400">
                        <a:effectLst/>
                        <a:latin typeface="Times New Roman"/>
                        <a:ea typeface="Times New Roman"/>
                      </a:endParaRPr>
                    </a:p>
                    <a:p>
                      <a:pPr marL="107950">
                        <a:lnSpc>
                          <a:spcPts val="1000"/>
                        </a:lnSpc>
                        <a:spcAft>
                          <a:spcPts val="0"/>
                        </a:spcAft>
                      </a:pPr>
                      <a:r>
                        <a:rPr lang="ru-RU" sz="1200">
                          <a:effectLst/>
                          <a:latin typeface="Times New Roman"/>
                          <a:ea typeface="Times New Roman"/>
                        </a:rPr>
                        <a:t>граждан России</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302</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ед</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390">
                <a:tc>
                  <a:txBody>
                    <a:bodyPr/>
                    <a:lstStyle/>
                    <a:p>
                      <a:pPr marL="107950">
                        <a:lnSpc>
                          <a:spcPts val="1000"/>
                        </a:lnSpc>
                        <a:spcAft>
                          <a:spcPts val="0"/>
                        </a:spcAft>
                      </a:pPr>
                      <a:r>
                        <a:rPr lang="ru-RU" sz="1200">
                          <a:effectLst/>
                          <a:latin typeface="Times New Roman"/>
                          <a:ea typeface="Times New Roman"/>
                        </a:rPr>
                        <a:t>иностранных граждан</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303</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ед</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317">
                <a:tc>
                  <a:txBody>
                    <a:bodyPr/>
                    <a:lstStyle/>
                    <a:p>
                      <a:pPr>
                        <a:lnSpc>
                          <a:spcPts val="1000"/>
                        </a:lnSpc>
                        <a:spcAft>
                          <a:spcPts val="0"/>
                        </a:spcAft>
                      </a:pPr>
                      <a:r>
                        <a:rPr lang="ru-RU" sz="1200">
                          <a:effectLst/>
                          <a:latin typeface="Times New Roman"/>
                          <a:ea typeface="Times New Roman"/>
                        </a:rPr>
                        <a:t>Численность размещенных лиц – всего </a:t>
                      </a:r>
                      <a:br>
                        <a:rPr lang="ru-RU" sz="1200">
                          <a:effectLst/>
                          <a:latin typeface="Times New Roman"/>
                          <a:ea typeface="Times New Roman"/>
                        </a:rPr>
                      </a:br>
                      <a:r>
                        <a:rPr lang="ru-RU" sz="1200">
                          <a:effectLst/>
                          <a:latin typeface="Times New Roman"/>
                          <a:ea typeface="Times New Roman"/>
                        </a:rPr>
                        <a:t>(сумма строк</a:t>
                      </a:r>
                      <a:r>
                        <a:rPr lang="ru-MD" sz="1200">
                          <a:effectLst/>
                          <a:latin typeface="Times New Roman"/>
                          <a:ea typeface="Times New Roman"/>
                        </a:rPr>
                        <a:t>  </a:t>
                      </a:r>
                      <a:r>
                        <a:rPr lang="ru-RU" sz="1200">
                          <a:effectLst/>
                          <a:latin typeface="Times New Roman"/>
                          <a:ea typeface="Times New Roman"/>
                        </a:rPr>
                        <a:t>305, 306):</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30</a:t>
                      </a:r>
                      <a:r>
                        <a:rPr lang="ru-RU" sz="1200">
                          <a:effectLst/>
                          <a:latin typeface="Times New Roman"/>
                          <a:ea typeface="Times New Roman"/>
                        </a:rPr>
                        <a:t>4</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чел</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317">
                <a:tc>
                  <a:txBody>
                    <a:bodyPr/>
                    <a:lstStyle/>
                    <a:p>
                      <a:pPr>
                        <a:lnSpc>
                          <a:spcPts val="1000"/>
                        </a:lnSpc>
                        <a:spcAft>
                          <a:spcPts val="0"/>
                        </a:spcAft>
                      </a:pPr>
                      <a:r>
                        <a:rPr lang="ru-RU" sz="1200">
                          <a:effectLst/>
                          <a:latin typeface="Times New Roman"/>
                          <a:ea typeface="Times New Roman"/>
                        </a:rPr>
                        <a:t>в том числе:</a:t>
                      </a:r>
                      <a:endParaRPr lang="ru-RU" sz="1400">
                        <a:effectLst/>
                        <a:latin typeface="Times New Roman"/>
                        <a:ea typeface="Times New Roman"/>
                      </a:endParaRPr>
                    </a:p>
                    <a:p>
                      <a:pPr marL="107950">
                        <a:lnSpc>
                          <a:spcPts val="1000"/>
                        </a:lnSpc>
                        <a:spcAft>
                          <a:spcPts val="0"/>
                        </a:spcAft>
                      </a:pPr>
                      <a:r>
                        <a:rPr lang="ru-RU" sz="1200">
                          <a:effectLst/>
                          <a:latin typeface="Times New Roman"/>
                          <a:ea typeface="Times New Roman"/>
                        </a:rPr>
                        <a:t>граждан России</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30</a:t>
                      </a:r>
                      <a:r>
                        <a:rPr lang="ru-RU" sz="1200">
                          <a:effectLst/>
                          <a:latin typeface="Times New Roman"/>
                          <a:ea typeface="Times New Roman"/>
                        </a:rPr>
                        <a:t>5</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чел</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159">
                <a:tc>
                  <a:txBody>
                    <a:bodyPr/>
                    <a:lstStyle/>
                    <a:p>
                      <a:pPr marL="107950">
                        <a:lnSpc>
                          <a:spcPts val="1000"/>
                        </a:lnSpc>
                        <a:spcAft>
                          <a:spcPts val="0"/>
                        </a:spcAft>
                      </a:pPr>
                      <a:r>
                        <a:rPr lang="ru-RU" sz="1200">
                          <a:effectLst/>
                          <a:latin typeface="Times New Roman"/>
                          <a:ea typeface="Times New Roman"/>
                        </a:rPr>
                        <a:t>иностранных граждан</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30</a:t>
                      </a:r>
                      <a:r>
                        <a:rPr lang="ru-RU" sz="1200">
                          <a:effectLst/>
                          <a:latin typeface="Times New Roman"/>
                          <a:ea typeface="Times New Roman"/>
                        </a:rPr>
                        <a:t>6</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чел</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317">
                <a:tc>
                  <a:txBody>
                    <a:bodyPr/>
                    <a:lstStyle/>
                    <a:p>
                      <a:pPr>
                        <a:lnSpc>
                          <a:spcPts val="1000"/>
                        </a:lnSpc>
                        <a:spcAft>
                          <a:spcPts val="0"/>
                        </a:spcAft>
                      </a:pPr>
                      <a:r>
                        <a:rPr lang="ru-RU" sz="1200">
                          <a:effectLst/>
                          <a:latin typeface="Times New Roman"/>
                          <a:ea typeface="Times New Roman"/>
                        </a:rPr>
                        <a:t>Из строки </a:t>
                      </a:r>
                      <a:r>
                        <a:rPr lang="ru-RU" sz="1200" b="1">
                          <a:effectLst/>
                          <a:latin typeface="Times New Roman"/>
                          <a:ea typeface="Times New Roman"/>
                        </a:rPr>
                        <a:t>304 </a:t>
                      </a:r>
                      <a:r>
                        <a:rPr lang="ru-RU" sz="1200">
                          <a:effectLst/>
                          <a:latin typeface="Times New Roman"/>
                          <a:ea typeface="Times New Roman"/>
                        </a:rPr>
                        <a:t>численность размещенных лиц </a:t>
                      </a:r>
                      <a:br>
                        <a:rPr lang="ru-RU" sz="1200">
                          <a:effectLst/>
                          <a:latin typeface="Times New Roman"/>
                          <a:ea typeface="Times New Roman"/>
                        </a:rPr>
                      </a:br>
                      <a:r>
                        <a:rPr lang="ru-RU" sz="1200">
                          <a:effectLst/>
                          <a:latin typeface="Times New Roman"/>
                          <a:ea typeface="Times New Roman"/>
                        </a:rPr>
                        <a:t>по путевкам</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307</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чел</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317">
                <a:tc>
                  <a:txBody>
                    <a:bodyPr/>
                    <a:lstStyle/>
                    <a:p>
                      <a:pPr>
                        <a:lnSpc>
                          <a:spcPts val="1000"/>
                        </a:lnSpc>
                        <a:spcAft>
                          <a:spcPts val="0"/>
                        </a:spcAft>
                      </a:pPr>
                      <a:r>
                        <a:rPr lang="ru-RU" sz="1200">
                          <a:effectLst/>
                          <a:latin typeface="Times New Roman"/>
                          <a:ea typeface="Times New Roman"/>
                        </a:rPr>
                        <a:t>в том числе:</a:t>
                      </a:r>
                      <a:endParaRPr lang="ru-RU" sz="1400">
                        <a:effectLst/>
                        <a:latin typeface="Times New Roman"/>
                        <a:ea typeface="Times New Roman"/>
                      </a:endParaRPr>
                    </a:p>
                    <a:p>
                      <a:pPr marL="107950">
                        <a:lnSpc>
                          <a:spcPts val="1000"/>
                        </a:lnSpc>
                        <a:spcAft>
                          <a:spcPts val="0"/>
                        </a:spcAft>
                      </a:pPr>
                      <a:r>
                        <a:rPr lang="ru-RU" sz="1200">
                          <a:effectLst/>
                          <a:latin typeface="Times New Roman"/>
                          <a:ea typeface="Times New Roman"/>
                        </a:rPr>
                        <a:t>граждан России</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308</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чел</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159">
                <a:tc>
                  <a:txBody>
                    <a:bodyPr/>
                    <a:lstStyle/>
                    <a:p>
                      <a:pPr marL="107950">
                        <a:lnSpc>
                          <a:spcPts val="1000"/>
                        </a:lnSpc>
                        <a:spcAft>
                          <a:spcPts val="0"/>
                        </a:spcAft>
                      </a:pPr>
                      <a:r>
                        <a:rPr lang="ru-RU" sz="1200">
                          <a:effectLst/>
                          <a:latin typeface="Times New Roman"/>
                          <a:ea typeface="Times New Roman"/>
                        </a:rPr>
                        <a:t>иностранных граждан</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309</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чел</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476">
                <a:tc>
                  <a:txBody>
                    <a:bodyPr/>
                    <a:lstStyle/>
                    <a:p>
                      <a:pPr>
                        <a:lnSpc>
                          <a:spcPts val="1000"/>
                        </a:lnSpc>
                        <a:spcAft>
                          <a:spcPts val="0"/>
                        </a:spcAft>
                      </a:pPr>
                      <a:r>
                        <a:rPr lang="ru-RU" sz="1200">
                          <a:effectLst/>
                          <a:latin typeface="Times New Roman"/>
                          <a:ea typeface="Times New Roman"/>
                        </a:rPr>
                        <a:t>Из строки </a:t>
                      </a:r>
                      <a:r>
                        <a:rPr lang="ru-RU" sz="1200" b="1">
                          <a:effectLst/>
                          <a:latin typeface="Times New Roman"/>
                          <a:ea typeface="Times New Roman"/>
                        </a:rPr>
                        <a:t>305</a:t>
                      </a:r>
                      <a:r>
                        <a:rPr lang="ru-RU" sz="1200">
                          <a:effectLst/>
                          <a:latin typeface="Times New Roman"/>
                          <a:ea typeface="Times New Roman"/>
                        </a:rPr>
                        <a:t> численность размещенных </a:t>
                      </a:r>
                      <a:br>
                        <a:rPr lang="ru-RU" sz="1200">
                          <a:effectLst/>
                          <a:latin typeface="Times New Roman"/>
                          <a:ea typeface="Times New Roman"/>
                        </a:rPr>
                      </a:br>
                      <a:r>
                        <a:rPr lang="ru-RU" sz="1200">
                          <a:effectLst/>
                          <a:latin typeface="Times New Roman"/>
                          <a:ea typeface="Times New Roman"/>
                        </a:rPr>
                        <a:t>граждан России с ограниченными возможностями здоровья и инвалидов</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310</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чел</a:t>
                      </a:r>
                      <a:endParaRPr lang="ru-RU" sz="140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195" marR="78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Прямоугольник 8"/>
          <p:cNvSpPr/>
          <p:nvPr/>
        </p:nvSpPr>
        <p:spPr>
          <a:xfrm>
            <a:off x="634410" y="4755826"/>
            <a:ext cx="3724939" cy="1449628"/>
          </a:xfrm>
          <a:prstGeom prst="rect">
            <a:avLst/>
          </a:prstGeom>
        </p:spPr>
        <p:txBody>
          <a:bodyPr wrap="square">
            <a:spAutoFit/>
          </a:bodyPr>
          <a:lstStyle/>
          <a:p>
            <a:pPr lvl="0">
              <a:lnSpc>
                <a:spcPct val="90000"/>
              </a:lnSpc>
              <a:spcBef>
                <a:spcPts val="1000"/>
              </a:spcBef>
            </a:pPr>
            <a:r>
              <a:rPr lang="ru-RU" sz="1400" dirty="0">
                <a:solidFill>
                  <a:srgbClr val="282A2E"/>
                </a:solidFill>
              </a:rPr>
              <a:t>В случае, если КСР арендует жилые помещения для размещения в них принимаемых лиц (без оказания им амбулаторно-курортного лечения) и получает от этого доход, то данные о числе этих лиц и осуществленных ими ночевок должны быть учтены в разделе </a:t>
            </a:r>
            <a:r>
              <a:rPr lang="ru-RU" sz="1400" dirty="0" smtClean="0">
                <a:solidFill>
                  <a:srgbClr val="282A2E"/>
                </a:solidFill>
              </a:rPr>
              <a:t>3</a:t>
            </a:r>
            <a:endParaRPr lang="ru-RU" sz="1400" dirty="0">
              <a:solidFill>
                <a:srgbClr val="282A2E"/>
              </a:solidFill>
            </a:endParaRPr>
          </a:p>
        </p:txBody>
      </p:sp>
      <p:cxnSp>
        <p:nvCxnSpPr>
          <p:cNvPr id="11" name="Скругленная соединительная линия 10"/>
          <p:cNvCxnSpPr/>
          <p:nvPr/>
        </p:nvCxnSpPr>
        <p:spPr>
          <a:xfrm rot="10800000">
            <a:off x="6368903" y="3987226"/>
            <a:ext cx="1765004" cy="553363"/>
          </a:xfrm>
          <a:prstGeom prst="curvedConnector3">
            <a:avLst>
              <a:gd name="adj1" fmla="val 2530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44406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2413591" y="4680591"/>
            <a:ext cx="7442790" cy="1577868"/>
          </a:xfrm>
          <a:prstGeom prst="roundRect">
            <a:avLst>
              <a:gd name="adj" fmla="val 5487"/>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p:txBody>
          <a:bodyPr>
            <a:normAutofit/>
          </a:bodyPr>
          <a:lstStyle/>
          <a:p>
            <a:r>
              <a:rPr lang="ru-RU" dirty="0"/>
              <a:t>Раздел 3</a:t>
            </a:r>
            <a:r>
              <a:rPr lang="ru-RU" dirty="0" smtClean="0"/>
              <a:t>. СВЕДЕНИЯ О РАЗМЕЩЕННЫХ ЛИЦАХ</a:t>
            </a:r>
            <a:endParaRPr lang="ru-RU" dirty="0"/>
          </a:p>
        </p:txBody>
      </p:sp>
      <p:sp>
        <p:nvSpPr>
          <p:cNvPr id="8" name="Прямоугольник 7"/>
          <p:cNvSpPr/>
          <p:nvPr/>
        </p:nvSpPr>
        <p:spPr>
          <a:xfrm>
            <a:off x="2413592" y="4659305"/>
            <a:ext cx="7442790" cy="1577868"/>
          </a:xfrm>
          <a:prstGeom prst="rect">
            <a:avLst/>
          </a:prstGeom>
        </p:spPr>
        <p:txBody>
          <a:bodyPr wrap="square">
            <a:spAutoFit/>
          </a:bodyPr>
          <a:lstStyle/>
          <a:p>
            <a:pPr lvl="0">
              <a:lnSpc>
                <a:spcPct val="90000"/>
              </a:lnSpc>
              <a:spcBef>
                <a:spcPts val="1000"/>
              </a:spcBef>
            </a:pPr>
            <a:r>
              <a:rPr lang="ru-RU" sz="1400" dirty="0">
                <a:solidFill>
                  <a:srgbClr val="282A2E"/>
                </a:solidFill>
              </a:rPr>
              <a:t>В случае заполнения строки 306, в свободных строках приводится расшифровка численности размещенных иностранных граждан </a:t>
            </a:r>
            <a:r>
              <a:rPr lang="ru-RU" sz="1400" dirty="0" smtClean="0">
                <a:solidFill>
                  <a:srgbClr val="282A2E"/>
                </a:solidFill>
              </a:rPr>
              <a:t>с </a:t>
            </a:r>
            <a:r>
              <a:rPr lang="ru-RU" sz="1400" dirty="0">
                <a:solidFill>
                  <a:srgbClr val="282A2E"/>
                </a:solidFill>
              </a:rPr>
              <a:t>разбивкой по странам их гражданства в соответствии с приведенным в приложении к форме Общероссийским классификатором стран мира (ОКСМ), утвержденным постановлением Госстандарта России от 14 декабря 2001 г. № 529-ст. </a:t>
            </a:r>
            <a:endParaRPr lang="en-US" sz="1400" dirty="0" smtClean="0">
              <a:solidFill>
                <a:srgbClr val="282A2E"/>
              </a:solidFill>
            </a:endParaRPr>
          </a:p>
          <a:p>
            <a:pPr lvl="0">
              <a:lnSpc>
                <a:spcPct val="90000"/>
              </a:lnSpc>
              <a:spcBef>
                <a:spcPts val="1000"/>
              </a:spcBef>
            </a:pPr>
            <a:r>
              <a:rPr lang="ru-RU" sz="1400" dirty="0" smtClean="0">
                <a:solidFill>
                  <a:srgbClr val="282A2E"/>
                </a:solidFill>
              </a:rPr>
              <a:t>Сумма </a:t>
            </a:r>
            <a:r>
              <a:rPr lang="ru-RU" sz="1400" dirty="0">
                <a:solidFill>
                  <a:srgbClr val="282A2E"/>
                </a:solidFill>
              </a:rPr>
              <a:t>всех свободных строк </a:t>
            </a:r>
            <a:r>
              <a:rPr lang="ru-RU" sz="1400" dirty="0" smtClean="0">
                <a:solidFill>
                  <a:srgbClr val="282A2E"/>
                </a:solidFill>
              </a:rPr>
              <a:t>по </a:t>
            </a:r>
            <a:r>
              <a:rPr lang="ru-RU" sz="1400" dirty="0">
                <a:solidFill>
                  <a:srgbClr val="282A2E"/>
                </a:solidFill>
              </a:rPr>
              <a:t>графе 1 должна быть равна данным строки 306 по графе 1 раздела </a:t>
            </a:r>
            <a:r>
              <a:rPr lang="ru-RU" sz="1400" dirty="0" smtClean="0">
                <a:solidFill>
                  <a:srgbClr val="282A2E"/>
                </a:solidFill>
              </a:rPr>
              <a:t>3</a:t>
            </a:r>
            <a:endParaRPr lang="ru-RU" sz="1400" dirty="0">
              <a:solidFill>
                <a:srgbClr val="282A2E"/>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132792501"/>
              </p:ext>
            </p:extLst>
          </p:nvPr>
        </p:nvGraphicFramePr>
        <p:xfrm>
          <a:off x="620513" y="1850708"/>
          <a:ext cx="11125437" cy="2244453"/>
        </p:xfrm>
        <a:graphic>
          <a:graphicData uri="http://schemas.openxmlformats.org/drawingml/2006/table">
            <a:tbl>
              <a:tblPr firstRow="1" firstCol="1" bandRow="1"/>
              <a:tblGrid>
                <a:gridCol w="4397747"/>
                <a:gridCol w="983025"/>
                <a:gridCol w="1100299"/>
                <a:gridCol w="4644366"/>
              </a:tblGrid>
              <a:tr h="425097">
                <a:tc>
                  <a:txBody>
                    <a:bodyPr/>
                    <a:lstStyle/>
                    <a:p>
                      <a:pPr algn="ctr">
                        <a:spcAft>
                          <a:spcPts val="0"/>
                        </a:spcAft>
                      </a:pPr>
                      <a:r>
                        <a:rPr lang="ru-RU" sz="1400" dirty="0">
                          <a:effectLst/>
                          <a:latin typeface="Times New Roman"/>
                          <a:ea typeface="Times New Roman"/>
                        </a:rPr>
                        <a:t>Страны мира</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effectLst/>
                          <a:latin typeface="Times New Roman"/>
                          <a:ea typeface="Times New Roman"/>
                        </a:rPr>
                        <a:t>№ строки</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effectLst/>
                          <a:latin typeface="Times New Roman"/>
                          <a:ea typeface="Times New Roman"/>
                        </a:rPr>
                        <a:t>Код страны по ОКСМ</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effectLst/>
                          <a:latin typeface="Times New Roman"/>
                          <a:ea typeface="Times New Roman"/>
                        </a:rPr>
                        <a:t>Численность размещенных</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214">
                <a:tc>
                  <a:txBody>
                    <a:bodyPr/>
                    <a:lstStyle/>
                    <a:p>
                      <a:pPr algn="ctr">
                        <a:lnSpc>
                          <a:spcPts val="900"/>
                        </a:lnSpc>
                        <a:spcAft>
                          <a:spcPts val="0"/>
                        </a:spcAft>
                      </a:pPr>
                      <a:r>
                        <a:rPr lang="ru-RU" sz="1400">
                          <a:effectLst/>
                          <a:latin typeface="Times New Roman"/>
                          <a:ea typeface="Times New Roman"/>
                        </a:rPr>
                        <a:t>А</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Aft>
                          <a:spcPts val="0"/>
                        </a:spcAft>
                      </a:pPr>
                      <a:r>
                        <a:rPr lang="ru-RU" sz="1400">
                          <a:effectLst/>
                          <a:latin typeface="Times New Roman"/>
                          <a:ea typeface="Times New Roman"/>
                        </a:rPr>
                        <a:t>Б</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Aft>
                          <a:spcPts val="0"/>
                        </a:spcAft>
                      </a:pPr>
                      <a:r>
                        <a:rPr lang="ru-RU" sz="1400">
                          <a:effectLst/>
                          <a:latin typeface="Times New Roman"/>
                          <a:ea typeface="Times New Roman"/>
                        </a:rPr>
                        <a:t>В</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Aft>
                          <a:spcPts val="0"/>
                        </a:spcAft>
                      </a:pPr>
                      <a:r>
                        <a:rPr lang="ru-RU" sz="1400" dirty="0">
                          <a:effectLst/>
                          <a:latin typeface="Times New Roman"/>
                          <a:ea typeface="Times New Roman"/>
                        </a:rPr>
                        <a:t>1</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2461">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311</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62">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62">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62">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62">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62">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62">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62">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62">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562">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a:effectLst/>
                          <a:latin typeface="Times New Roman"/>
                          <a:ea typeface="Times New Roman"/>
                        </a:rPr>
                        <a:t> </a:t>
                      </a:r>
                      <a:endParaRPr lang="ru-RU" sz="160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000" dirty="0">
                          <a:effectLst/>
                          <a:latin typeface="Times New Roman"/>
                          <a:ea typeface="Times New Roman"/>
                        </a:rPr>
                        <a:t> </a:t>
                      </a:r>
                      <a:endParaRPr lang="ru-RU" sz="1600" dirty="0">
                        <a:effectLst/>
                        <a:latin typeface="Times New Roman"/>
                        <a:ea typeface="Times New Roman"/>
                      </a:endParaRPr>
                    </a:p>
                  </a:txBody>
                  <a:tcPr marL="92267" marR="922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1426091" y="1529390"/>
            <a:ext cx="961994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Справка 1. Распределение численности размещенных иностранных граждан по стране гражданства (из строки 306 графы 1), человек</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981141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2371998" y="3798067"/>
            <a:ext cx="7442790" cy="1061829"/>
          </a:xfrm>
          <a:prstGeom prst="roundRect">
            <a:avLst>
              <a:gd name="adj" fmla="val 5487"/>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p:txBody>
          <a:bodyPr>
            <a:normAutofit/>
          </a:bodyPr>
          <a:lstStyle/>
          <a:p>
            <a:r>
              <a:rPr lang="ru-RU" dirty="0"/>
              <a:t>Раздел 3</a:t>
            </a:r>
            <a:r>
              <a:rPr lang="ru-RU" dirty="0" smtClean="0"/>
              <a:t>. СВЕДЕНИЯ О РАЗМЕЩЕННЫХ ЛИЦАХ</a:t>
            </a:r>
            <a:endParaRPr lang="ru-RU" dirty="0"/>
          </a:p>
        </p:txBody>
      </p:sp>
      <p:sp>
        <p:nvSpPr>
          <p:cNvPr id="8" name="Прямоугольник 7"/>
          <p:cNvSpPr/>
          <p:nvPr/>
        </p:nvSpPr>
        <p:spPr>
          <a:xfrm>
            <a:off x="2371999" y="3798067"/>
            <a:ext cx="7442790" cy="1061829"/>
          </a:xfrm>
          <a:prstGeom prst="rect">
            <a:avLst/>
          </a:prstGeom>
        </p:spPr>
        <p:txBody>
          <a:bodyPr wrap="square">
            <a:spAutoFit/>
          </a:bodyPr>
          <a:lstStyle/>
          <a:p>
            <a:pPr lvl="0">
              <a:lnSpc>
                <a:spcPct val="90000"/>
              </a:lnSpc>
              <a:spcBef>
                <a:spcPts val="1000"/>
              </a:spcBef>
            </a:pPr>
            <a:r>
              <a:rPr lang="ru-RU" sz="1400" dirty="0">
                <a:solidFill>
                  <a:srgbClr val="282A2E"/>
                </a:solidFill>
              </a:rPr>
              <a:t>По санаторно-курортным организациям и организациям отдыха, проводившим амбулаторно-курортное лечение, на основании имеющегося учета в строке 312 показывается численность лиц, получивших амбулаторно-курортное лечение (по курсовкам), с выделением </a:t>
            </a:r>
            <a:r>
              <a:rPr lang="ru-RU" sz="1400" dirty="0" smtClean="0">
                <a:solidFill>
                  <a:srgbClr val="282A2E"/>
                </a:solidFill>
              </a:rPr>
              <a:t>по </a:t>
            </a:r>
            <a:r>
              <a:rPr lang="ru-RU" sz="1400" dirty="0">
                <a:solidFill>
                  <a:srgbClr val="282A2E"/>
                </a:solidFill>
              </a:rPr>
              <a:t>строке 313 лиц до 18 лет, по строке 314 лиц 18–54 лет и по строке 315 лиц в возрасте 55 лет и старше</a:t>
            </a:r>
          </a:p>
        </p:txBody>
      </p:sp>
      <p:sp>
        <p:nvSpPr>
          <p:cNvPr id="4" name="Rectangle 1"/>
          <p:cNvSpPr>
            <a:spLocks noChangeArrowheads="1"/>
          </p:cNvSpPr>
          <p:nvPr/>
        </p:nvSpPr>
        <p:spPr bwMode="auto">
          <a:xfrm>
            <a:off x="1426091" y="1444752"/>
            <a:ext cx="933460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ru-RU" sz="1100" b="1" dirty="0">
                <a:latin typeface="Arial" pitchFamily="34" charset="0"/>
                <a:ea typeface="Times New Roman" pitchFamily="18" charset="0"/>
                <a:cs typeface="Arial" pitchFamily="34" charset="0"/>
              </a:rPr>
              <a:t>Справка 2. Численность лиц, получивших амбулаторно-курортное лечение (по курсовкам) в санаторно-курортных организациях </a:t>
            </a:r>
          </a:p>
          <a:p>
            <a:pPr lvl="0" algn="ctr" fontAlgn="base">
              <a:spcBef>
                <a:spcPct val="0"/>
              </a:spcBef>
              <a:spcAft>
                <a:spcPct val="0"/>
              </a:spcAft>
            </a:pPr>
            <a:r>
              <a:rPr lang="ru-RU" sz="1100" b="1" dirty="0">
                <a:latin typeface="Arial" pitchFamily="34" charset="0"/>
                <a:ea typeface="Times New Roman" pitchFamily="18" charset="0"/>
                <a:cs typeface="Arial" pitchFamily="34" charset="0"/>
              </a:rPr>
              <a:t>и организациях отдыха, человек</a:t>
            </a:r>
          </a:p>
        </p:txBody>
      </p:sp>
      <p:graphicFrame>
        <p:nvGraphicFramePr>
          <p:cNvPr id="3" name="Таблица 2"/>
          <p:cNvGraphicFramePr>
            <a:graphicFrameLocks noGrp="1"/>
          </p:cNvGraphicFramePr>
          <p:nvPr>
            <p:extLst>
              <p:ext uri="{D42A27DB-BD31-4B8C-83A1-F6EECF244321}">
                <p14:modId xmlns:p14="http://schemas.microsoft.com/office/powerpoint/2010/main" val="3481185806"/>
              </p:ext>
            </p:extLst>
          </p:nvPr>
        </p:nvGraphicFramePr>
        <p:xfrm>
          <a:off x="557077" y="1909942"/>
          <a:ext cx="11202531" cy="1439267"/>
        </p:xfrm>
        <a:graphic>
          <a:graphicData uri="http://schemas.openxmlformats.org/drawingml/2006/table">
            <a:tbl>
              <a:tblPr firstRow="1" firstCol="1" bandRow="1"/>
              <a:tblGrid>
                <a:gridCol w="6892997"/>
                <a:gridCol w="739249"/>
                <a:gridCol w="3570285"/>
              </a:tblGrid>
              <a:tr h="416967">
                <a:tc>
                  <a:txBody>
                    <a:bodyPr/>
                    <a:lstStyle/>
                    <a:p>
                      <a:pPr algn="ctr">
                        <a:lnSpc>
                          <a:spcPts val="1200"/>
                        </a:lnSpc>
                        <a:spcAft>
                          <a:spcPts val="0"/>
                        </a:spcAft>
                      </a:pPr>
                      <a:r>
                        <a:rPr lang="ru-RU" sz="1400" dirty="0">
                          <a:effectLst/>
                          <a:latin typeface="Times New Roman"/>
                          <a:ea typeface="Calibri"/>
                        </a:rPr>
                        <a:t>Наименование</a:t>
                      </a:r>
                      <a:endParaRPr lang="ru-RU" sz="1600" dirty="0">
                        <a:effectLst/>
                        <a:latin typeface="Times New Roman"/>
                        <a:ea typeface="Times New Roman"/>
                      </a:endParaRPr>
                    </a:p>
                    <a:p>
                      <a:pPr algn="ctr">
                        <a:lnSpc>
                          <a:spcPts val="1200"/>
                        </a:lnSpc>
                        <a:spcAft>
                          <a:spcPts val="0"/>
                        </a:spcAft>
                      </a:pPr>
                      <a:r>
                        <a:rPr lang="ru-RU" sz="1400" dirty="0">
                          <a:effectLst/>
                          <a:latin typeface="Times New Roman"/>
                          <a:ea typeface="Calibri"/>
                        </a:rPr>
                        <a:t>показателей</a:t>
                      </a:r>
                      <a:endParaRPr lang="ru-RU" sz="1600" dirty="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ru-RU" sz="1400">
                          <a:effectLst/>
                          <a:latin typeface="Times New Roman"/>
                          <a:ea typeface="Calibri"/>
                        </a:rPr>
                        <a:t>№ строки</a:t>
                      </a:r>
                      <a:endParaRPr lang="ru-RU" sz="160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ru-RU" sz="1400">
                          <a:effectLst/>
                          <a:latin typeface="Times New Roman"/>
                          <a:ea typeface="Calibri"/>
                        </a:rPr>
                        <a:t>Фактически</a:t>
                      </a:r>
                      <a:endParaRPr lang="ru-RU" sz="160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726">
                <a:tc>
                  <a:txBody>
                    <a:bodyPr/>
                    <a:lstStyle/>
                    <a:p>
                      <a:pPr>
                        <a:lnSpc>
                          <a:spcPts val="1200"/>
                        </a:lnSpc>
                        <a:spcAft>
                          <a:spcPts val="0"/>
                        </a:spcAft>
                      </a:pPr>
                      <a:r>
                        <a:rPr lang="ru-RU" sz="1400">
                          <a:effectLst/>
                          <a:latin typeface="Times New Roman"/>
                          <a:ea typeface="Calibri"/>
                        </a:rPr>
                        <a:t>Численность лиц, получивших амбулаторно-курортное лечение (по курсовкам) - всего</a:t>
                      </a:r>
                      <a:endParaRPr lang="ru-RU" sz="160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Calibri"/>
                        </a:rPr>
                        <a:t>312</a:t>
                      </a:r>
                      <a:endParaRPr lang="ru-RU" sz="160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ru-RU" sz="1400">
                          <a:effectLst/>
                          <a:latin typeface="Times New Roman"/>
                          <a:ea typeface="Calibri"/>
                        </a:rPr>
                        <a:t> </a:t>
                      </a:r>
                      <a:endParaRPr lang="ru-RU" sz="160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220">
                <a:tc>
                  <a:txBody>
                    <a:bodyPr/>
                    <a:lstStyle/>
                    <a:p>
                      <a:pPr>
                        <a:lnSpc>
                          <a:spcPts val="1000"/>
                        </a:lnSpc>
                        <a:spcAft>
                          <a:spcPts val="0"/>
                        </a:spcAft>
                      </a:pPr>
                      <a:r>
                        <a:rPr lang="ru-RU" sz="1400">
                          <a:effectLst/>
                          <a:latin typeface="Times New Roman"/>
                          <a:ea typeface="Calibri"/>
                        </a:rPr>
                        <a:t>в том числе лица:</a:t>
                      </a:r>
                      <a:endParaRPr lang="ru-RU" sz="1600">
                        <a:effectLst/>
                        <a:latin typeface="Times New Roman"/>
                        <a:ea typeface="Times New Roman"/>
                      </a:endParaRPr>
                    </a:p>
                    <a:p>
                      <a:pPr marL="107950">
                        <a:lnSpc>
                          <a:spcPts val="1200"/>
                        </a:lnSpc>
                        <a:spcAft>
                          <a:spcPts val="0"/>
                        </a:spcAft>
                      </a:pPr>
                      <a:r>
                        <a:rPr lang="ru-RU" sz="1400">
                          <a:effectLst/>
                          <a:latin typeface="Times New Roman"/>
                          <a:ea typeface="Calibri"/>
                        </a:rPr>
                        <a:t>до 18 лет</a:t>
                      </a:r>
                      <a:endParaRPr lang="ru-RU" sz="160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Calibri"/>
                        </a:rPr>
                        <a:t>313</a:t>
                      </a:r>
                      <a:endParaRPr lang="ru-RU" sz="1600">
                        <a:effectLst/>
                        <a:latin typeface="Times New Roman"/>
                        <a:ea typeface="Times New Roman"/>
                      </a:endParaRPr>
                    </a:p>
                  </a:txBody>
                  <a:tcPr marL="93818" marR="9381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ru-RU" sz="1400">
                          <a:effectLst/>
                          <a:latin typeface="Times New Roman"/>
                          <a:ea typeface="Calibri"/>
                        </a:rPr>
                        <a:t> </a:t>
                      </a:r>
                      <a:endParaRPr lang="ru-RU" sz="160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726">
                <a:tc>
                  <a:txBody>
                    <a:bodyPr/>
                    <a:lstStyle/>
                    <a:p>
                      <a:pPr marL="107950">
                        <a:lnSpc>
                          <a:spcPts val="1200"/>
                        </a:lnSpc>
                        <a:spcAft>
                          <a:spcPts val="0"/>
                        </a:spcAft>
                      </a:pPr>
                      <a:r>
                        <a:rPr lang="ru-RU" sz="1400">
                          <a:effectLst/>
                          <a:latin typeface="Times New Roman"/>
                          <a:ea typeface="Calibri"/>
                        </a:rPr>
                        <a:t>18–54 лет</a:t>
                      </a:r>
                      <a:endParaRPr lang="ru-RU" sz="160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Calibri"/>
                        </a:rPr>
                        <a:t>314</a:t>
                      </a:r>
                      <a:endParaRPr lang="ru-RU" sz="160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ru-RU" sz="1400">
                          <a:effectLst/>
                          <a:latin typeface="Times New Roman"/>
                          <a:ea typeface="Calibri"/>
                        </a:rPr>
                        <a:t> </a:t>
                      </a:r>
                      <a:endParaRPr lang="ru-RU" sz="160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726">
                <a:tc>
                  <a:txBody>
                    <a:bodyPr/>
                    <a:lstStyle/>
                    <a:p>
                      <a:pPr marL="107950">
                        <a:lnSpc>
                          <a:spcPts val="1200"/>
                        </a:lnSpc>
                        <a:spcAft>
                          <a:spcPts val="0"/>
                        </a:spcAft>
                      </a:pPr>
                      <a:r>
                        <a:rPr lang="ru-RU" sz="1400" dirty="0">
                          <a:effectLst/>
                          <a:latin typeface="Times New Roman"/>
                          <a:ea typeface="Calibri"/>
                        </a:rPr>
                        <a:t>55 лет и старше</a:t>
                      </a:r>
                      <a:endParaRPr lang="ru-RU" sz="1600" dirty="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Calibri"/>
                        </a:rPr>
                        <a:t>315</a:t>
                      </a:r>
                      <a:endParaRPr lang="ru-RU" sz="160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200"/>
                        </a:lnSpc>
                        <a:spcAft>
                          <a:spcPts val="0"/>
                        </a:spcAft>
                      </a:pPr>
                      <a:r>
                        <a:rPr lang="ru-RU" sz="1400" dirty="0">
                          <a:effectLst/>
                          <a:latin typeface="Times New Roman"/>
                          <a:ea typeface="Calibri"/>
                        </a:rPr>
                        <a:t> </a:t>
                      </a:r>
                      <a:endParaRPr lang="ru-RU" sz="1600" dirty="0">
                        <a:effectLst/>
                        <a:latin typeface="Times New Roman"/>
                        <a:ea typeface="Times New Roman"/>
                      </a:endParaRPr>
                    </a:p>
                  </a:txBody>
                  <a:tcPr marL="93818" marR="938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74652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5">
            <a:extLst>
              <a:ext uri="{FF2B5EF4-FFF2-40B4-BE49-F238E27FC236}">
                <a16:creationId xmlns="" xmlns:a16="http://schemas.microsoft.com/office/drawing/2014/main" id="{EDD8D5CC-BCF0-6108-0040-9BBD76021734}"/>
              </a:ext>
            </a:extLst>
          </p:cNvPr>
          <p:cNvGraphicFramePr>
            <a:graphicFrameLocks noGrp="1"/>
          </p:cNvGraphicFramePr>
          <p:nvPr>
            <p:extLst>
              <p:ext uri="{D42A27DB-BD31-4B8C-83A1-F6EECF244321}">
                <p14:modId xmlns:p14="http://schemas.microsoft.com/office/powerpoint/2010/main" val="2554446723"/>
              </p:ext>
            </p:extLst>
          </p:nvPr>
        </p:nvGraphicFramePr>
        <p:xfrm>
          <a:off x="3010491" y="1516188"/>
          <a:ext cx="7131800" cy="2595880"/>
        </p:xfrm>
        <a:graphic>
          <a:graphicData uri="http://schemas.openxmlformats.org/drawingml/2006/table">
            <a:tbl>
              <a:tblPr firstRow="1" bandRow="1">
                <a:tableStyleId>{5C22544A-7EE6-4342-B048-85BDC9FD1C3A}</a:tableStyleId>
              </a:tblPr>
              <a:tblGrid>
                <a:gridCol w="6504411">
                  <a:extLst>
                    <a:ext uri="{9D8B030D-6E8A-4147-A177-3AD203B41FA5}">
                      <a16:colId xmlns="" xmlns:a16="http://schemas.microsoft.com/office/drawing/2014/main" val="1742547620"/>
                    </a:ext>
                  </a:extLst>
                </a:gridCol>
                <a:gridCol w="627389">
                  <a:extLst>
                    <a:ext uri="{9D8B030D-6E8A-4147-A177-3AD203B41FA5}">
                      <a16:colId xmlns="" xmlns:a16="http://schemas.microsoft.com/office/drawing/2014/main" val="3731597824"/>
                    </a:ext>
                  </a:extLst>
                </a:gridCol>
              </a:tblGrid>
              <a:tr h="370840">
                <a:tc>
                  <a:txBody>
                    <a:bodyPr/>
                    <a:lstStyle/>
                    <a:p>
                      <a:r>
                        <a:rPr lang="ru-RU" sz="1400" b="0" dirty="0" smtClean="0"/>
                        <a:t>Порядок</a:t>
                      </a:r>
                      <a:r>
                        <a:rPr lang="ru-RU" sz="1400" b="0" baseline="0" dirty="0" smtClean="0"/>
                        <a:t> предоставления формы</a:t>
                      </a:r>
                      <a:endParaRPr lang="ru-RU" sz="1400" b="0" dirty="0">
                        <a:latin typeface="+mn-lt"/>
                        <a:cs typeface="Arial"/>
                      </a:endParaRPr>
                    </a:p>
                  </a:txBody>
                  <a:tcPr>
                    <a:lnL w="12700" cmpd="sng">
                      <a:noFill/>
                    </a:lnL>
                    <a:lnR w="12700" cap="flat" cmpd="sng" algn="ctr">
                      <a:noFill/>
                      <a:prstDash val="solid"/>
                      <a:round/>
                      <a:headEnd type="none" w="med" len="med"/>
                      <a:tailEnd type="none" w="med" len="med"/>
                    </a:lnR>
                    <a:lnT w="12700" cmpd="sng">
                      <a:noFill/>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ru-RU" sz="1400" dirty="0">
                          <a:solidFill>
                            <a:schemeClr val="bg1"/>
                          </a:solidFill>
                        </a:rPr>
                        <a:t>3</a:t>
                      </a:r>
                    </a:p>
                  </a:txBody>
                  <a:tcPr anchor="b">
                    <a:lnL w="12700" cap="flat" cmpd="sng" algn="ctr">
                      <a:noFill/>
                      <a:prstDash val="solid"/>
                      <a:round/>
                      <a:headEnd type="none" w="med" len="med"/>
                      <a:tailEnd type="none" w="med" len="med"/>
                    </a:lnL>
                    <a:lnR w="12700" cmpd="sng">
                      <a:noFill/>
                    </a:lnR>
                    <a:lnT w="12700" cmpd="sng">
                      <a:noFill/>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90084649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0" dirty="0" smtClean="0">
                          <a:solidFill>
                            <a:schemeClr val="bg1"/>
                          </a:solidFill>
                        </a:rPr>
                        <a:t>Общие сведения о коллективном средстве размещения</a:t>
                      </a:r>
                      <a:r>
                        <a:rPr lang="ru-RU" sz="1400" spc="-8" dirty="0" smtClean="0">
                          <a:solidFill>
                            <a:schemeClr val="bg1"/>
                          </a:solidFill>
                          <a:latin typeface="+mn-lt"/>
                          <a:cs typeface="Arial"/>
                        </a:rPr>
                        <a:t> </a:t>
                      </a:r>
                      <a:endParaRPr lang="ru-RU" sz="1400" dirty="0">
                        <a:solidFill>
                          <a:schemeClr val="bg1"/>
                        </a:solidFill>
                      </a:endParaRPr>
                    </a:p>
                  </a:txBody>
                  <a:tcPr>
                    <a:lnL w="12700" cmpd="sng">
                      <a:noFill/>
                    </a:lnL>
                    <a:lnR w="12700" cap="flat" cmpd="sng" algn="ctr">
                      <a:noFill/>
                      <a:prstDash val="solid"/>
                      <a:round/>
                      <a:headEnd type="none" w="med" len="med"/>
                      <a:tailEnd type="none" w="med" len="med"/>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ru-RU" sz="1400" b="1" dirty="0">
                          <a:solidFill>
                            <a:schemeClr val="bg1"/>
                          </a:solidFill>
                        </a:rPr>
                        <a:t>7</a:t>
                      </a:r>
                    </a:p>
                  </a:txBody>
                  <a:tcPr anchor="b">
                    <a:lnL w="12700" cap="flat" cmpd="sng" algn="ctr">
                      <a:noFill/>
                      <a:prstDash val="solid"/>
                      <a:round/>
                      <a:headEnd type="none" w="med" len="med"/>
                      <a:tailEnd type="none" w="med" len="med"/>
                    </a:lnL>
                    <a:lnR w="12700" cmpd="sng">
                      <a:noFill/>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202781579"/>
                  </a:ext>
                </a:extLst>
              </a:tr>
              <a:tr h="370840">
                <a:tc>
                  <a:txBody>
                    <a:bodyPr/>
                    <a:lstStyle/>
                    <a:p>
                      <a:r>
                        <a:rPr lang="ru-RU" sz="1400" dirty="0" smtClean="0">
                          <a:solidFill>
                            <a:schemeClr val="bg1"/>
                          </a:solidFill>
                        </a:rPr>
                        <a:t>Номерной фонд</a:t>
                      </a:r>
                      <a:endParaRPr lang="ru-RU" sz="1400" dirty="0">
                        <a:solidFill>
                          <a:schemeClr val="bg1"/>
                        </a:solidFill>
                      </a:endParaRPr>
                    </a:p>
                  </a:txBody>
                  <a:tcPr>
                    <a:lnL w="12700" cmpd="sng">
                      <a:noFill/>
                    </a:lnL>
                    <a:lnR w="12700" cap="flat" cmpd="sng" algn="ctr">
                      <a:noFill/>
                      <a:prstDash val="solid"/>
                      <a:round/>
                      <a:headEnd type="none" w="med" len="med"/>
                      <a:tailEnd type="none" w="med" len="med"/>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ru-RU" sz="1400" b="1" dirty="0" smtClean="0">
                          <a:solidFill>
                            <a:schemeClr val="bg1"/>
                          </a:solidFill>
                        </a:rPr>
                        <a:t>11</a:t>
                      </a:r>
                      <a:endParaRPr lang="ru-RU" sz="1400" b="1" dirty="0">
                        <a:solidFill>
                          <a:schemeClr val="bg1"/>
                        </a:solidFill>
                      </a:endParaRPr>
                    </a:p>
                  </a:txBody>
                  <a:tcPr anchor="b">
                    <a:lnL w="12700" cap="flat" cmpd="sng" algn="ctr">
                      <a:noFill/>
                      <a:prstDash val="solid"/>
                      <a:round/>
                      <a:headEnd type="none" w="med" len="med"/>
                      <a:tailEnd type="none" w="med" len="med"/>
                    </a:lnL>
                    <a:lnR w="12700" cmpd="sng">
                      <a:noFill/>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958262718"/>
                  </a:ext>
                </a:extLst>
              </a:tr>
              <a:tr h="370840">
                <a:tc>
                  <a:txBody>
                    <a:bodyPr/>
                    <a:lstStyle/>
                    <a:p>
                      <a:r>
                        <a:rPr lang="ru-RU" sz="1400" dirty="0" smtClean="0">
                          <a:solidFill>
                            <a:schemeClr val="bg1"/>
                          </a:solidFill>
                        </a:rPr>
                        <a:t>Сведения о размещенных лицах</a:t>
                      </a:r>
                      <a:endParaRPr lang="ru-RU" sz="1400" dirty="0">
                        <a:solidFill>
                          <a:schemeClr val="bg1"/>
                        </a:solidFill>
                      </a:endParaRPr>
                    </a:p>
                  </a:txBody>
                  <a:tcPr>
                    <a:lnL w="12700" cmpd="sng">
                      <a:noFill/>
                    </a:lnL>
                    <a:lnR w="12700" cap="flat" cmpd="sng" algn="ctr">
                      <a:noFill/>
                      <a:prstDash val="solid"/>
                      <a:round/>
                      <a:headEnd type="none" w="med" len="med"/>
                      <a:tailEnd type="none" w="med" len="med"/>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ru-RU" sz="1400" b="1" dirty="0" smtClean="0">
                          <a:solidFill>
                            <a:schemeClr val="bg1"/>
                          </a:solidFill>
                        </a:rPr>
                        <a:t>14</a:t>
                      </a:r>
                      <a:endParaRPr lang="ru-RU" sz="1400" b="1" dirty="0">
                        <a:solidFill>
                          <a:schemeClr val="bg1"/>
                        </a:solidFill>
                      </a:endParaRPr>
                    </a:p>
                  </a:txBody>
                  <a:tcPr anchor="b">
                    <a:lnL w="12700" cap="flat" cmpd="sng" algn="ctr">
                      <a:noFill/>
                      <a:prstDash val="solid"/>
                      <a:round/>
                      <a:headEnd type="none" w="med" len="med"/>
                      <a:tailEnd type="none" w="med" len="med"/>
                    </a:lnL>
                    <a:lnR w="12700" cmpd="sng">
                      <a:noFill/>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ru-RU" sz="1400" dirty="0" smtClean="0">
                          <a:solidFill>
                            <a:schemeClr val="bg1"/>
                          </a:solidFill>
                        </a:rPr>
                        <a:t>Распределение численности размещенных лиц</a:t>
                      </a:r>
                      <a:endParaRPr lang="ru-RU" sz="1400" dirty="0">
                        <a:solidFill>
                          <a:schemeClr val="bg1"/>
                        </a:solidFill>
                      </a:endParaRPr>
                    </a:p>
                  </a:txBody>
                  <a:tcPr>
                    <a:lnL w="12700" cmpd="sng">
                      <a:noFill/>
                    </a:lnL>
                    <a:lnR w="12700" cap="flat" cmpd="sng" algn="ctr">
                      <a:noFill/>
                      <a:prstDash val="solid"/>
                      <a:round/>
                      <a:headEnd type="none" w="med" len="med"/>
                      <a:tailEnd type="none" w="med" len="med"/>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ru-RU" sz="1400" b="1" dirty="0" smtClean="0">
                          <a:solidFill>
                            <a:schemeClr val="bg1"/>
                          </a:solidFill>
                        </a:rPr>
                        <a:t>20</a:t>
                      </a:r>
                      <a:endParaRPr lang="ru-RU" sz="1400" b="1" dirty="0">
                        <a:solidFill>
                          <a:schemeClr val="bg1"/>
                        </a:solidFill>
                      </a:endParaRPr>
                    </a:p>
                  </a:txBody>
                  <a:tcPr anchor="b">
                    <a:lnL w="12700" cap="flat" cmpd="sng" algn="ctr">
                      <a:noFill/>
                      <a:prstDash val="solid"/>
                      <a:round/>
                      <a:headEnd type="none" w="med" len="med"/>
                      <a:tailEnd type="none" w="med" len="med"/>
                    </a:lnL>
                    <a:lnR w="12700" cmpd="sng">
                      <a:noFill/>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ru-RU" sz="1400" dirty="0" smtClean="0">
                          <a:solidFill>
                            <a:schemeClr val="bg1"/>
                          </a:solidFill>
                        </a:rPr>
                        <a:t>Основные показатели финансово-хозяйственной деятельности</a:t>
                      </a:r>
                      <a:endParaRPr lang="ru-RU" sz="1400" dirty="0">
                        <a:solidFill>
                          <a:schemeClr val="bg1"/>
                        </a:solidFill>
                      </a:endParaRPr>
                    </a:p>
                  </a:txBody>
                  <a:tcPr>
                    <a:lnL w="12700" cmpd="sng">
                      <a:noFill/>
                    </a:lnL>
                    <a:lnR w="12700" cap="flat" cmpd="sng" algn="ctr">
                      <a:noFill/>
                      <a:prstDash val="solid"/>
                      <a:round/>
                      <a:headEnd type="none" w="med" len="med"/>
                      <a:tailEnd type="none" w="med" len="med"/>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ru-RU" sz="1400" b="1" dirty="0" smtClean="0">
                          <a:solidFill>
                            <a:schemeClr val="bg1"/>
                          </a:solidFill>
                        </a:rPr>
                        <a:t>25</a:t>
                      </a:r>
                      <a:endParaRPr lang="ru-RU" sz="1400" b="1" dirty="0">
                        <a:solidFill>
                          <a:schemeClr val="bg1"/>
                        </a:solidFill>
                      </a:endParaRPr>
                    </a:p>
                  </a:txBody>
                  <a:tcPr anchor="b">
                    <a:lnL w="12700" cap="flat" cmpd="sng" algn="ctr">
                      <a:noFill/>
                      <a:prstDash val="solid"/>
                      <a:round/>
                      <a:headEnd type="none" w="med" len="med"/>
                      <a:tailEnd type="none" w="med" len="med"/>
                    </a:lnL>
                    <a:lnR w="12700" cmpd="sng">
                      <a:noFill/>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ru-RU" sz="1400" dirty="0" smtClean="0">
                          <a:solidFill>
                            <a:schemeClr val="bg1"/>
                          </a:solidFill>
                        </a:rPr>
                        <a:t>Сведения о персонале</a:t>
                      </a:r>
                      <a:endParaRPr lang="ru-RU" sz="1400" dirty="0">
                        <a:solidFill>
                          <a:schemeClr val="bg1"/>
                        </a:solidFill>
                      </a:endParaRPr>
                    </a:p>
                  </a:txBody>
                  <a:tcPr>
                    <a:lnL w="12700" cmpd="sng">
                      <a:noFill/>
                    </a:lnL>
                    <a:lnR w="12700" cap="flat" cmpd="sng" algn="ctr">
                      <a:noFill/>
                      <a:prstDash val="solid"/>
                      <a:round/>
                      <a:headEnd type="none" w="med" len="med"/>
                      <a:tailEnd type="none" w="med" len="med"/>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ru-RU" sz="1400" b="1" dirty="0" smtClean="0">
                          <a:solidFill>
                            <a:schemeClr val="bg1"/>
                          </a:solidFill>
                        </a:rPr>
                        <a:t>29</a:t>
                      </a:r>
                      <a:endParaRPr lang="ru-RU" sz="1400" b="1" dirty="0">
                        <a:solidFill>
                          <a:schemeClr val="bg1"/>
                        </a:solidFill>
                      </a:endParaRPr>
                    </a:p>
                  </a:txBody>
                  <a:tcPr anchor="b">
                    <a:lnL w="12700" cap="flat" cmpd="sng" algn="ctr">
                      <a:noFill/>
                      <a:prstDash val="solid"/>
                      <a:round/>
                      <a:headEnd type="none" w="med" len="med"/>
                      <a:tailEnd type="none" w="med" len="med"/>
                    </a:lnL>
                    <a:lnR w="12700" cmpd="sng">
                      <a:noFill/>
                    </a:lnR>
                    <a:lnT w="12700" cap="flat" cmpd="sng" algn="ctr">
                      <a:solidFill>
                        <a:srgbClr val="7DBBFC"/>
                      </a:solidFill>
                      <a:prstDash val="solid"/>
                      <a:round/>
                      <a:headEnd type="none" w="med" len="med"/>
                      <a:tailEnd type="none" w="med" len="med"/>
                    </a:lnT>
                    <a:lnB w="12700" cap="flat" cmpd="sng" algn="ctr">
                      <a:solidFill>
                        <a:srgbClr val="7DBBFC"/>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35117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A47689-C546-72FD-E9CA-2FCA3A157F84}"/>
              </a:ext>
            </a:extLst>
          </p:cNvPr>
          <p:cNvSpPr>
            <a:spLocks noGrp="1"/>
          </p:cNvSpPr>
          <p:nvPr>
            <p:ph type="title"/>
          </p:nvPr>
        </p:nvSpPr>
        <p:spPr/>
        <p:txBody>
          <a:bodyPr/>
          <a:lstStyle/>
          <a:p>
            <a:r>
              <a:rPr lang="ru-RU" dirty="0"/>
              <a:t>4</a:t>
            </a:r>
          </a:p>
        </p:txBody>
      </p:sp>
      <p:sp>
        <p:nvSpPr>
          <p:cNvPr id="3" name="Текст 2">
            <a:extLst>
              <a:ext uri="{FF2B5EF4-FFF2-40B4-BE49-F238E27FC236}">
                <a16:creationId xmlns="" xmlns:a16="http://schemas.microsoft.com/office/drawing/2014/main" id="{C2F5FB5E-FE99-C5E4-F84B-62F359F9BE2D}"/>
              </a:ext>
            </a:extLst>
          </p:cNvPr>
          <p:cNvSpPr>
            <a:spLocks noGrp="1"/>
          </p:cNvSpPr>
          <p:nvPr>
            <p:ph type="body" idx="1"/>
          </p:nvPr>
        </p:nvSpPr>
        <p:spPr/>
        <p:txBody>
          <a:bodyPr/>
          <a:lstStyle/>
          <a:p>
            <a:r>
              <a:rPr lang="ru-RU" sz="2400" b="1" dirty="0" smtClean="0">
                <a:solidFill>
                  <a:srgbClr val="282A2E"/>
                </a:solidFill>
                <a:latin typeface="Arial"/>
                <a:cs typeface="Arial"/>
              </a:rPr>
              <a:t>Распределение численности размещенных лиц</a:t>
            </a:r>
            <a:endParaRPr lang="ru-RU" sz="2400" dirty="0">
              <a:latin typeface="Arial"/>
              <a:cs typeface="Arial"/>
            </a:endParaRPr>
          </a:p>
        </p:txBody>
      </p:sp>
    </p:spTree>
    <p:extLst>
      <p:ext uri="{BB962C8B-B14F-4D97-AF65-F5344CB8AC3E}">
        <p14:creationId xmlns:p14="http://schemas.microsoft.com/office/powerpoint/2010/main" val="1803506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7368364" y="3966186"/>
            <a:ext cx="3072808" cy="2491205"/>
          </a:xfrm>
          <a:prstGeom prst="roundRect">
            <a:avLst>
              <a:gd name="adj" fmla="val 5487"/>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758922" y="4303522"/>
            <a:ext cx="4567990" cy="2031325"/>
          </a:xfrm>
          <a:prstGeom prst="roundRect">
            <a:avLst>
              <a:gd name="adj" fmla="val 5487"/>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92053" y="1341946"/>
            <a:ext cx="4486003" cy="674031"/>
          </a:xfrm>
          <a:prstGeom prst="roundRect">
            <a:avLst>
              <a:gd name="adj" fmla="val 5487"/>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a:xfrm>
            <a:off x="599661" y="397563"/>
            <a:ext cx="9518374" cy="697589"/>
          </a:xfrm>
        </p:spPr>
        <p:txBody>
          <a:bodyPr>
            <a:normAutofit/>
          </a:bodyPr>
          <a:lstStyle/>
          <a:p>
            <a:r>
              <a:rPr lang="ru-RU" dirty="0"/>
              <a:t>Раздел </a:t>
            </a:r>
            <a:r>
              <a:rPr lang="ru-RU" dirty="0" smtClean="0"/>
              <a:t>4</a:t>
            </a:r>
            <a:r>
              <a:rPr lang="ru-RU" dirty="0"/>
              <a:t>. </a:t>
            </a:r>
            <a:r>
              <a:rPr lang="ru-RU" dirty="0" smtClean="0"/>
              <a:t>РАСПРЕДЕЛЕНИЕ ЧИСЛЕННОСТИ РАЗМЕЩЕННЫХ ЛИЦ ПО ЦЕЛЯМ ПОЕЗДОК, ЧЕЛОВЕК</a:t>
            </a:r>
            <a:endParaRPr lang="ru-RU" dirty="0"/>
          </a:p>
        </p:txBody>
      </p:sp>
      <p:sp>
        <p:nvSpPr>
          <p:cNvPr id="8" name="Прямоугольник 7"/>
          <p:cNvSpPr/>
          <p:nvPr/>
        </p:nvSpPr>
        <p:spPr>
          <a:xfrm>
            <a:off x="692053" y="1333555"/>
            <a:ext cx="4900673" cy="674031"/>
          </a:xfrm>
          <a:prstGeom prst="rect">
            <a:avLst/>
          </a:prstGeom>
        </p:spPr>
        <p:txBody>
          <a:bodyPr wrap="square">
            <a:spAutoFit/>
          </a:bodyPr>
          <a:lstStyle/>
          <a:p>
            <a:pPr lvl="0">
              <a:lnSpc>
                <a:spcPct val="90000"/>
              </a:lnSpc>
              <a:spcBef>
                <a:spcPts val="1000"/>
              </a:spcBef>
            </a:pPr>
            <a:r>
              <a:rPr lang="ru-RU" sz="1400" b="1" dirty="0">
                <a:solidFill>
                  <a:srgbClr val="282A2E"/>
                </a:solidFill>
              </a:rPr>
              <a:t>По строкам 401 и 402 </a:t>
            </a:r>
            <a:r>
              <a:rPr lang="ru-RU" sz="1400" dirty="0">
                <a:solidFill>
                  <a:srgbClr val="282A2E"/>
                </a:solidFill>
              </a:rPr>
              <a:t>показывается численность размещенных в КСР граждан России и иностранных граждан по целям </a:t>
            </a:r>
            <a:r>
              <a:rPr lang="ru-RU" sz="1400" dirty="0" smtClean="0">
                <a:solidFill>
                  <a:srgbClr val="282A2E"/>
                </a:solidFill>
              </a:rPr>
              <a:t>поездок</a:t>
            </a:r>
            <a:endParaRPr lang="ru-RU" sz="1400" dirty="0">
              <a:solidFill>
                <a:srgbClr val="282A2E"/>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478546559"/>
              </p:ext>
            </p:extLst>
          </p:nvPr>
        </p:nvGraphicFramePr>
        <p:xfrm>
          <a:off x="1287862" y="2137517"/>
          <a:ext cx="9451022" cy="1645920"/>
        </p:xfrm>
        <a:graphic>
          <a:graphicData uri="http://schemas.openxmlformats.org/drawingml/2006/table">
            <a:tbl>
              <a:tblPr firstRow="1" firstCol="1" bandRow="1"/>
              <a:tblGrid>
                <a:gridCol w="1586444"/>
                <a:gridCol w="489531"/>
                <a:gridCol w="1384216"/>
                <a:gridCol w="1384216"/>
                <a:gridCol w="1324245"/>
                <a:gridCol w="1147121"/>
                <a:gridCol w="1147121"/>
                <a:gridCol w="988128"/>
              </a:tblGrid>
              <a:tr h="175833">
                <a:tc rowSpan="2">
                  <a:txBody>
                    <a:bodyPr/>
                    <a:lstStyle/>
                    <a:p>
                      <a:pPr algn="ctr">
                        <a:spcAft>
                          <a:spcPts val="0"/>
                        </a:spcAft>
                      </a:pPr>
                      <a:r>
                        <a:rPr lang="ru-RU" sz="1200" dirty="0">
                          <a:effectLst/>
                          <a:latin typeface="Times New Roman"/>
                          <a:ea typeface="Times New Roman"/>
                        </a:rPr>
                        <a:t>Наименование </a:t>
                      </a:r>
                      <a:br>
                        <a:rPr lang="ru-RU" sz="1200" dirty="0">
                          <a:effectLst/>
                          <a:latin typeface="Times New Roman"/>
                          <a:ea typeface="Times New Roman"/>
                        </a:rPr>
                      </a:br>
                      <a:r>
                        <a:rPr lang="ru-RU" sz="1200" dirty="0">
                          <a:effectLst/>
                          <a:latin typeface="Times New Roman"/>
                          <a:ea typeface="Times New Roman"/>
                        </a:rPr>
                        <a:t>показателей</a:t>
                      </a:r>
                      <a:endParaRPr lang="ru-RU" sz="1400" dirty="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ru-RU" sz="1200" dirty="0">
                          <a:effectLst/>
                          <a:latin typeface="Times New Roman"/>
                          <a:ea typeface="Times New Roman"/>
                        </a:rPr>
                        <a:t>№ строки</a:t>
                      </a:r>
                      <a:endParaRPr lang="ru-RU" sz="1400" dirty="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0"/>
                        </a:spcAft>
                      </a:pPr>
                      <a:r>
                        <a:rPr lang="ru-RU" sz="1200">
                          <a:effectLst/>
                          <a:latin typeface="Times New Roman"/>
                          <a:ea typeface="Times New Roman"/>
                        </a:rPr>
                        <a:t>Личные</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marR="5715" algn="ctr">
                        <a:spcAft>
                          <a:spcPts val="0"/>
                        </a:spcAft>
                      </a:pPr>
                      <a:r>
                        <a:rPr lang="ru-RU" sz="1200">
                          <a:effectLst/>
                          <a:latin typeface="Times New Roman"/>
                          <a:ea typeface="Times New Roman"/>
                        </a:rPr>
                        <a:t>Деловые</a:t>
                      </a:r>
                      <a:br>
                        <a:rPr lang="ru-RU" sz="1200">
                          <a:effectLst/>
                          <a:latin typeface="Times New Roman"/>
                          <a:ea typeface="Times New Roman"/>
                        </a:rPr>
                      </a:br>
                      <a:r>
                        <a:rPr lang="ru-RU" sz="1200">
                          <a:effectLst/>
                          <a:latin typeface="Times New Roman"/>
                          <a:ea typeface="Times New Roman"/>
                        </a:rPr>
                        <a:t>и профессиональные</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3332">
                <a:tc vMerge="1">
                  <a:txBody>
                    <a:bodyPr/>
                    <a:lstStyle/>
                    <a:p>
                      <a:endParaRPr lang="ru-RU"/>
                    </a:p>
                  </a:txBody>
                  <a:tcPr/>
                </a:tc>
                <a:tc vMerge="1">
                  <a:txBody>
                    <a:bodyPr/>
                    <a:lstStyle/>
                    <a:p>
                      <a:endParaRPr lang="ru-RU"/>
                    </a:p>
                  </a:txBody>
                  <a:tcPr/>
                </a:tc>
                <a:tc>
                  <a:txBody>
                    <a:bodyPr/>
                    <a:lstStyle/>
                    <a:p>
                      <a:pPr algn="ctr">
                        <a:spcAft>
                          <a:spcPts val="0"/>
                        </a:spcAft>
                      </a:pPr>
                      <a:r>
                        <a:rPr lang="ru-RU" sz="1200" dirty="0">
                          <a:effectLst/>
                          <a:latin typeface="Times New Roman"/>
                          <a:ea typeface="Times New Roman"/>
                        </a:rPr>
                        <a:t>отпуск, досуг</a:t>
                      </a:r>
                      <a:br>
                        <a:rPr lang="ru-RU" sz="1200" dirty="0">
                          <a:effectLst/>
                          <a:latin typeface="Times New Roman"/>
                          <a:ea typeface="Times New Roman"/>
                        </a:rPr>
                      </a:br>
                      <a:r>
                        <a:rPr lang="ru-RU" sz="1200" dirty="0">
                          <a:effectLst/>
                          <a:latin typeface="Times New Roman"/>
                          <a:ea typeface="Times New Roman"/>
                        </a:rPr>
                        <a:t>и отдых</a:t>
                      </a:r>
                      <a:endParaRPr lang="ru-RU" sz="1400" dirty="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образование </a:t>
                      </a:r>
                      <a:br>
                        <a:rPr lang="ru-RU" sz="1200" dirty="0">
                          <a:effectLst/>
                          <a:latin typeface="Times New Roman"/>
                          <a:ea typeface="Times New Roman"/>
                        </a:rPr>
                      </a:br>
                      <a:r>
                        <a:rPr lang="ru-RU" sz="1200" dirty="0">
                          <a:effectLst/>
                          <a:latin typeface="Times New Roman"/>
                          <a:ea typeface="Times New Roman"/>
                        </a:rPr>
                        <a:t>и профессиональная подготовка</a:t>
                      </a:r>
                      <a:endParaRPr lang="ru-RU" sz="1400" dirty="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лечебные</a:t>
                      </a:r>
                      <a:br>
                        <a:rPr lang="ru-RU" sz="1200" dirty="0">
                          <a:effectLst/>
                          <a:latin typeface="Times New Roman"/>
                          <a:ea typeface="Times New Roman"/>
                        </a:rPr>
                      </a:br>
                      <a:r>
                        <a:rPr lang="ru-RU" sz="1200" dirty="0">
                          <a:effectLst/>
                          <a:latin typeface="Times New Roman"/>
                          <a:ea typeface="Times New Roman"/>
                        </a:rPr>
                        <a:t>и оздоровительные процедуры</a:t>
                      </a:r>
                      <a:endParaRPr lang="ru-RU" sz="1400" dirty="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религиозные/ паломнические</a:t>
                      </a:r>
                      <a:endParaRPr lang="ru-RU" sz="1400" dirty="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посещение магазинов </a:t>
                      </a:r>
                      <a:br>
                        <a:rPr lang="ru-RU" sz="1200" dirty="0">
                          <a:effectLst/>
                          <a:latin typeface="Times New Roman"/>
                          <a:ea typeface="Times New Roman"/>
                        </a:rPr>
                      </a:br>
                      <a:r>
                        <a:rPr lang="ru-RU" sz="1200" dirty="0">
                          <a:effectLst/>
                          <a:latin typeface="Times New Roman"/>
                          <a:ea typeface="Times New Roman"/>
                        </a:rPr>
                        <a:t>и прочие</a:t>
                      </a:r>
                      <a:endParaRPr lang="ru-RU" sz="1400" dirty="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175833">
                <a:tc>
                  <a:txBody>
                    <a:bodyPr/>
                    <a:lstStyle/>
                    <a:p>
                      <a:pPr algn="ctr">
                        <a:spcAft>
                          <a:spcPts val="0"/>
                        </a:spcAft>
                      </a:pPr>
                      <a:r>
                        <a:rPr lang="ru-RU" sz="1200">
                          <a:effectLst/>
                          <a:latin typeface="Times New Roman"/>
                          <a:ea typeface="Times New Roman"/>
                        </a:rPr>
                        <a:t>А</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Б</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1</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2</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3</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4</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5</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6</a:t>
                      </a:r>
                      <a:endParaRPr lang="ru-RU" sz="1400" dirty="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833">
                <a:tc>
                  <a:txBody>
                    <a:bodyPr/>
                    <a:lstStyle/>
                    <a:p>
                      <a:pPr>
                        <a:spcAft>
                          <a:spcPts val="0"/>
                        </a:spcAft>
                      </a:pPr>
                      <a:r>
                        <a:rPr lang="ru-RU" sz="1200">
                          <a:effectLst/>
                          <a:latin typeface="Times New Roman"/>
                          <a:ea typeface="Times New Roman"/>
                        </a:rPr>
                        <a:t>Граждане России</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401</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666">
                <a:tc>
                  <a:txBody>
                    <a:bodyPr/>
                    <a:lstStyle/>
                    <a:p>
                      <a:pPr>
                        <a:spcAft>
                          <a:spcPts val="0"/>
                        </a:spcAft>
                      </a:pPr>
                      <a:r>
                        <a:rPr lang="ru-RU" sz="1200">
                          <a:effectLst/>
                          <a:latin typeface="Times New Roman"/>
                          <a:ea typeface="Times New Roman"/>
                        </a:rPr>
                        <a:t>Иностранные граждане</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402</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40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400" dirty="0">
                        <a:effectLst/>
                        <a:latin typeface="Times New Roman"/>
                        <a:ea typeface="Times New Roman"/>
                      </a:endParaRPr>
                    </a:p>
                  </a:txBody>
                  <a:tcPr marL="78392" marR="7839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Прямоугольник 4"/>
          <p:cNvSpPr/>
          <p:nvPr/>
        </p:nvSpPr>
        <p:spPr>
          <a:xfrm>
            <a:off x="7368364" y="3995178"/>
            <a:ext cx="3370520" cy="2462213"/>
          </a:xfrm>
          <a:prstGeom prst="rect">
            <a:avLst/>
          </a:prstGeom>
        </p:spPr>
        <p:txBody>
          <a:bodyPr wrap="square">
            <a:spAutoFit/>
          </a:bodyPr>
          <a:lstStyle/>
          <a:p>
            <a:r>
              <a:rPr lang="ru-RU" sz="1400" b="1" dirty="0" smtClean="0"/>
              <a:t>По </a:t>
            </a:r>
            <a:r>
              <a:rPr lang="ru-RU" sz="1400" b="1" dirty="0"/>
              <a:t>графе 2 </a:t>
            </a:r>
            <a:r>
              <a:rPr lang="ru-RU" sz="1400" dirty="0"/>
              <a:t>(образование и профессиональная подготовка) показывается численность размещенных в КСР, посетивших место временного пребывания с целью, например, посещения краткосрочных курсов повышения квалификации; прохождения обучения, </a:t>
            </a:r>
            <a:r>
              <a:rPr lang="ru-RU" sz="1400" dirty="0" smtClean="0"/>
              <a:t>включая профессиональные </a:t>
            </a:r>
            <a:r>
              <a:rPr lang="ru-RU" sz="1400" dirty="0"/>
              <a:t>или другие специальные </a:t>
            </a:r>
            <a:r>
              <a:rPr lang="ru-RU" sz="1400" dirty="0" smtClean="0"/>
              <a:t>курсы</a:t>
            </a:r>
            <a:endParaRPr lang="ru-RU" sz="1400" dirty="0"/>
          </a:p>
        </p:txBody>
      </p:sp>
      <p:sp>
        <p:nvSpPr>
          <p:cNvPr id="7" name="Прямоугольник 6"/>
          <p:cNvSpPr/>
          <p:nvPr/>
        </p:nvSpPr>
        <p:spPr>
          <a:xfrm>
            <a:off x="758922" y="4303522"/>
            <a:ext cx="4567990" cy="2031325"/>
          </a:xfrm>
          <a:prstGeom prst="rect">
            <a:avLst/>
          </a:prstGeom>
          <a:solidFill>
            <a:srgbClr val="EBEBEB"/>
          </a:solidFill>
        </p:spPr>
        <p:txBody>
          <a:bodyPr wrap="square">
            <a:spAutoFit/>
          </a:bodyPr>
          <a:lstStyle/>
          <a:p>
            <a:pPr lvl="0"/>
            <a:r>
              <a:rPr lang="ru-RU" sz="1400" b="1" dirty="0">
                <a:solidFill>
                  <a:srgbClr val="282A2E"/>
                </a:solidFill>
              </a:rPr>
              <a:t>По графе 1 </a:t>
            </a:r>
            <a:r>
              <a:rPr lang="ru-RU" sz="1400" dirty="0">
                <a:solidFill>
                  <a:srgbClr val="282A2E"/>
                </a:solidFill>
              </a:rPr>
              <a:t>(отпуск, досуг и отдых) показывается численность размещенных в КСР, посетивших место временного пребывания </a:t>
            </a:r>
            <a:r>
              <a:rPr lang="ru-RU" sz="1400" dirty="0" smtClean="0">
                <a:solidFill>
                  <a:srgbClr val="282A2E"/>
                </a:solidFill>
              </a:rPr>
              <a:t>с </a:t>
            </a:r>
            <a:r>
              <a:rPr lang="ru-RU" sz="1400" dirty="0">
                <a:solidFill>
                  <a:srgbClr val="282A2E"/>
                </a:solidFill>
              </a:rPr>
              <a:t>целью, например, осмотра достопримечательностей, посещения природных и искусственных объектов, посещения </a:t>
            </a:r>
            <a:r>
              <a:rPr lang="ru-RU" sz="1400" dirty="0" smtClean="0">
                <a:solidFill>
                  <a:srgbClr val="282A2E"/>
                </a:solidFill>
              </a:rPr>
              <a:t>спортивных или </a:t>
            </a:r>
            <a:r>
              <a:rPr lang="ru-RU" sz="1400" dirty="0">
                <a:solidFill>
                  <a:srgbClr val="282A2E"/>
                </a:solidFill>
              </a:rPr>
              <a:t>культурных мероприятий, плавательных бассейнов и любых мест отдыха и </a:t>
            </a:r>
            <a:r>
              <a:rPr lang="ru-RU" sz="1400" dirty="0" smtClean="0">
                <a:solidFill>
                  <a:srgbClr val="282A2E"/>
                </a:solidFill>
              </a:rPr>
              <a:t>развлечений, непрофессиональных </a:t>
            </a:r>
            <a:r>
              <a:rPr lang="ru-RU" sz="1400" dirty="0">
                <a:solidFill>
                  <a:srgbClr val="282A2E"/>
                </a:solidFill>
              </a:rPr>
              <a:t>занятий спортом; пляжного отдыха, круизного </a:t>
            </a:r>
            <a:r>
              <a:rPr lang="ru-RU" sz="1400" dirty="0" smtClean="0">
                <a:solidFill>
                  <a:srgbClr val="282A2E"/>
                </a:solidFill>
              </a:rPr>
              <a:t>отдыха</a:t>
            </a:r>
            <a:endParaRPr lang="ru-RU" sz="1400" dirty="0">
              <a:solidFill>
                <a:srgbClr val="282A2E"/>
              </a:solidFill>
            </a:endParaRPr>
          </a:p>
        </p:txBody>
      </p:sp>
      <p:cxnSp>
        <p:nvCxnSpPr>
          <p:cNvPr id="13" name="Скругленная соединительная линия 12"/>
          <p:cNvCxnSpPr>
            <a:stCxn id="12" idx="3"/>
          </p:cNvCxnSpPr>
          <p:nvPr/>
        </p:nvCxnSpPr>
        <p:spPr>
          <a:xfrm flipH="1" flipV="1">
            <a:off x="4455042" y="3689498"/>
            <a:ext cx="871870" cy="1629687"/>
          </a:xfrm>
          <a:prstGeom prst="curvedConnector4">
            <a:avLst>
              <a:gd name="adj1" fmla="val -26220"/>
              <a:gd name="adj2" fmla="val 8116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Скругленная соединительная линия 15"/>
          <p:cNvCxnSpPr>
            <a:stCxn id="5" idx="1"/>
          </p:cNvCxnSpPr>
          <p:nvPr/>
        </p:nvCxnSpPr>
        <p:spPr>
          <a:xfrm rot="10800000">
            <a:off x="5720316" y="3689499"/>
            <a:ext cx="1648048" cy="1536787"/>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04193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895212" y="4303521"/>
            <a:ext cx="3583172" cy="1862323"/>
          </a:xfrm>
          <a:prstGeom prst="roundRect">
            <a:avLst>
              <a:gd name="adj" fmla="val 5487"/>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758923" y="4303522"/>
            <a:ext cx="3887506" cy="2031325"/>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a:xfrm>
            <a:off x="599661" y="397563"/>
            <a:ext cx="9518374" cy="697589"/>
          </a:xfrm>
        </p:spPr>
        <p:txBody>
          <a:bodyPr>
            <a:normAutofit/>
          </a:bodyPr>
          <a:lstStyle/>
          <a:p>
            <a:r>
              <a:rPr lang="ru-RU" dirty="0"/>
              <a:t>Раздел </a:t>
            </a:r>
            <a:r>
              <a:rPr lang="ru-RU" dirty="0" smtClean="0"/>
              <a:t>4</a:t>
            </a:r>
            <a:r>
              <a:rPr lang="ru-RU" dirty="0"/>
              <a:t>. </a:t>
            </a:r>
            <a:r>
              <a:rPr lang="ru-RU" dirty="0" smtClean="0"/>
              <a:t>РАСПРЕДЕЛЕНИЕ ЧИСЛЕННОСТИ РАЗМЕЩЕННЫХ ЛИЦ ПО ЦЕЛЯМ ПОЕЗДОК, ЧЕЛОВЕК</a:t>
            </a:r>
            <a:endParaRPr lang="ru-RU" dirty="0"/>
          </a:p>
        </p:txBody>
      </p:sp>
      <p:graphicFrame>
        <p:nvGraphicFramePr>
          <p:cNvPr id="2" name="Таблица 1"/>
          <p:cNvGraphicFramePr>
            <a:graphicFrameLocks noGrp="1"/>
          </p:cNvGraphicFramePr>
          <p:nvPr>
            <p:extLst>
              <p:ext uri="{D42A27DB-BD31-4B8C-83A1-F6EECF244321}">
                <p14:modId xmlns:p14="http://schemas.microsoft.com/office/powerpoint/2010/main" val="1571518442"/>
              </p:ext>
            </p:extLst>
          </p:nvPr>
        </p:nvGraphicFramePr>
        <p:xfrm>
          <a:off x="543656" y="1769259"/>
          <a:ext cx="11284049" cy="1920240"/>
        </p:xfrm>
        <a:graphic>
          <a:graphicData uri="http://schemas.openxmlformats.org/drawingml/2006/table">
            <a:tbl>
              <a:tblPr firstRow="1" firstCol="1" bandRow="1"/>
              <a:tblGrid>
                <a:gridCol w="1894135"/>
                <a:gridCol w="584476"/>
                <a:gridCol w="1652685"/>
                <a:gridCol w="1652685"/>
                <a:gridCol w="1581082"/>
                <a:gridCol w="1369605"/>
                <a:gridCol w="1369605"/>
                <a:gridCol w="1179776"/>
              </a:tblGrid>
              <a:tr h="212297">
                <a:tc rowSpan="2">
                  <a:txBody>
                    <a:bodyPr/>
                    <a:lstStyle/>
                    <a:p>
                      <a:pPr algn="ctr">
                        <a:spcAft>
                          <a:spcPts val="0"/>
                        </a:spcAft>
                      </a:pPr>
                      <a:r>
                        <a:rPr lang="ru-RU" sz="1400" dirty="0">
                          <a:effectLst/>
                          <a:latin typeface="Times New Roman"/>
                          <a:ea typeface="Times New Roman"/>
                        </a:rPr>
                        <a:t>Наименование </a:t>
                      </a:r>
                      <a:br>
                        <a:rPr lang="ru-RU" sz="1400" dirty="0">
                          <a:effectLst/>
                          <a:latin typeface="Times New Roman"/>
                          <a:ea typeface="Times New Roman"/>
                        </a:rPr>
                      </a:br>
                      <a:r>
                        <a:rPr lang="ru-RU" sz="1400" dirty="0">
                          <a:effectLst/>
                          <a:latin typeface="Times New Roman"/>
                          <a:ea typeface="Times New Roman"/>
                        </a:rPr>
                        <a:t>показателей</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ru-RU" sz="1400" dirty="0">
                          <a:effectLst/>
                          <a:latin typeface="Times New Roman"/>
                          <a:ea typeface="Times New Roman"/>
                        </a:rPr>
                        <a:t>№ строки</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0"/>
                        </a:spcAft>
                      </a:pPr>
                      <a:r>
                        <a:rPr lang="ru-RU" sz="1400" dirty="0">
                          <a:effectLst/>
                          <a:latin typeface="Times New Roman"/>
                          <a:ea typeface="Times New Roman"/>
                        </a:rPr>
                        <a:t>Личные</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marR="5715" algn="ctr">
                        <a:spcAft>
                          <a:spcPts val="0"/>
                        </a:spcAft>
                      </a:pPr>
                      <a:r>
                        <a:rPr lang="ru-RU" sz="1400">
                          <a:effectLst/>
                          <a:latin typeface="Times New Roman"/>
                          <a:ea typeface="Times New Roman"/>
                        </a:rPr>
                        <a:t>Деловые</a:t>
                      </a:r>
                      <a:br>
                        <a:rPr lang="ru-RU" sz="1400">
                          <a:effectLst/>
                          <a:latin typeface="Times New Roman"/>
                          <a:ea typeface="Times New Roman"/>
                        </a:rPr>
                      </a:br>
                      <a:r>
                        <a:rPr lang="ru-RU" sz="1400">
                          <a:effectLst/>
                          <a:latin typeface="Times New Roman"/>
                          <a:ea typeface="Times New Roman"/>
                        </a:rPr>
                        <a:t>и профессиональные</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9187">
                <a:tc vMerge="1">
                  <a:txBody>
                    <a:bodyPr/>
                    <a:lstStyle/>
                    <a:p>
                      <a:endParaRPr lang="ru-RU"/>
                    </a:p>
                  </a:txBody>
                  <a:tcPr/>
                </a:tc>
                <a:tc vMerge="1">
                  <a:txBody>
                    <a:bodyPr/>
                    <a:lstStyle/>
                    <a:p>
                      <a:endParaRPr lang="ru-RU"/>
                    </a:p>
                  </a:txBody>
                  <a:tcPr/>
                </a:tc>
                <a:tc>
                  <a:txBody>
                    <a:bodyPr/>
                    <a:lstStyle/>
                    <a:p>
                      <a:pPr algn="ctr">
                        <a:spcAft>
                          <a:spcPts val="0"/>
                        </a:spcAft>
                      </a:pPr>
                      <a:r>
                        <a:rPr lang="ru-RU" sz="1400" dirty="0">
                          <a:effectLst/>
                          <a:latin typeface="Times New Roman"/>
                          <a:ea typeface="Times New Roman"/>
                        </a:rPr>
                        <a:t>отпуск, досуг</a:t>
                      </a:r>
                      <a:br>
                        <a:rPr lang="ru-RU" sz="1400" dirty="0">
                          <a:effectLst/>
                          <a:latin typeface="Times New Roman"/>
                          <a:ea typeface="Times New Roman"/>
                        </a:rPr>
                      </a:br>
                      <a:r>
                        <a:rPr lang="ru-RU" sz="1400" dirty="0">
                          <a:effectLst/>
                          <a:latin typeface="Times New Roman"/>
                          <a:ea typeface="Times New Roman"/>
                        </a:rPr>
                        <a:t>и отдых</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effectLst/>
                          <a:latin typeface="Times New Roman"/>
                          <a:ea typeface="Times New Roman"/>
                        </a:rPr>
                        <a:t>образование </a:t>
                      </a:r>
                      <a:br>
                        <a:rPr lang="ru-RU" sz="1400" dirty="0">
                          <a:effectLst/>
                          <a:latin typeface="Times New Roman"/>
                          <a:ea typeface="Times New Roman"/>
                        </a:rPr>
                      </a:br>
                      <a:r>
                        <a:rPr lang="ru-RU" sz="1400" dirty="0">
                          <a:effectLst/>
                          <a:latin typeface="Times New Roman"/>
                          <a:ea typeface="Times New Roman"/>
                        </a:rPr>
                        <a:t>и профессиональная подготовка</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effectLst/>
                          <a:latin typeface="Times New Roman"/>
                          <a:ea typeface="Times New Roman"/>
                        </a:rPr>
                        <a:t>лечебные</a:t>
                      </a:r>
                      <a:br>
                        <a:rPr lang="ru-RU" sz="1400" dirty="0">
                          <a:effectLst/>
                          <a:latin typeface="Times New Roman"/>
                          <a:ea typeface="Times New Roman"/>
                        </a:rPr>
                      </a:br>
                      <a:r>
                        <a:rPr lang="ru-RU" sz="1400" dirty="0">
                          <a:effectLst/>
                          <a:latin typeface="Times New Roman"/>
                          <a:ea typeface="Times New Roman"/>
                        </a:rPr>
                        <a:t>и оздоровительные процедуры</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effectLst/>
                          <a:latin typeface="Times New Roman"/>
                          <a:ea typeface="Times New Roman"/>
                        </a:rPr>
                        <a:t>религиозные/ паломнические</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effectLst/>
                          <a:latin typeface="Times New Roman"/>
                          <a:ea typeface="Times New Roman"/>
                        </a:rPr>
                        <a:t>посещение магазинов </a:t>
                      </a:r>
                      <a:br>
                        <a:rPr lang="ru-RU" sz="1400" dirty="0">
                          <a:effectLst/>
                          <a:latin typeface="Times New Roman"/>
                          <a:ea typeface="Times New Roman"/>
                        </a:rPr>
                      </a:br>
                      <a:r>
                        <a:rPr lang="ru-RU" sz="1400" dirty="0">
                          <a:effectLst/>
                          <a:latin typeface="Times New Roman"/>
                          <a:ea typeface="Times New Roman"/>
                        </a:rPr>
                        <a:t>и прочие</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12297">
                <a:tc>
                  <a:txBody>
                    <a:bodyPr/>
                    <a:lstStyle/>
                    <a:p>
                      <a:pPr algn="ctr">
                        <a:spcAft>
                          <a:spcPts val="0"/>
                        </a:spcAft>
                      </a:pPr>
                      <a:r>
                        <a:rPr lang="ru-RU" sz="1400">
                          <a:effectLst/>
                          <a:latin typeface="Times New Roman"/>
                          <a:ea typeface="Times New Roman"/>
                        </a:rPr>
                        <a:t>А</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Б</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1</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2</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3</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4</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effectLst/>
                          <a:latin typeface="Times New Roman"/>
                          <a:ea typeface="Times New Roman"/>
                        </a:rPr>
                        <a:t>5</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6</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297">
                <a:tc>
                  <a:txBody>
                    <a:bodyPr/>
                    <a:lstStyle/>
                    <a:p>
                      <a:pPr>
                        <a:spcAft>
                          <a:spcPts val="0"/>
                        </a:spcAft>
                      </a:pPr>
                      <a:r>
                        <a:rPr lang="ru-RU" sz="1400">
                          <a:effectLst/>
                          <a:latin typeface="Times New Roman"/>
                          <a:ea typeface="Times New Roman"/>
                        </a:rPr>
                        <a:t>Граждане России</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401</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 </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 </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 </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 </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effectLst/>
                          <a:latin typeface="Times New Roman"/>
                          <a:ea typeface="Times New Roman"/>
                        </a:rPr>
                        <a:t> </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 </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593">
                <a:tc>
                  <a:txBody>
                    <a:bodyPr/>
                    <a:lstStyle/>
                    <a:p>
                      <a:pPr>
                        <a:spcAft>
                          <a:spcPts val="0"/>
                        </a:spcAft>
                      </a:pPr>
                      <a:r>
                        <a:rPr lang="ru-RU" sz="1400">
                          <a:effectLst/>
                          <a:latin typeface="Times New Roman"/>
                          <a:ea typeface="Times New Roman"/>
                        </a:rPr>
                        <a:t>Иностранные граждане</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402</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 </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 </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 </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a:effectLst/>
                          <a:latin typeface="Times New Roman"/>
                          <a:ea typeface="Times New Roman"/>
                        </a:rPr>
                        <a:t> </a:t>
                      </a:r>
                      <a:endParaRPr lang="ru-RU" sz="160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effectLst/>
                          <a:latin typeface="Times New Roman"/>
                          <a:ea typeface="Times New Roman"/>
                        </a:rPr>
                        <a:t> </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dirty="0">
                          <a:effectLst/>
                          <a:latin typeface="Times New Roman"/>
                          <a:ea typeface="Times New Roman"/>
                        </a:rPr>
                        <a:t> </a:t>
                      </a:r>
                      <a:endParaRPr lang="ru-RU" sz="1600" dirty="0">
                        <a:effectLst/>
                        <a:latin typeface="Times New Roman"/>
                        <a:ea typeface="Times New Roman"/>
                      </a:endParaRPr>
                    </a:p>
                  </a:txBody>
                  <a:tcPr marL="93596" marR="935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3" name="Скругленная соединительная линия 12"/>
          <p:cNvCxnSpPr>
            <a:stCxn id="12" idx="3"/>
          </p:cNvCxnSpPr>
          <p:nvPr/>
        </p:nvCxnSpPr>
        <p:spPr>
          <a:xfrm flipV="1">
            <a:off x="4646429" y="3540642"/>
            <a:ext cx="2349794" cy="1778543"/>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Прямоугольник 13"/>
          <p:cNvSpPr/>
          <p:nvPr/>
        </p:nvSpPr>
        <p:spPr>
          <a:xfrm>
            <a:off x="758922" y="4349962"/>
            <a:ext cx="4199862" cy="2031325"/>
          </a:xfrm>
          <a:prstGeom prst="rect">
            <a:avLst/>
          </a:prstGeom>
        </p:spPr>
        <p:txBody>
          <a:bodyPr wrap="square">
            <a:spAutoFit/>
          </a:bodyPr>
          <a:lstStyle/>
          <a:p>
            <a:pPr lvl="0"/>
            <a:r>
              <a:rPr lang="ru-RU" sz="1400" b="1" dirty="0">
                <a:solidFill>
                  <a:srgbClr val="282A2E"/>
                </a:solidFill>
              </a:rPr>
              <a:t>По графе 3 </a:t>
            </a:r>
            <a:r>
              <a:rPr lang="ru-RU" sz="1400" dirty="0">
                <a:solidFill>
                  <a:srgbClr val="282A2E"/>
                </a:solidFill>
              </a:rPr>
              <a:t>(лечебные и оздоровительные процедуры) показывается численность размещенных в КСР, посетивших место временного пребывания с целью, например, получения медицинских услуг и оздоровительных процедур  в клиниках, больницах, санаториях, иных специализированных учреждениях, а также посещения морских, </a:t>
            </a:r>
            <a:r>
              <a:rPr lang="ru-RU" sz="1400" dirty="0" err="1">
                <a:solidFill>
                  <a:srgbClr val="282A2E"/>
                </a:solidFill>
              </a:rPr>
              <a:t>спа</a:t>
            </a:r>
            <a:r>
              <a:rPr lang="ru-RU" sz="1400" dirty="0">
                <a:solidFill>
                  <a:srgbClr val="282A2E"/>
                </a:solidFill>
              </a:rPr>
              <a:t>- и других </a:t>
            </a:r>
            <a:r>
              <a:rPr lang="ru-RU" sz="1400" dirty="0" smtClean="0">
                <a:solidFill>
                  <a:srgbClr val="282A2E"/>
                </a:solidFill>
              </a:rPr>
              <a:t>курортов</a:t>
            </a:r>
            <a:endParaRPr lang="ru-RU" sz="1400" dirty="0">
              <a:solidFill>
                <a:srgbClr val="282A2E"/>
              </a:solidFill>
            </a:endParaRPr>
          </a:p>
        </p:txBody>
      </p:sp>
      <p:cxnSp>
        <p:nvCxnSpPr>
          <p:cNvPr id="24" name="Скругленная соединительная линия 23"/>
          <p:cNvCxnSpPr/>
          <p:nvPr/>
        </p:nvCxnSpPr>
        <p:spPr>
          <a:xfrm rot="5400000" flipH="1" flipV="1">
            <a:off x="7715957" y="3506709"/>
            <a:ext cx="920963" cy="765547"/>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Прямоугольник 24"/>
          <p:cNvSpPr/>
          <p:nvPr/>
        </p:nvSpPr>
        <p:spPr>
          <a:xfrm>
            <a:off x="6895211" y="4349962"/>
            <a:ext cx="3583172" cy="1815882"/>
          </a:xfrm>
          <a:prstGeom prst="rect">
            <a:avLst/>
          </a:prstGeom>
        </p:spPr>
        <p:txBody>
          <a:bodyPr wrap="square">
            <a:spAutoFit/>
          </a:bodyPr>
          <a:lstStyle/>
          <a:p>
            <a:r>
              <a:rPr lang="ru-RU" sz="1400" b="1" dirty="0"/>
              <a:t>По графе </a:t>
            </a:r>
            <a:r>
              <a:rPr lang="ru-RU" sz="1400" b="1" dirty="0" smtClean="0"/>
              <a:t>4 </a:t>
            </a:r>
            <a:r>
              <a:rPr lang="ru-RU" sz="1400" dirty="0" smtClean="0"/>
              <a:t>(религиозные/паломнические</a:t>
            </a:r>
            <a:r>
              <a:rPr lang="ru-RU" sz="1400" dirty="0"/>
              <a:t>) показывается численность размещенных в КСР, посетивших место временного пребывания </a:t>
            </a:r>
          </a:p>
          <a:p>
            <a:r>
              <a:rPr lang="ru-RU" sz="1400" dirty="0"/>
              <a:t>с целью, например, посещения религиозных собраний и мероприятий, паломничества</a:t>
            </a:r>
          </a:p>
        </p:txBody>
      </p:sp>
    </p:spTree>
    <p:extLst>
      <p:ext uri="{BB962C8B-B14F-4D97-AF65-F5344CB8AC3E}">
        <p14:creationId xmlns:p14="http://schemas.microsoft.com/office/powerpoint/2010/main" val="1422870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241582928"/>
              </p:ext>
            </p:extLst>
          </p:nvPr>
        </p:nvGraphicFramePr>
        <p:xfrm>
          <a:off x="435719" y="4781985"/>
          <a:ext cx="10175920" cy="1703874"/>
        </p:xfrm>
        <a:graphic>
          <a:graphicData uri="http://schemas.openxmlformats.org/drawingml/2006/table">
            <a:tbl>
              <a:tblPr firstRow="1" firstCol="1" bandRow="1"/>
              <a:tblGrid>
                <a:gridCol w="1708125"/>
                <a:gridCol w="527078"/>
                <a:gridCol w="1490386"/>
                <a:gridCol w="1490386"/>
                <a:gridCol w="1425815"/>
                <a:gridCol w="1235106"/>
                <a:gridCol w="1235106"/>
                <a:gridCol w="1063918"/>
              </a:tblGrid>
              <a:tr h="189319">
                <a:tc rowSpan="2">
                  <a:txBody>
                    <a:bodyPr/>
                    <a:lstStyle/>
                    <a:p>
                      <a:pPr algn="ctr">
                        <a:spcAft>
                          <a:spcPts val="0"/>
                        </a:spcAft>
                      </a:pPr>
                      <a:r>
                        <a:rPr lang="ru-RU" sz="1200" dirty="0">
                          <a:effectLst/>
                          <a:latin typeface="Times New Roman"/>
                          <a:ea typeface="Times New Roman"/>
                        </a:rPr>
                        <a:t>Наименование </a:t>
                      </a:r>
                      <a:br>
                        <a:rPr lang="ru-RU" sz="1200" dirty="0">
                          <a:effectLst/>
                          <a:latin typeface="Times New Roman"/>
                          <a:ea typeface="Times New Roman"/>
                        </a:rPr>
                      </a:br>
                      <a:r>
                        <a:rPr lang="ru-RU" sz="1200" dirty="0">
                          <a:effectLst/>
                          <a:latin typeface="Times New Roman"/>
                          <a:ea typeface="Times New Roman"/>
                        </a:rPr>
                        <a:t>показателей</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ru-RU" sz="1200" dirty="0">
                          <a:effectLst/>
                          <a:latin typeface="Times New Roman"/>
                          <a:ea typeface="Times New Roman"/>
                        </a:rPr>
                        <a:t>№ строки</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0"/>
                        </a:spcAft>
                      </a:pPr>
                      <a:r>
                        <a:rPr lang="ru-RU" sz="1200">
                          <a:effectLst/>
                          <a:latin typeface="Times New Roman"/>
                          <a:ea typeface="Times New Roman"/>
                        </a:rPr>
                        <a:t>Личные</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marR="5715" algn="ctr">
                        <a:spcAft>
                          <a:spcPts val="0"/>
                        </a:spcAft>
                      </a:pPr>
                      <a:r>
                        <a:rPr lang="ru-RU" sz="1200" dirty="0">
                          <a:effectLst/>
                          <a:latin typeface="Times New Roman"/>
                          <a:ea typeface="Times New Roman"/>
                        </a:rPr>
                        <a:t>Деловые</a:t>
                      </a:r>
                      <a:br>
                        <a:rPr lang="ru-RU" sz="1200" dirty="0">
                          <a:effectLst/>
                          <a:latin typeface="Times New Roman"/>
                          <a:ea typeface="Times New Roman"/>
                        </a:rPr>
                      </a:br>
                      <a:r>
                        <a:rPr lang="ru-RU" sz="1200" dirty="0">
                          <a:effectLst/>
                          <a:latin typeface="Times New Roman"/>
                          <a:ea typeface="Times New Roman"/>
                        </a:rPr>
                        <a:t>и профессиональные</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7278">
                <a:tc vMerge="1">
                  <a:txBody>
                    <a:bodyPr/>
                    <a:lstStyle/>
                    <a:p>
                      <a:endParaRPr lang="ru-RU"/>
                    </a:p>
                  </a:txBody>
                  <a:tcPr/>
                </a:tc>
                <a:tc vMerge="1">
                  <a:txBody>
                    <a:bodyPr/>
                    <a:lstStyle/>
                    <a:p>
                      <a:endParaRPr lang="ru-RU"/>
                    </a:p>
                  </a:txBody>
                  <a:tcPr/>
                </a:tc>
                <a:tc>
                  <a:txBody>
                    <a:bodyPr/>
                    <a:lstStyle/>
                    <a:p>
                      <a:pPr algn="ctr">
                        <a:spcAft>
                          <a:spcPts val="0"/>
                        </a:spcAft>
                      </a:pPr>
                      <a:r>
                        <a:rPr lang="ru-RU" sz="1200" dirty="0">
                          <a:effectLst/>
                          <a:latin typeface="Times New Roman"/>
                          <a:ea typeface="Times New Roman"/>
                        </a:rPr>
                        <a:t>отпуск, досуг</a:t>
                      </a:r>
                      <a:br>
                        <a:rPr lang="ru-RU" sz="1200" dirty="0">
                          <a:effectLst/>
                          <a:latin typeface="Times New Roman"/>
                          <a:ea typeface="Times New Roman"/>
                        </a:rPr>
                      </a:br>
                      <a:r>
                        <a:rPr lang="ru-RU" sz="1200" dirty="0">
                          <a:effectLst/>
                          <a:latin typeface="Times New Roman"/>
                          <a:ea typeface="Times New Roman"/>
                        </a:rPr>
                        <a:t>и отдых</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образование </a:t>
                      </a:r>
                      <a:br>
                        <a:rPr lang="ru-RU" sz="1200" dirty="0">
                          <a:effectLst/>
                          <a:latin typeface="Times New Roman"/>
                          <a:ea typeface="Times New Roman"/>
                        </a:rPr>
                      </a:br>
                      <a:r>
                        <a:rPr lang="ru-RU" sz="1200" dirty="0">
                          <a:effectLst/>
                          <a:latin typeface="Times New Roman"/>
                          <a:ea typeface="Times New Roman"/>
                        </a:rPr>
                        <a:t>и профессиональная подготовка</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лечебные</a:t>
                      </a:r>
                      <a:br>
                        <a:rPr lang="ru-RU" sz="1200" dirty="0">
                          <a:effectLst/>
                          <a:latin typeface="Times New Roman"/>
                          <a:ea typeface="Times New Roman"/>
                        </a:rPr>
                      </a:br>
                      <a:r>
                        <a:rPr lang="ru-RU" sz="1200" dirty="0">
                          <a:effectLst/>
                          <a:latin typeface="Times New Roman"/>
                          <a:ea typeface="Times New Roman"/>
                        </a:rPr>
                        <a:t>и оздоровительные процедуры</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религиозные/ паломнические</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посещение магазинов </a:t>
                      </a:r>
                      <a:br>
                        <a:rPr lang="ru-RU" sz="1200" dirty="0">
                          <a:effectLst/>
                          <a:latin typeface="Times New Roman"/>
                          <a:ea typeface="Times New Roman"/>
                        </a:rPr>
                      </a:br>
                      <a:r>
                        <a:rPr lang="ru-RU" sz="1200" dirty="0">
                          <a:effectLst/>
                          <a:latin typeface="Times New Roman"/>
                          <a:ea typeface="Times New Roman"/>
                        </a:rPr>
                        <a:t>и прочие</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189319">
                <a:tc>
                  <a:txBody>
                    <a:bodyPr/>
                    <a:lstStyle/>
                    <a:p>
                      <a:pPr algn="ctr">
                        <a:spcAft>
                          <a:spcPts val="0"/>
                        </a:spcAft>
                      </a:pPr>
                      <a:r>
                        <a:rPr lang="ru-RU" sz="1200">
                          <a:effectLst/>
                          <a:latin typeface="Times New Roman"/>
                          <a:ea typeface="Times New Roman"/>
                        </a:rPr>
                        <a:t>А</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Б</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1</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2</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3</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4</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5</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6</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319">
                <a:tc>
                  <a:txBody>
                    <a:bodyPr/>
                    <a:lstStyle/>
                    <a:p>
                      <a:pPr>
                        <a:spcAft>
                          <a:spcPts val="0"/>
                        </a:spcAft>
                      </a:pPr>
                      <a:r>
                        <a:rPr lang="ru-RU" sz="1200">
                          <a:effectLst/>
                          <a:latin typeface="Times New Roman"/>
                          <a:ea typeface="Times New Roman"/>
                        </a:rPr>
                        <a:t>Граждане России</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401</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639">
                <a:tc>
                  <a:txBody>
                    <a:bodyPr/>
                    <a:lstStyle/>
                    <a:p>
                      <a:pPr>
                        <a:spcAft>
                          <a:spcPts val="0"/>
                        </a:spcAft>
                      </a:pPr>
                      <a:r>
                        <a:rPr lang="ru-RU" sz="1200" dirty="0">
                          <a:effectLst/>
                          <a:latin typeface="Times New Roman"/>
                          <a:ea typeface="Times New Roman"/>
                        </a:rPr>
                        <a:t>Иностранные граждане</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402</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endParaRPr lang="ru-RU" sz="150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500" dirty="0">
                        <a:effectLst/>
                        <a:latin typeface="Times New Roman"/>
                        <a:ea typeface="Times New Roman"/>
                      </a:endParaRPr>
                    </a:p>
                  </a:txBody>
                  <a:tcPr marL="84405" marR="844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9" name="Скругленная соединительная линия 18"/>
          <p:cNvCxnSpPr/>
          <p:nvPr/>
        </p:nvCxnSpPr>
        <p:spPr>
          <a:xfrm rot="5400000">
            <a:off x="10125383" y="4862267"/>
            <a:ext cx="1099413" cy="850605"/>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650662" y="1365242"/>
            <a:ext cx="5279068" cy="3323987"/>
          </a:xfrm>
          <a:prstGeom prst="roundRect">
            <a:avLst>
              <a:gd name="adj" fmla="val 5487"/>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342240" y="1365242"/>
            <a:ext cx="5909703" cy="2273209"/>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a:xfrm>
            <a:off x="599661" y="397563"/>
            <a:ext cx="9518374" cy="697589"/>
          </a:xfrm>
        </p:spPr>
        <p:txBody>
          <a:bodyPr>
            <a:normAutofit/>
          </a:bodyPr>
          <a:lstStyle/>
          <a:p>
            <a:r>
              <a:rPr lang="ru-RU" dirty="0"/>
              <a:t>Раздел </a:t>
            </a:r>
            <a:r>
              <a:rPr lang="ru-RU" dirty="0" smtClean="0"/>
              <a:t>4</a:t>
            </a:r>
            <a:r>
              <a:rPr lang="ru-RU" dirty="0"/>
              <a:t>. </a:t>
            </a:r>
            <a:r>
              <a:rPr lang="ru-RU" dirty="0" smtClean="0"/>
              <a:t>РАСПРЕДЕЛЕНИЕ ЧИСЛЕННОСТИ РАЗМЕЩЕННЫХ ЛИЦ ПО ЦЕЛЯМ ПОЕЗДОК, ЧЕЛОВЕК</a:t>
            </a:r>
            <a:endParaRPr lang="ru-RU" dirty="0"/>
          </a:p>
        </p:txBody>
      </p:sp>
      <p:sp>
        <p:nvSpPr>
          <p:cNvPr id="14" name="Прямоугольник 13"/>
          <p:cNvSpPr/>
          <p:nvPr/>
        </p:nvSpPr>
        <p:spPr>
          <a:xfrm>
            <a:off x="342241" y="1391682"/>
            <a:ext cx="5886427" cy="2246769"/>
          </a:xfrm>
          <a:prstGeom prst="rect">
            <a:avLst/>
          </a:prstGeom>
          <a:noFill/>
        </p:spPr>
        <p:txBody>
          <a:bodyPr wrap="square">
            <a:spAutoFit/>
          </a:bodyPr>
          <a:lstStyle/>
          <a:p>
            <a:pPr lvl="0"/>
            <a:r>
              <a:rPr lang="ru-RU" sz="1400" b="1" dirty="0">
                <a:solidFill>
                  <a:srgbClr val="282A2E"/>
                </a:solidFill>
              </a:rPr>
              <a:t>По графе 5 </a:t>
            </a:r>
            <a:r>
              <a:rPr lang="ru-RU" sz="1400" dirty="0">
                <a:solidFill>
                  <a:srgbClr val="282A2E"/>
                </a:solidFill>
              </a:rPr>
              <a:t>(посещение магазинов и прочие) показывается численность размещенных в КСР, посетивших место временного пребывания с целью, например, покупки определенных товаров для личного потребления или подарков, за исключением покупки </a:t>
            </a:r>
            <a:r>
              <a:rPr lang="ru-RU" sz="1400" dirty="0" smtClean="0">
                <a:solidFill>
                  <a:srgbClr val="282A2E"/>
                </a:solidFill>
              </a:rPr>
              <a:t>товаров для </a:t>
            </a:r>
            <a:r>
              <a:rPr lang="ru-RU" sz="1400" dirty="0">
                <a:solidFill>
                  <a:srgbClr val="282A2E"/>
                </a:solidFill>
              </a:rPr>
              <a:t>перепродажи или будущего использования в каком-либо производственном процессе (в этом случае имеют место </a:t>
            </a:r>
            <a:r>
              <a:rPr lang="ru-RU" sz="1400" dirty="0" smtClean="0">
                <a:solidFill>
                  <a:srgbClr val="282A2E"/>
                </a:solidFill>
              </a:rPr>
              <a:t>деловые и </a:t>
            </a:r>
            <a:r>
              <a:rPr lang="ru-RU" sz="1400" dirty="0">
                <a:solidFill>
                  <a:srgbClr val="282A2E"/>
                </a:solidFill>
              </a:rPr>
              <a:t>профессиональные цели), а также работы в качестве волонтеров (не включенной в другие категории), изучения возможностей трудоустройства и миграции, осуществления любых других видов временной неоплачиваемой деятельности</a:t>
            </a:r>
          </a:p>
        </p:txBody>
      </p:sp>
      <p:sp>
        <p:nvSpPr>
          <p:cNvPr id="25" name="Прямоугольник 24"/>
          <p:cNvSpPr/>
          <p:nvPr/>
        </p:nvSpPr>
        <p:spPr>
          <a:xfrm>
            <a:off x="6650662" y="1365242"/>
            <a:ext cx="5279068" cy="3323987"/>
          </a:xfrm>
          <a:prstGeom prst="rect">
            <a:avLst/>
          </a:prstGeom>
        </p:spPr>
        <p:txBody>
          <a:bodyPr wrap="square">
            <a:spAutoFit/>
          </a:bodyPr>
          <a:lstStyle/>
          <a:p>
            <a:r>
              <a:rPr lang="ru-RU" sz="1400" b="1" dirty="0"/>
              <a:t>По графе 6 </a:t>
            </a:r>
            <a:r>
              <a:rPr lang="ru-RU" sz="1400" dirty="0"/>
              <a:t>(деловые и профессиональные цели) показывается численность размещенных в КСР, посетивших место временного пребывания с целью, например, участия в совещаниях, конференциях или конгрессах, торговых ярмарках и выставках; чтения лекций, выступления с концертами, представлениями и спектаклями; рекламирования, закупки, продажи или покупки товаров и услуг; участия </a:t>
            </a:r>
            <a:r>
              <a:rPr lang="ru-RU" sz="1400" dirty="0" smtClean="0"/>
              <a:t>в </a:t>
            </a:r>
            <a:r>
              <a:rPr lang="ru-RU" sz="1400" dirty="0"/>
              <a:t>научных прикладных или фундаментальных исследованиях; составления программ туристских путешествий, заключения договоров </a:t>
            </a:r>
            <a:r>
              <a:rPr lang="ru-RU" sz="1400" dirty="0" smtClean="0"/>
              <a:t>на </a:t>
            </a:r>
            <a:r>
              <a:rPr lang="ru-RU" sz="1400" dirty="0"/>
              <a:t>предоставление услуг по размещению и транспортных услуг, работы в качестве гидов или в качестве других работников сферы туризма; участия в профессиональных спортивных мероприятиях; работы в составе экипажа/команды на средствах </a:t>
            </a:r>
            <a:r>
              <a:rPr lang="ru-RU" sz="1400" dirty="0" smtClean="0"/>
              <a:t>транспорта</a:t>
            </a:r>
            <a:endParaRPr lang="ru-RU" sz="1400" dirty="0"/>
          </a:p>
        </p:txBody>
      </p:sp>
      <p:cxnSp>
        <p:nvCxnSpPr>
          <p:cNvPr id="16" name="Скругленная соединительная линия 15"/>
          <p:cNvCxnSpPr>
            <a:stCxn id="12" idx="2"/>
          </p:cNvCxnSpPr>
          <p:nvPr/>
        </p:nvCxnSpPr>
        <p:spPr>
          <a:xfrm rot="16200000" flipH="1">
            <a:off x="4850003" y="2085539"/>
            <a:ext cx="2198826" cy="5304649"/>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12062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3196856" y="4358300"/>
            <a:ext cx="6096000" cy="1245603"/>
          </a:xfrm>
          <a:prstGeom prst="roundRect">
            <a:avLst>
              <a:gd name="adj" fmla="val 5487"/>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a:xfrm>
            <a:off x="599661" y="397563"/>
            <a:ext cx="9518374" cy="793283"/>
          </a:xfrm>
        </p:spPr>
        <p:txBody>
          <a:bodyPr>
            <a:normAutofit/>
          </a:bodyPr>
          <a:lstStyle/>
          <a:p>
            <a:r>
              <a:rPr lang="ru-RU" dirty="0"/>
              <a:t>Раздел 5. </a:t>
            </a:r>
            <a:r>
              <a:rPr lang="ru-RU" dirty="0" smtClean="0"/>
              <a:t>РАСПРЕДЕЛЕНИЕ ЧИСЛЕННОСТИ РАЗМЕЩЕННЫХ ЛИЦ ПО ПРОДОЛЖИТЕЛЬНОСТИ ПРЕБЫВАНИЯ, ЧЕЛОВЕК</a:t>
            </a:r>
            <a:endParaRPr lang="ru-RU" dirty="0"/>
          </a:p>
        </p:txBody>
      </p:sp>
      <p:graphicFrame>
        <p:nvGraphicFramePr>
          <p:cNvPr id="2" name="Таблица 1"/>
          <p:cNvGraphicFramePr>
            <a:graphicFrameLocks noGrp="1"/>
          </p:cNvGraphicFramePr>
          <p:nvPr>
            <p:extLst>
              <p:ext uri="{D42A27DB-BD31-4B8C-83A1-F6EECF244321}">
                <p14:modId xmlns:p14="http://schemas.microsoft.com/office/powerpoint/2010/main" val="210859999"/>
              </p:ext>
            </p:extLst>
          </p:nvPr>
        </p:nvGraphicFramePr>
        <p:xfrm>
          <a:off x="469411" y="2364859"/>
          <a:ext cx="11405366" cy="1207693"/>
        </p:xfrm>
        <a:graphic>
          <a:graphicData uri="http://schemas.openxmlformats.org/drawingml/2006/table">
            <a:tbl>
              <a:tblPr firstRow="1" firstCol="1" bandRow="1"/>
              <a:tblGrid>
                <a:gridCol w="1858214"/>
                <a:gridCol w="589474"/>
                <a:gridCol w="1060887"/>
                <a:gridCol w="1060887"/>
                <a:gridCol w="1060887"/>
                <a:gridCol w="1060887"/>
                <a:gridCol w="1060887"/>
                <a:gridCol w="1060887"/>
                <a:gridCol w="1296178"/>
                <a:gridCol w="1296178"/>
              </a:tblGrid>
              <a:tr h="203697">
                <a:tc rowSpan="2">
                  <a:txBody>
                    <a:bodyPr/>
                    <a:lstStyle/>
                    <a:p>
                      <a:pPr algn="ctr">
                        <a:spcAft>
                          <a:spcPts val="0"/>
                        </a:spcAft>
                      </a:pPr>
                      <a:r>
                        <a:rPr lang="ru-RU" sz="1300" dirty="0">
                          <a:effectLst/>
                          <a:latin typeface="Times New Roman"/>
                          <a:ea typeface="Times New Roman"/>
                        </a:rPr>
                        <a:t>Наименование </a:t>
                      </a:r>
                      <a:br>
                        <a:rPr lang="ru-RU" sz="1300" dirty="0">
                          <a:effectLst/>
                          <a:latin typeface="Times New Roman"/>
                          <a:ea typeface="Times New Roman"/>
                        </a:rPr>
                      </a:br>
                      <a:r>
                        <a:rPr lang="ru-RU" sz="1300" dirty="0">
                          <a:effectLst/>
                          <a:latin typeface="Times New Roman"/>
                          <a:ea typeface="Times New Roman"/>
                        </a:rPr>
                        <a:t>показателей</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ru-RU" sz="1300" dirty="0">
                          <a:effectLst/>
                          <a:latin typeface="Times New Roman"/>
                          <a:ea typeface="Times New Roman"/>
                        </a:rPr>
                        <a:t>№ строки</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spcAft>
                          <a:spcPts val="0"/>
                        </a:spcAft>
                      </a:pPr>
                      <a:r>
                        <a:rPr lang="ru-RU" sz="1300">
                          <a:effectLst/>
                          <a:latin typeface="Times New Roman"/>
                          <a:ea typeface="Times New Roman"/>
                        </a:rPr>
                        <a:t>Продолжительность пребывания</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01599">
                <a:tc vMerge="1">
                  <a:txBody>
                    <a:bodyPr/>
                    <a:lstStyle/>
                    <a:p>
                      <a:endParaRPr lang="ru-RU"/>
                    </a:p>
                  </a:txBody>
                  <a:tcPr/>
                </a:tc>
                <a:tc vMerge="1">
                  <a:txBody>
                    <a:bodyPr/>
                    <a:lstStyle/>
                    <a:p>
                      <a:endParaRPr lang="ru-RU"/>
                    </a:p>
                  </a:txBody>
                  <a:tcPr/>
                </a:tc>
                <a:tc>
                  <a:txBody>
                    <a:bodyPr/>
                    <a:lstStyle/>
                    <a:p>
                      <a:pPr algn="ctr">
                        <a:spcAft>
                          <a:spcPts val="0"/>
                        </a:spcAft>
                      </a:pPr>
                      <a:r>
                        <a:rPr lang="ru-RU" sz="1300" dirty="0">
                          <a:effectLst/>
                          <a:latin typeface="Times New Roman"/>
                          <a:ea typeface="Times New Roman"/>
                        </a:rPr>
                        <a:t>без </a:t>
                      </a:r>
                      <a:endParaRPr lang="ru-RU" sz="1600" dirty="0">
                        <a:effectLst/>
                        <a:latin typeface="Times New Roman"/>
                        <a:ea typeface="Times New Roman"/>
                      </a:endParaRPr>
                    </a:p>
                    <a:p>
                      <a:pPr algn="ctr">
                        <a:spcAft>
                          <a:spcPts val="0"/>
                        </a:spcAft>
                      </a:pPr>
                      <a:r>
                        <a:rPr lang="ru-RU" sz="1300" dirty="0">
                          <a:effectLst/>
                          <a:latin typeface="Times New Roman"/>
                          <a:ea typeface="Times New Roman"/>
                        </a:rPr>
                        <a:t>ночевки</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dirty="0">
                          <a:effectLst/>
                          <a:latin typeface="Times New Roman"/>
                          <a:ea typeface="Times New Roman"/>
                        </a:rPr>
                        <a:t>1 – 4 </a:t>
                      </a:r>
                      <a:br>
                        <a:rPr lang="ru-RU" sz="1300" dirty="0">
                          <a:effectLst/>
                          <a:latin typeface="Times New Roman"/>
                          <a:ea typeface="Times New Roman"/>
                        </a:rPr>
                      </a:br>
                      <a:r>
                        <a:rPr lang="ru-RU" sz="1300" dirty="0">
                          <a:effectLst/>
                          <a:latin typeface="Times New Roman"/>
                          <a:ea typeface="Times New Roman"/>
                        </a:rPr>
                        <a:t>ночевки</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dirty="0">
                          <a:effectLst/>
                          <a:latin typeface="Times New Roman"/>
                          <a:ea typeface="Times New Roman"/>
                        </a:rPr>
                        <a:t>5 – 7 </a:t>
                      </a:r>
                      <a:br>
                        <a:rPr lang="ru-RU" sz="1300" dirty="0">
                          <a:effectLst/>
                          <a:latin typeface="Times New Roman"/>
                          <a:ea typeface="Times New Roman"/>
                        </a:rPr>
                      </a:br>
                      <a:r>
                        <a:rPr lang="ru-RU" sz="1300" dirty="0">
                          <a:effectLst/>
                          <a:latin typeface="Times New Roman"/>
                          <a:ea typeface="Times New Roman"/>
                        </a:rPr>
                        <a:t>ночевок</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dirty="0">
                          <a:effectLst/>
                          <a:latin typeface="Times New Roman"/>
                          <a:ea typeface="Times New Roman"/>
                        </a:rPr>
                        <a:t>8 – 14 </a:t>
                      </a:r>
                      <a:br>
                        <a:rPr lang="ru-RU" sz="1300" dirty="0">
                          <a:effectLst/>
                          <a:latin typeface="Times New Roman"/>
                          <a:ea typeface="Times New Roman"/>
                        </a:rPr>
                      </a:br>
                      <a:r>
                        <a:rPr lang="ru-RU" sz="1300" dirty="0">
                          <a:effectLst/>
                          <a:latin typeface="Times New Roman"/>
                          <a:ea typeface="Times New Roman"/>
                        </a:rPr>
                        <a:t>ночевок</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15 – 28</a:t>
                      </a:r>
                      <a:br>
                        <a:rPr lang="ru-RU" sz="1300">
                          <a:effectLst/>
                          <a:latin typeface="Times New Roman"/>
                          <a:ea typeface="Times New Roman"/>
                        </a:rPr>
                      </a:br>
                      <a:r>
                        <a:rPr lang="ru-RU" sz="1300">
                          <a:effectLst/>
                          <a:latin typeface="Times New Roman"/>
                          <a:ea typeface="Times New Roman"/>
                        </a:rPr>
                        <a:t> ночевок</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29 – 90 ночевок</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91 – 182 ночевки</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183 и </a:t>
                      </a:r>
                      <a:endParaRPr lang="ru-RU" sz="1600">
                        <a:effectLst/>
                        <a:latin typeface="Times New Roman"/>
                        <a:ea typeface="Times New Roman"/>
                      </a:endParaRPr>
                    </a:p>
                    <a:p>
                      <a:pPr algn="ctr">
                        <a:spcAft>
                          <a:spcPts val="0"/>
                        </a:spcAft>
                      </a:pPr>
                      <a:r>
                        <a:rPr lang="ru-RU" sz="1300">
                          <a:effectLst/>
                          <a:latin typeface="Times New Roman"/>
                          <a:ea typeface="Times New Roman"/>
                        </a:rPr>
                        <a:t>более ночевок</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799">
                <a:tc>
                  <a:txBody>
                    <a:bodyPr/>
                    <a:lstStyle/>
                    <a:p>
                      <a:pPr algn="ctr">
                        <a:spcAft>
                          <a:spcPts val="0"/>
                        </a:spcAft>
                      </a:pPr>
                      <a:r>
                        <a:rPr lang="ru-RU" sz="1300">
                          <a:effectLst/>
                          <a:latin typeface="Times New Roman"/>
                          <a:ea typeface="Times New Roman"/>
                        </a:rPr>
                        <a:t>А</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Б</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1</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2</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3</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dirty="0">
                          <a:effectLst/>
                          <a:latin typeface="Times New Roman"/>
                          <a:ea typeface="Times New Roman"/>
                        </a:rPr>
                        <a:t>4</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dirty="0">
                          <a:effectLst/>
                          <a:latin typeface="Times New Roman"/>
                          <a:ea typeface="Times New Roman"/>
                        </a:rPr>
                        <a:t>5</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dirty="0">
                          <a:effectLst/>
                          <a:latin typeface="Times New Roman"/>
                          <a:ea typeface="Times New Roman"/>
                        </a:rPr>
                        <a:t>6</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dirty="0">
                          <a:effectLst/>
                          <a:latin typeface="Times New Roman"/>
                          <a:ea typeface="Times New Roman"/>
                        </a:rPr>
                        <a:t>7</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dirty="0">
                          <a:effectLst/>
                          <a:latin typeface="Times New Roman"/>
                          <a:ea typeface="Times New Roman"/>
                        </a:rPr>
                        <a:t>8</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799">
                <a:tc>
                  <a:txBody>
                    <a:bodyPr/>
                    <a:lstStyle/>
                    <a:p>
                      <a:pPr>
                        <a:spcAft>
                          <a:spcPts val="0"/>
                        </a:spcAft>
                      </a:pPr>
                      <a:r>
                        <a:rPr lang="ru-RU" sz="1300">
                          <a:effectLst/>
                          <a:latin typeface="Times New Roman"/>
                          <a:ea typeface="Times New Roman"/>
                        </a:rPr>
                        <a:t>Граждане России</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501</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dirty="0">
                          <a:effectLst/>
                          <a:latin typeface="Times New Roman"/>
                          <a:ea typeface="Times New Roman"/>
                        </a:rPr>
                        <a:t> </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799">
                <a:tc>
                  <a:txBody>
                    <a:bodyPr/>
                    <a:lstStyle/>
                    <a:p>
                      <a:pPr>
                        <a:spcAft>
                          <a:spcPts val="0"/>
                        </a:spcAft>
                      </a:pPr>
                      <a:r>
                        <a:rPr lang="ru-RU" sz="1300">
                          <a:effectLst/>
                          <a:latin typeface="Times New Roman"/>
                          <a:ea typeface="Times New Roman"/>
                        </a:rPr>
                        <a:t>Иностранные граждане</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5</a:t>
                      </a:r>
                      <a:r>
                        <a:rPr lang="en-US" sz="1300">
                          <a:effectLst/>
                          <a:latin typeface="Times New Roman"/>
                          <a:ea typeface="Times New Roman"/>
                        </a:rPr>
                        <a:t>02</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dirty="0">
                          <a:effectLst/>
                          <a:latin typeface="Times New Roman"/>
                          <a:ea typeface="Times New Roman"/>
                        </a:rPr>
                        <a:t> </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a:effectLst/>
                          <a:latin typeface="Times New Roman"/>
                          <a:ea typeface="Times New Roman"/>
                        </a:rPr>
                        <a:t> </a:t>
                      </a:r>
                      <a:endParaRPr lang="ru-RU" sz="160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300" dirty="0">
                          <a:effectLst/>
                          <a:latin typeface="Times New Roman"/>
                          <a:ea typeface="Times New Roman"/>
                        </a:rPr>
                        <a:t> </a:t>
                      </a:r>
                      <a:endParaRPr lang="ru-RU" sz="1600" dirty="0">
                        <a:effectLst/>
                        <a:latin typeface="Times New Roman"/>
                        <a:ea typeface="Times New Roman"/>
                      </a:endParaRPr>
                    </a:p>
                  </a:txBody>
                  <a:tcPr marL="88961" marR="889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Прямоугольник 2"/>
          <p:cNvSpPr/>
          <p:nvPr/>
        </p:nvSpPr>
        <p:spPr>
          <a:xfrm>
            <a:off x="3196856" y="4434352"/>
            <a:ext cx="6096000" cy="1169551"/>
          </a:xfrm>
          <a:prstGeom prst="rect">
            <a:avLst/>
          </a:prstGeom>
        </p:spPr>
        <p:txBody>
          <a:bodyPr>
            <a:spAutoFit/>
          </a:bodyPr>
          <a:lstStyle/>
          <a:p>
            <a:r>
              <a:rPr lang="ru-RU" sz="1400" dirty="0" smtClean="0"/>
              <a:t>Сумма </a:t>
            </a:r>
            <a:r>
              <a:rPr lang="ru-RU" sz="1400" dirty="0"/>
              <a:t>данных граф </a:t>
            </a:r>
            <a:r>
              <a:rPr lang="ru-RU" sz="1400" dirty="0" smtClean="0"/>
              <a:t>1-8 </a:t>
            </a:r>
            <a:r>
              <a:rPr lang="ru-RU" sz="1400" dirty="0"/>
              <a:t>строки 501 должна быть равна данным строки 305 графы 1 раздела </a:t>
            </a:r>
            <a:r>
              <a:rPr lang="ru-RU" sz="1400" dirty="0" smtClean="0"/>
              <a:t>3</a:t>
            </a:r>
          </a:p>
          <a:p>
            <a:endParaRPr lang="ru-RU" sz="1400" dirty="0"/>
          </a:p>
          <a:p>
            <a:r>
              <a:rPr lang="ru-RU" sz="1400" dirty="0" smtClean="0"/>
              <a:t>Сумма </a:t>
            </a:r>
            <a:r>
              <a:rPr lang="ru-RU" sz="1400" dirty="0"/>
              <a:t>данных граф </a:t>
            </a:r>
            <a:r>
              <a:rPr lang="ru-RU" sz="1400" dirty="0" smtClean="0"/>
              <a:t>1-8 </a:t>
            </a:r>
            <a:r>
              <a:rPr lang="ru-RU" sz="1400" dirty="0"/>
              <a:t>строки 502 должна быть равна данным строки 306 графы 1 раздела </a:t>
            </a:r>
            <a:r>
              <a:rPr lang="ru-RU" sz="1400" dirty="0" smtClean="0"/>
              <a:t>3</a:t>
            </a:r>
            <a:endParaRPr lang="ru-RU" sz="1400" dirty="0"/>
          </a:p>
        </p:txBody>
      </p:sp>
    </p:spTree>
    <p:extLst>
      <p:ext uri="{BB962C8B-B14F-4D97-AF65-F5344CB8AC3E}">
        <p14:creationId xmlns:p14="http://schemas.microsoft.com/office/powerpoint/2010/main" val="4869266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A47689-C546-72FD-E9CA-2FCA3A157F84}"/>
              </a:ext>
            </a:extLst>
          </p:cNvPr>
          <p:cNvSpPr>
            <a:spLocks noGrp="1"/>
          </p:cNvSpPr>
          <p:nvPr>
            <p:ph type="title"/>
          </p:nvPr>
        </p:nvSpPr>
        <p:spPr/>
        <p:txBody>
          <a:bodyPr/>
          <a:lstStyle/>
          <a:p>
            <a:r>
              <a:rPr lang="ru-RU" dirty="0"/>
              <a:t>5</a:t>
            </a:r>
          </a:p>
        </p:txBody>
      </p:sp>
      <p:sp>
        <p:nvSpPr>
          <p:cNvPr id="3" name="Текст 2">
            <a:extLst>
              <a:ext uri="{FF2B5EF4-FFF2-40B4-BE49-F238E27FC236}">
                <a16:creationId xmlns="" xmlns:a16="http://schemas.microsoft.com/office/drawing/2014/main" id="{C2F5FB5E-FE99-C5E4-F84B-62F359F9BE2D}"/>
              </a:ext>
            </a:extLst>
          </p:cNvPr>
          <p:cNvSpPr>
            <a:spLocks noGrp="1"/>
          </p:cNvSpPr>
          <p:nvPr>
            <p:ph type="body" idx="1"/>
          </p:nvPr>
        </p:nvSpPr>
        <p:spPr/>
        <p:txBody>
          <a:bodyPr/>
          <a:lstStyle/>
          <a:p>
            <a:r>
              <a:rPr lang="ru-RU" sz="2400" b="1" dirty="0" smtClean="0">
                <a:solidFill>
                  <a:srgbClr val="282A2E"/>
                </a:solidFill>
                <a:latin typeface="Arial"/>
                <a:cs typeface="Arial"/>
              </a:rPr>
              <a:t>Основные показатели финансово-хозяйственной деятельности</a:t>
            </a:r>
            <a:endParaRPr lang="ru-RU" sz="2400" dirty="0">
              <a:latin typeface="Arial"/>
              <a:cs typeface="Arial"/>
            </a:endParaRPr>
          </a:p>
        </p:txBody>
      </p:sp>
    </p:spTree>
    <p:extLst>
      <p:ext uri="{BB962C8B-B14F-4D97-AF65-F5344CB8AC3E}">
        <p14:creationId xmlns:p14="http://schemas.microsoft.com/office/powerpoint/2010/main" val="3313258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9207795" y="961794"/>
            <a:ext cx="2700670" cy="2831667"/>
          </a:xfrm>
          <a:prstGeom prst="roundRect">
            <a:avLst>
              <a:gd name="adj" fmla="val 5487"/>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772940" y="4242970"/>
            <a:ext cx="4699590" cy="2253527"/>
          </a:xfrm>
          <a:prstGeom prst="roundRect">
            <a:avLst>
              <a:gd name="adj" fmla="val 5487"/>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528082" y="4325344"/>
            <a:ext cx="5925882" cy="1971607"/>
          </a:xfrm>
          <a:prstGeom prst="roundRect">
            <a:avLst>
              <a:gd name="adj" fmla="val 5487"/>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13143" y="1144414"/>
            <a:ext cx="7223054" cy="738664"/>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a:xfrm>
            <a:off x="599661" y="397563"/>
            <a:ext cx="9518374" cy="793283"/>
          </a:xfrm>
        </p:spPr>
        <p:txBody>
          <a:bodyPr>
            <a:normAutofit/>
          </a:bodyPr>
          <a:lstStyle/>
          <a:p>
            <a:r>
              <a:rPr lang="ru-RU" dirty="0"/>
              <a:t>Раздел </a:t>
            </a:r>
            <a:r>
              <a:rPr lang="ru-RU" dirty="0" smtClean="0"/>
              <a:t>6. ОСНОВНЫЕ ПОКАЗАТЕЛИ ФИНАНСОВО-ХОЗЯЙСТВЕННОЙ ДЕЯТЕЛЬНОСТИ, ТЫСЯЧ РУБЛЕЙ</a:t>
            </a:r>
            <a:endParaRPr lang="ru-RU" dirty="0"/>
          </a:p>
        </p:txBody>
      </p:sp>
      <p:sp>
        <p:nvSpPr>
          <p:cNvPr id="3" name="Прямоугольник 2"/>
          <p:cNvSpPr/>
          <p:nvPr/>
        </p:nvSpPr>
        <p:spPr>
          <a:xfrm>
            <a:off x="6772940" y="4221704"/>
            <a:ext cx="4827181" cy="2246769"/>
          </a:xfrm>
          <a:prstGeom prst="rect">
            <a:avLst/>
          </a:prstGeom>
        </p:spPr>
        <p:txBody>
          <a:bodyPr wrap="square">
            <a:spAutoFit/>
          </a:bodyPr>
          <a:lstStyle/>
          <a:p>
            <a:r>
              <a:rPr lang="ru-RU" sz="1400" b="1" dirty="0" smtClean="0"/>
              <a:t>Для </a:t>
            </a:r>
            <a:r>
              <a:rPr lang="ru-RU" sz="1400" b="1" dirty="0"/>
              <a:t>бюджетных КСР </a:t>
            </a:r>
            <a:r>
              <a:rPr lang="ru-RU" sz="1400" dirty="0"/>
              <a:t>строка 601 заполняется в том случае, если они имеют поступления от реализации путевок, а также доходы </a:t>
            </a:r>
            <a:r>
              <a:rPr lang="ru-RU" sz="1400" dirty="0" smtClean="0"/>
              <a:t>от </a:t>
            </a:r>
            <a:r>
              <a:rPr lang="ru-RU" sz="1400" dirty="0"/>
              <a:t>предоставления дополнительных услуг (экскурсионных, лечебно-оздоровительного характера, общественного питания, розничной торговли, бытового обслуживания). Поступления из бюджета (всех уровней), внебюджетных фондов и головных организаций </a:t>
            </a:r>
            <a:r>
              <a:rPr lang="ru-RU" sz="1400" dirty="0" smtClean="0"/>
              <a:t>на </a:t>
            </a:r>
            <a:r>
              <a:rPr lang="ru-RU" sz="1400" dirty="0"/>
              <a:t>осуществление деятельности КСР в строку 601 не включаются. Эти средства отражаются по строке </a:t>
            </a:r>
            <a:r>
              <a:rPr lang="ru-RU" sz="1400" dirty="0" smtClean="0"/>
              <a:t>604</a:t>
            </a:r>
            <a:endParaRPr lang="ru-RU" sz="1400" dirty="0"/>
          </a:p>
        </p:txBody>
      </p:sp>
      <p:graphicFrame>
        <p:nvGraphicFramePr>
          <p:cNvPr id="4" name="Таблица 3"/>
          <p:cNvGraphicFramePr>
            <a:graphicFrameLocks noGrp="1"/>
          </p:cNvGraphicFramePr>
          <p:nvPr>
            <p:extLst>
              <p:ext uri="{D42A27DB-BD31-4B8C-83A1-F6EECF244321}">
                <p14:modId xmlns:p14="http://schemas.microsoft.com/office/powerpoint/2010/main" val="455762970"/>
              </p:ext>
            </p:extLst>
          </p:nvPr>
        </p:nvGraphicFramePr>
        <p:xfrm>
          <a:off x="528082" y="2016208"/>
          <a:ext cx="8529955" cy="2125980"/>
        </p:xfrm>
        <a:graphic>
          <a:graphicData uri="http://schemas.openxmlformats.org/drawingml/2006/table">
            <a:tbl>
              <a:tblPr firstRow="1" firstCol="1" bandRow="1"/>
              <a:tblGrid>
                <a:gridCol w="4951730"/>
                <a:gridCol w="539750"/>
                <a:gridCol w="3038475"/>
              </a:tblGrid>
              <a:tr h="0">
                <a:tc>
                  <a:txBody>
                    <a:bodyPr/>
                    <a:lstStyle/>
                    <a:p>
                      <a:pPr algn="ctr">
                        <a:spcAft>
                          <a:spcPts val="0"/>
                        </a:spcAft>
                      </a:pPr>
                      <a:r>
                        <a:rPr lang="ru-RU" sz="1200" dirty="0">
                          <a:effectLst/>
                          <a:latin typeface="Times New Roman"/>
                          <a:ea typeface="Times New Roman"/>
                        </a:rPr>
                        <a:t>Наименование </a:t>
                      </a:r>
                      <a:br>
                        <a:rPr lang="ru-RU" sz="1200" dirty="0">
                          <a:effectLst/>
                          <a:latin typeface="Times New Roman"/>
                          <a:ea typeface="Times New Roman"/>
                        </a:rPr>
                      </a:br>
                      <a:r>
                        <a:rPr lang="ru-RU" sz="1200" dirty="0">
                          <a:effectLst/>
                          <a:latin typeface="Times New Roman"/>
                          <a:ea typeface="Times New Roman"/>
                        </a:rPr>
                        <a:t>показателей</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br>
                        <a:rPr lang="ru-RU" sz="1200">
                          <a:effectLst/>
                          <a:latin typeface="Times New Roman"/>
                          <a:ea typeface="Times New Roman"/>
                        </a:rPr>
                      </a:br>
                      <a:r>
                        <a:rPr lang="ru-RU" sz="1200">
                          <a:effectLst/>
                          <a:latin typeface="Times New Roman"/>
                          <a:ea typeface="Times New Roman"/>
                        </a:rPr>
                        <a:t>строки</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Фактически</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ru-RU" sz="1200" dirty="0">
                          <a:effectLst/>
                          <a:latin typeface="Times New Roman"/>
                          <a:ea typeface="Times New Roman"/>
                        </a:rPr>
                        <a:t>А</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Б</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1</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200" dirty="0">
                          <a:effectLst/>
                          <a:latin typeface="Times New Roman"/>
                          <a:ea typeface="Times New Roman"/>
                        </a:rPr>
                        <a:t>Доходы от предоставляемых услуг (без НДС, акцизов и аналогичных платежей)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6</a:t>
                      </a:r>
                      <a:r>
                        <a:rPr lang="en-US" sz="1200" dirty="0">
                          <a:effectLst/>
                          <a:latin typeface="Times New Roman"/>
                          <a:ea typeface="Times New Roman"/>
                        </a:rPr>
                        <a:t>01</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431800">
                        <a:lnSpc>
                          <a:spcPts val="900"/>
                        </a:lnSpc>
                        <a:spcAft>
                          <a:spcPts val="0"/>
                        </a:spcAft>
                      </a:pPr>
                      <a:r>
                        <a:rPr lang="ru-RU" sz="1200">
                          <a:effectLst/>
                          <a:latin typeface="Times New Roman"/>
                          <a:ea typeface="Times New Roman"/>
                        </a:rPr>
                        <a:t>из них:</a:t>
                      </a:r>
                      <a:endParaRPr lang="ru-RU" sz="1800">
                        <a:effectLst/>
                        <a:latin typeface="Times New Roman"/>
                        <a:ea typeface="Times New Roman"/>
                      </a:endParaRPr>
                    </a:p>
                    <a:p>
                      <a:pPr marL="107950">
                        <a:spcAft>
                          <a:spcPts val="0"/>
                        </a:spcAft>
                      </a:pPr>
                      <a:r>
                        <a:rPr lang="ru-RU" sz="1200">
                          <a:effectLst/>
                          <a:latin typeface="Times New Roman"/>
                          <a:ea typeface="Times New Roman"/>
                        </a:rPr>
                        <a:t>от услуг размещения (от продажи номеров и от реализации путевок)</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602</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107950">
                        <a:spcAft>
                          <a:spcPts val="0"/>
                        </a:spcAft>
                      </a:pPr>
                      <a:r>
                        <a:rPr lang="ru-RU" sz="1200">
                          <a:effectLst/>
                          <a:latin typeface="Times New Roman"/>
                          <a:ea typeface="Times New Roman"/>
                        </a:rPr>
                        <a:t>от общественного питания, не входящего в стоимость номера/путевки</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Times New Roman"/>
                          <a:ea typeface="Times New Roman"/>
                        </a:rPr>
                        <a:t>603</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200">
                          <a:effectLst/>
                          <a:latin typeface="Times New Roman"/>
                          <a:ea typeface="Times New Roman"/>
                        </a:rPr>
                        <a:t>Прочие доходы и поступления</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Times New Roman"/>
                          <a:ea typeface="Times New Roman"/>
                        </a:rPr>
                        <a:t>604</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200" dirty="0">
                          <a:effectLst/>
                          <a:latin typeface="Times New Roman"/>
                          <a:ea typeface="Times New Roman"/>
                        </a:rPr>
                        <a:t>Затраты, связанные с производством и реализацией продукции (работ, услуг, товаров)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60</a:t>
                      </a:r>
                      <a:r>
                        <a:rPr lang="en-US" sz="1200">
                          <a:effectLst/>
                          <a:latin typeface="Times New Roman"/>
                          <a:ea typeface="Times New Roman"/>
                        </a:rPr>
                        <a:t>5</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Прямоугольник 4"/>
          <p:cNvSpPr/>
          <p:nvPr/>
        </p:nvSpPr>
        <p:spPr>
          <a:xfrm>
            <a:off x="613143" y="1144414"/>
            <a:ext cx="7223054" cy="738664"/>
          </a:xfrm>
          <a:prstGeom prst="rect">
            <a:avLst/>
          </a:prstGeom>
        </p:spPr>
        <p:txBody>
          <a:bodyPr wrap="square">
            <a:spAutoFit/>
          </a:bodyPr>
          <a:lstStyle/>
          <a:p>
            <a:pPr lvl="0"/>
            <a:r>
              <a:rPr lang="ru-RU" sz="1400" b="1" dirty="0">
                <a:solidFill>
                  <a:srgbClr val="282A2E"/>
                </a:solidFill>
              </a:rPr>
              <a:t>Раздел заполняют на основании данных бухгалтерского учета. Респонденты, предоставляющие отчет о деятельности КСР, находящегося на балансе другой организации, запрашивают необходимые данные у этой организации</a:t>
            </a:r>
          </a:p>
        </p:txBody>
      </p:sp>
      <p:sp>
        <p:nvSpPr>
          <p:cNvPr id="7" name="Прямоугольник 6"/>
          <p:cNvSpPr/>
          <p:nvPr/>
        </p:nvSpPr>
        <p:spPr>
          <a:xfrm>
            <a:off x="528082" y="4280706"/>
            <a:ext cx="6096000" cy="2031325"/>
          </a:xfrm>
          <a:prstGeom prst="rect">
            <a:avLst/>
          </a:prstGeom>
        </p:spPr>
        <p:txBody>
          <a:bodyPr>
            <a:spAutoFit/>
          </a:bodyPr>
          <a:lstStyle/>
          <a:p>
            <a:pPr lvl="0"/>
            <a:r>
              <a:rPr lang="ru-RU" sz="1400" b="1" dirty="0">
                <a:solidFill>
                  <a:srgbClr val="282A2E"/>
                </a:solidFill>
              </a:rPr>
              <a:t>По строке 601 </a:t>
            </a:r>
            <a:r>
              <a:rPr lang="ru-RU" sz="1400" dirty="0">
                <a:solidFill>
                  <a:srgbClr val="282A2E"/>
                </a:solidFill>
              </a:rPr>
              <a:t>показывается общая сумма доходов КСР от оказания услуг проживания, питания, санаторно-курортных, оздоровительных и других услуг, предоставляемых отдыхающим и другим лицам, включаемых в стоимость номеров, путевок или курсовок, а также доходы от дополнительных платных услуг (экскурсионных, лечебно-оздоровительного характера, общественного питания, розничной торговли, бытового обслуживания и других) в размере финансовых поступлений непосредственно от населения или от организаций, которые оплачивают пребывание в них своих работников</a:t>
            </a:r>
          </a:p>
        </p:txBody>
      </p:sp>
      <p:sp>
        <p:nvSpPr>
          <p:cNvPr id="8" name="Прямоугольник 7"/>
          <p:cNvSpPr/>
          <p:nvPr/>
        </p:nvSpPr>
        <p:spPr>
          <a:xfrm>
            <a:off x="9186530" y="961794"/>
            <a:ext cx="2700670" cy="2893100"/>
          </a:xfrm>
          <a:prstGeom prst="rect">
            <a:avLst/>
          </a:prstGeom>
        </p:spPr>
        <p:txBody>
          <a:bodyPr wrap="square">
            <a:spAutoFit/>
          </a:bodyPr>
          <a:lstStyle/>
          <a:p>
            <a:pPr lvl="0"/>
            <a:r>
              <a:rPr lang="ru-RU" sz="1400" b="1" dirty="0">
                <a:solidFill>
                  <a:srgbClr val="282A2E"/>
                </a:solidFill>
              </a:rPr>
              <a:t>Индивидуальные предприниматели</a:t>
            </a:r>
            <a:r>
              <a:rPr lang="ru-RU" sz="1400" dirty="0">
                <a:solidFill>
                  <a:srgbClr val="282A2E"/>
                </a:solidFill>
              </a:rPr>
              <a:t>, использующие патентную систему налогообложения, по строке 601 показывают потенциально возможный к получению годовой доход, установленный на отчетный год законом субъекта Российской Федерации, по месту нахождения КСР данного индивидуального предпринимателя</a:t>
            </a:r>
          </a:p>
        </p:txBody>
      </p:sp>
      <p:cxnSp>
        <p:nvCxnSpPr>
          <p:cNvPr id="11" name="Скругленная соединительная линия 10"/>
          <p:cNvCxnSpPr/>
          <p:nvPr/>
        </p:nvCxnSpPr>
        <p:spPr>
          <a:xfrm flipV="1">
            <a:off x="4391248" y="2860158"/>
            <a:ext cx="2232833" cy="1465186"/>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0887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1219217" y="4981043"/>
            <a:ext cx="9764233" cy="1384995"/>
          </a:xfrm>
          <a:prstGeom prst="roundRect">
            <a:avLst>
              <a:gd name="adj" fmla="val 5487"/>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9207795" y="1008363"/>
            <a:ext cx="2700670" cy="2770235"/>
          </a:xfrm>
          <a:prstGeom prst="roundRect">
            <a:avLst>
              <a:gd name="adj" fmla="val 548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7400261" y="1346378"/>
            <a:ext cx="4072269" cy="1154046"/>
          </a:xfrm>
          <a:prstGeom prst="roundRect">
            <a:avLst>
              <a:gd name="adj" fmla="val 5487"/>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443023" y="1298389"/>
            <a:ext cx="5794744" cy="1174752"/>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a:xfrm>
            <a:off x="599661" y="397563"/>
            <a:ext cx="9518374" cy="793283"/>
          </a:xfrm>
        </p:spPr>
        <p:txBody>
          <a:bodyPr>
            <a:normAutofit/>
          </a:bodyPr>
          <a:lstStyle/>
          <a:p>
            <a:r>
              <a:rPr lang="ru-RU" dirty="0"/>
              <a:t>Раздел </a:t>
            </a:r>
            <a:r>
              <a:rPr lang="ru-RU" dirty="0" smtClean="0"/>
              <a:t>6. ОСНОВНЫЕ ПОКАЗАТЕЛИ ФИНАНСОВО-ХОЗЯЙСТВЕННОЙ ДЕЯТЕЛЬНОСТИ, ТЫСЯЧ РУБЛЕЙ</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688655244"/>
              </p:ext>
            </p:extLst>
          </p:nvPr>
        </p:nvGraphicFramePr>
        <p:xfrm>
          <a:off x="1831022" y="2643655"/>
          <a:ext cx="8529955" cy="2125980"/>
        </p:xfrm>
        <a:graphic>
          <a:graphicData uri="http://schemas.openxmlformats.org/drawingml/2006/table">
            <a:tbl>
              <a:tblPr firstRow="1" firstCol="1" bandRow="1"/>
              <a:tblGrid>
                <a:gridCol w="4951730"/>
                <a:gridCol w="539750"/>
                <a:gridCol w="3038475"/>
              </a:tblGrid>
              <a:tr h="0">
                <a:tc>
                  <a:txBody>
                    <a:bodyPr/>
                    <a:lstStyle/>
                    <a:p>
                      <a:pPr algn="ctr">
                        <a:spcAft>
                          <a:spcPts val="0"/>
                        </a:spcAft>
                      </a:pPr>
                      <a:r>
                        <a:rPr lang="ru-RU" sz="1200" dirty="0">
                          <a:effectLst/>
                          <a:latin typeface="Times New Roman"/>
                          <a:ea typeface="Times New Roman"/>
                        </a:rPr>
                        <a:t>Наименование </a:t>
                      </a:r>
                      <a:br>
                        <a:rPr lang="ru-RU" sz="1200" dirty="0">
                          <a:effectLst/>
                          <a:latin typeface="Times New Roman"/>
                          <a:ea typeface="Times New Roman"/>
                        </a:rPr>
                      </a:br>
                      <a:r>
                        <a:rPr lang="ru-RU" sz="1200" dirty="0">
                          <a:effectLst/>
                          <a:latin typeface="Times New Roman"/>
                          <a:ea typeface="Times New Roman"/>
                        </a:rPr>
                        <a:t>показателей</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br>
                        <a:rPr lang="ru-RU" sz="1200" dirty="0">
                          <a:effectLst/>
                          <a:latin typeface="Times New Roman"/>
                          <a:ea typeface="Times New Roman"/>
                        </a:rPr>
                      </a:br>
                      <a:r>
                        <a:rPr lang="ru-RU" sz="1200" dirty="0">
                          <a:effectLst/>
                          <a:latin typeface="Times New Roman"/>
                          <a:ea typeface="Times New Roman"/>
                        </a:rPr>
                        <a:t>строки</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Фактически</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ru-RU" sz="1200" dirty="0">
                          <a:effectLst/>
                          <a:latin typeface="Times New Roman"/>
                          <a:ea typeface="Times New Roman"/>
                        </a:rPr>
                        <a:t>А</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Б</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1</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200">
                          <a:effectLst/>
                          <a:latin typeface="Times New Roman"/>
                          <a:ea typeface="Times New Roman"/>
                        </a:rPr>
                        <a:t>Доходы от предоставляемых услуг (без НДС, акцизов и аналогичных платежей) </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6</a:t>
                      </a:r>
                      <a:r>
                        <a:rPr lang="en-US" sz="1200">
                          <a:effectLst/>
                          <a:latin typeface="Times New Roman"/>
                          <a:ea typeface="Times New Roman"/>
                        </a:rPr>
                        <a:t>01</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431800">
                        <a:lnSpc>
                          <a:spcPts val="900"/>
                        </a:lnSpc>
                        <a:spcAft>
                          <a:spcPts val="0"/>
                        </a:spcAft>
                      </a:pPr>
                      <a:r>
                        <a:rPr lang="ru-RU" sz="1200">
                          <a:effectLst/>
                          <a:latin typeface="Times New Roman"/>
                          <a:ea typeface="Times New Roman"/>
                        </a:rPr>
                        <a:t>из них:</a:t>
                      </a:r>
                      <a:endParaRPr lang="ru-RU" sz="1800">
                        <a:effectLst/>
                        <a:latin typeface="Times New Roman"/>
                        <a:ea typeface="Times New Roman"/>
                      </a:endParaRPr>
                    </a:p>
                    <a:p>
                      <a:pPr marL="107950">
                        <a:spcAft>
                          <a:spcPts val="0"/>
                        </a:spcAft>
                      </a:pPr>
                      <a:r>
                        <a:rPr lang="ru-RU" sz="1200">
                          <a:effectLst/>
                          <a:latin typeface="Times New Roman"/>
                          <a:ea typeface="Times New Roman"/>
                        </a:rPr>
                        <a:t>от услуг размещения (от продажи номеров и от реализации путевок)</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602</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107950">
                        <a:spcAft>
                          <a:spcPts val="0"/>
                        </a:spcAft>
                      </a:pPr>
                      <a:r>
                        <a:rPr lang="ru-RU" sz="1200">
                          <a:effectLst/>
                          <a:latin typeface="Times New Roman"/>
                          <a:ea typeface="Times New Roman"/>
                        </a:rPr>
                        <a:t>от общественного питания, не входящего в стоимость номера/путевки</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Times New Roman"/>
                          <a:ea typeface="Times New Roman"/>
                        </a:rPr>
                        <a:t>603</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200">
                          <a:effectLst/>
                          <a:latin typeface="Times New Roman"/>
                          <a:ea typeface="Times New Roman"/>
                        </a:rPr>
                        <a:t>Прочие доходы и поступления</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Times New Roman"/>
                          <a:ea typeface="Times New Roman"/>
                        </a:rPr>
                        <a:t>604</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200" dirty="0">
                          <a:effectLst/>
                          <a:latin typeface="Times New Roman"/>
                          <a:ea typeface="Times New Roman"/>
                        </a:rPr>
                        <a:t>Затраты, связанные с производством и реализацией продукции (работ, услуг, товаров)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60</a:t>
                      </a:r>
                      <a:r>
                        <a:rPr lang="en-US" sz="1200">
                          <a:effectLst/>
                          <a:latin typeface="Times New Roman"/>
                          <a:ea typeface="Times New Roman"/>
                        </a:rPr>
                        <a:t>5</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Прямоугольник 6"/>
          <p:cNvSpPr/>
          <p:nvPr/>
        </p:nvSpPr>
        <p:spPr>
          <a:xfrm>
            <a:off x="443023" y="1303590"/>
            <a:ext cx="6096000" cy="1169551"/>
          </a:xfrm>
          <a:prstGeom prst="rect">
            <a:avLst/>
          </a:prstGeom>
        </p:spPr>
        <p:txBody>
          <a:bodyPr>
            <a:spAutoFit/>
          </a:bodyPr>
          <a:lstStyle/>
          <a:p>
            <a:pPr lvl="0"/>
            <a:r>
              <a:rPr lang="ru-RU" sz="1400" b="1" dirty="0" smtClean="0">
                <a:solidFill>
                  <a:srgbClr val="282A2E"/>
                </a:solidFill>
              </a:rPr>
              <a:t>По </a:t>
            </a:r>
            <a:r>
              <a:rPr lang="ru-RU" sz="1400" b="1" dirty="0">
                <a:solidFill>
                  <a:srgbClr val="282A2E"/>
                </a:solidFill>
              </a:rPr>
              <a:t>строке 602 </a:t>
            </a:r>
            <a:r>
              <a:rPr lang="ru-RU" sz="1400" dirty="0">
                <a:solidFill>
                  <a:srgbClr val="282A2E"/>
                </a:solidFill>
              </a:rPr>
              <a:t>показывается величина доходов, полученных от предоставления услуг размещения (в размере стоимости номера) и этих услуг, оплаченных потребителем в составе турпакета, т.е. в составе стоимости туристской или санаторно-оздоровительной </a:t>
            </a:r>
            <a:r>
              <a:rPr lang="ru-RU" sz="1400" dirty="0" smtClean="0">
                <a:solidFill>
                  <a:srgbClr val="282A2E"/>
                </a:solidFill>
              </a:rPr>
              <a:t>путевки</a:t>
            </a:r>
            <a:endParaRPr lang="ru-RU" sz="1400" dirty="0">
              <a:solidFill>
                <a:srgbClr val="282A2E"/>
              </a:solidFill>
            </a:endParaRPr>
          </a:p>
        </p:txBody>
      </p:sp>
      <p:sp>
        <p:nvSpPr>
          <p:cNvPr id="10" name="Прямоугольник 9"/>
          <p:cNvSpPr/>
          <p:nvPr/>
        </p:nvSpPr>
        <p:spPr>
          <a:xfrm>
            <a:off x="7400261" y="1330872"/>
            <a:ext cx="4072269" cy="1169551"/>
          </a:xfrm>
          <a:prstGeom prst="rect">
            <a:avLst/>
          </a:prstGeom>
        </p:spPr>
        <p:txBody>
          <a:bodyPr wrap="square">
            <a:spAutoFit/>
          </a:bodyPr>
          <a:lstStyle/>
          <a:p>
            <a:pPr lvl="0"/>
            <a:r>
              <a:rPr lang="ru-RU" sz="1400" b="1" dirty="0">
                <a:solidFill>
                  <a:srgbClr val="282A2E"/>
                </a:solidFill>
              </a:rPr>
              <a:t>По  строке 603 </a:t>
            </a:r>
            <a:r>
              <a:rPr lang="ru-RU" sz="1400" dirty="0">
                <a:solidFill>
                  <a:srgbClr val="282A2E"/>
                </a:solidFill>
              </a:rPr>
              <a:t>показывается сумма доходов КСР от оказания услуг общественного питания столовыми, кафе, ресторанами, барами, закусочными, не входящая в стоимость номера или путевки.</a:t>
            </a:r>
          </a:p>
        </p:txBody>
      </p:sp>
      <p:sp>
        <p:nvSpPr>
          <p:cNvPr id="12" name="Прямоугольник 11"/>
          <p:cNvSpPr/>
          <p:nvPr/>
        </p:nvSpPr>
        <p:spPr>
          <a:xfrm>
            <a:off x="1219217" y="4967911"/>
            <a:ext cx="9764233" cy="1384995"/>
          </a:xfrm>
          <a:prstGeom prst="rect">
            <a:avLst/>
          </a:prstGeom>
        </p:spPr>
        <p:txBody>
          <a:bodyPr wrap="square">
            <a:spAutoFit/>
          </a:bodyPr>
          <a:lstStyle/>
          <a:p>
            <a:pPr lvl="0"/>
            <a:r>
              <a:rPr lang="ru-RU" sz="1400" b="1" dirty="0">
                <a:solidFill>
                  <a:srgbClr val="282A2E"/>
                </a:solidFill>
              </a:rPr>
              <a:t>По строке 604 </a:t>
            </a:r>
            <a:r>
              <a:rPr lang="ru-RU" sz="1400" dirty="0">
                <a:solidFill>
                  <a:srgbClr val="282A2E"/>
                </a:solidFill>
              </a:rPr>
              <a:t>отражаются поступления средств на осуществление деятельности КСР из государственного бюджета всех уровней, средства, направляемые из государственных внебюджетных фондов, средства, полученные от головной коммерческой или некоммерческой </a:t>
            </a:r>
            <a:r>
              <a:rPr lang="ru-RU" sz="1400" dirty="0" err="1">
                <a:solidFill>
                  <a:srgbClr val="282A2E"/>
                </a:solidFill>
              </a:rPr>
              <a:t>небюджетной</a:t>
            </a:r>
            <a:r>
              <a:rPr lang="ru-RU" sz="1400" dirty="0">
                <a:solidFill>
                  <a:srgbClr val="282A2E"/>
                </a:solidFill>
              </a:rPr>
              <a:t> организации, а также показываются доходы КСР от работы подсобных предприятий, числящихся на балансе отчитывающейся организации, например, от сдачи в аренду земельных участков, нежилых помещений, используемых под бары, магазины, парикмахерские, от реализации выбывшего имущества, от продажи минеральной воды и лечебных </a:t>
            </a:r>
            <a:r>
              <a:rPr lang="ru-RU" sz="1400" dirty="0" smtClean="0">
                <a:solidFill>
                  <a:srgbClr val="282A2E"/>
                </a:solidFill>
              </a:rPr>
              <a:t>грязей</a:t>
            </a:r>
            <a:endParaRPr lang="ru-RU" sz="1400" dirty="0">
              <a:solidFill>
                <a:srgbClr val="282A2E"/>
              </a:solidFill>
            </a:endParaRPr>
          </a:p>
        </p:txBody>
      </p:sp>
      <p:cxnSp>
        <p:nvCxnSpPr>
          <p:cNvPr id="15" name="Скругленная соединительная линия 14"/>
          <p:cNvCxnSpPr/>
          <p:nvPr/>
        </p:nvCxnSpPr>
        <p:spPr>
          <a:xfrm>
            <a:off x="4763386" y="2473141"/>
            <a:ext cx="1967023" cy="1365212"/>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Скругленная соединительная линия 21"/>
          <p:cNvCxnSpPr/>
          <p:nvPr/>
        </p:nvCxnSpPr>
        <p:spPr>
          <a:xfrm rot="10800000" flipV="1">
            <a:off x="7538484" y="2500424"/>
            <a:ext cx="2519918" cy="1614376"/>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Скругленная соединительная линия 29"/>
          <p:cNvCxnSpPr/>
          <p:nvPr/>
        </p:nvCxnSpPr>
        <p:spPr>
          <a:xfrm rot="10800000">
            <a:off x="7400261" y="4270224"/>
            <a:ext cx="744286" cy="714886"/>
          </a:xfrm>
          <a:prstGeom prst="curvedConnector3">
            <a:avLst>
              <a:gd name="adj1" fmla="val 35714"/>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2449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98202" y="1572926"/>
            <a:ext cx="10891286" cy="1169551"/>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a:xfrm>
            <a:off x="599661" y="397563"/>
            <a:ext cx="9518374" cy="793283"/>
          </a:xfrm>
        </p:spPr>
        <p:txBody>
          <a:bodyPr>
            <a:normAutofit/>
          </a:bodyPr>
          <a:lstStyle/>
          <a:p>
            <a:r>
              <a:rPr lang="ru-RU" dirty="0"/>
              <a:t>Раздел </a:t>
            </a:r>
            <a:r>
              <a:rPr lang="ru-RU" dirty="0" smtClean="0"/>
              <a:t>6. ОСНОВНЫЕ ПОКАЗАТЕЛИ ФИНАНСОВО-ХОЗЯЙСТВЕННОЙ ДЕЯТЕЛЬНОСТИ, ТЫСЯЧ РУБЛЕЙ</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694362752"/>
              </p:ext>
            </p:extLst>
          </p:nvPr>
        </p:nvGraphicFramePr>
        <p:xfrm>
          <a:off x="1894815" y="2877454"/>
          <a:ext cx="8529955" cy="2125980"/>
        </p:xfrm>
        <a:graphic>
          <a:graphicData uri="http://schemas.openxmlformats.org/drawingml/2006/table">
            <a:tbl>
              <a:tblPr firstRow="1" firstCol="1" bandRow="1"/>
              <a:tblGrid>
                <a:gridCol w="4951730"/>
                <a:gridCol w="539750"/>
                <a:gridCol w="3038475"/>
              </a:tblGrid>
              <a:tr h="0">
                <a:tc>
                  <a:txBody>
                    <a:bodyPr/>
                    <a:lstStyle/>
                    <a:p>
                      <a:pPr algn="ctr">
                        <a:spcAft>
                          <a:spcPts val="0"/>
                        </a:spcAft>
                      </a:pPr>
                      <a:r>
                        <a:rPr lang="ru-RU" sz="1200" dirty="0">
                          <a:effectLst/>
                          <a:latin typeface="Times New Roman"/>
                          <a:ea typeface="Times New Roman"/>
                        </a:rPr>
                        <a:t>Наименование </a:t>
                      </a:r>
                      <a:br>
                        <a:rPr lang="ru-RU" sz="1200" dirty="0">
                          <a:effectLst/>
                          <a:latin typeface="Times New Roman"/>
                          <a:ea typeface="Times New Roman"/>
                        </a:rPr>
                      </a:br>
                      <a:r>
                        <a:rPr lang="ru-RU" sz="1200" dirty="0">
                          <a:effectLst/>
                          <a:latin typeface="Times New Roman"/>
                          <a:ea typeface="Times New Roman"/>
                        </a:rPr>
                        <a:t>показателей</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 </a:t>
                      </a:r>
                      <a:br>
                        <a:rPr lang="ru-RU" sz="1200">
                          <a:effectLst/>
                          <a:latin typeface="Times New Roman"/>
                          <a:ea typeface="Times New Roman"/>
                        </a:rPr>
                      </a:br>
                      <a:r>
                        <a:rPr lang="ru-RU" sz="1200">
                          <a:effectLst/>
                          <a:latin typeface="Times New Roman"/>
                          <a:ea typeface="Times New Roman"/>
                        </a:rPr>
                        <a:t>строки</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Фактически</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ru-RU" sz="1200" dirty="0">
                          <a:effectLst/>
                          <a:latin typeface="Times New Roman"/>
                          <a:ea typeface="Times New Roman"/>
                        </a:rPr>
                        <a:t>А</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Б</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1</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200" dirty="0">
                          <a:effectLst/>
                          <a:latin typeface="Times New Roman"/>
                          <a:ea typeface="Times New Roman"/>
                        </a:rPr>
                        <a:t>Доходы от предоставляемых услуг (без НДС, акцизов и аналогичных платежей)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6</a:t>
                      </a:r>
                      <a:r>
                        <a:rPr lang="en-US" sz="1200">
                          <a:effectLst/>
                          <a:latin typeface="Times New Roman"/>
                          <a:ea typeface="Times New Roman"/>
                        </a:rPr>
                        <a:t>01</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431800">
                        <a:lnSpc>
                          <a:spcPts val="900"/>
                        </a:lnSpc>
                        <a:spcAft>
                          <a:spcPts val="0"/>
                        </a:spcAft>
                      </a:pPr>
                      <a:r>
                        <a:rPr lang="ru-RU" sz="1200">
                          <a:effectLst/>
                          <a:latin typeface="Times New Roman"/>
                          <a:ea typeface="Times New Roman"/>
                        </a:rPr>
                        <a:t>из них:</a:t>
                      </a:r>
                      <a:endParaRPr lang="ru-RU" sz="1800">
                        <a:effectLst/>
                        <a:latin typeface="Times New Roman"/>
                        <a:ea typeface="Times New Roman"/>
                      </a:endParaRPr>
                    </a:p>
                    <a:p>
                      <a:pPr marL="107950">
                        <a:spcAft>
                          <a:spcPts val="0"/>
                        </a:spcAft>
                      </a:pPr>
                      <a:r>
                        <a:rPr lang="ru-RU" sz="1200">
                          <a:effectLst/>
                          <a:latin typeface="Times New Roman"/>
                          <a:ea typeface="Times New Roman"/>
                        </a:rPr>
                        <a:t>от услуг размещения (от продажи номеров и от реализации путевок)</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a:effectLst/>
                          <a:latin typeface="Times New Roman"/>
                          <a:ea typeface="Times New Roman"/>
                        </a:rPr>
                        <a:t>602</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107950">
                        <a:spcAft>
                          <a:spcPts val="0"/>
                        </a:spcAft>
                      </a:pPr>
                      <a:r>
                        <a:rPr lang="ru-RU" sz="1200">
                          <a:effectLst/>
                          <a:latin typeface="Times New Roman"/>
                          <a:ea typeface="Times New Roman"/>
                        </a:rPr>
                        <a:t>от общественного питания, не входящего в стоимость номера/путевки</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Times New Roman"/>
                          <a:ea typeface="Times New Roman"/>
                        </a:rPr>
                        <a:t>603</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200">
                          <a:effectLst/>
                          <a:latin typeface="Times New Roman"/>
                          <a:ea typeface="Times New Roman"/>
                        </a:rPr>
                        <a:t>Прочие доходы и поступления</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Times New Roman"/>
                          <a:ea typeface="Times New Roman"/>
                        </a:rPr>
                        <a:t>604</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u-RU" sz="1200">
                          <a:effectLst/>
                          <a:latin typeface="Times New Roman"/>
                          <a:ea typeface="Times New Roman"/>
                        </a:rPr>
                        <a:t>Затраты, связанные с производством и реализацией продукции (работ, услуг, товаров) </a:t>
                      </a:r>
                      <a:endParaRPr lang="ru-RU" sz="18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60</a:t>
                      </a:r>
                      <a:r>
                        <a:rPr lang="en-US" sz="1200" dirty="0">
                          <a:effectLst/>
                          <a:latin typeface="Times New Roman"/>
                          <a:ea typeface="Times New Roman"/>
                        </a:rPr>
                        <a:t>5</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200" dirty="0">
                          <a:effectLst/>
                          <a:latin typeface="Times New Roman"/>
                          <a:ea typeface="Times New Roman"/>
                        </a:rPr>
                        <a:t> </a:t>
                      </a:r>
                      <a:endParaRPr lang="ru-RU" sz="18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Прямоугольник 12"/>
          <p:cNvSpPr/>
          <p:nvPr/>
        </p:nvSpPr>
        <p:spPr>
          <a:xfrm>
            <a:off x="698202" y="1572926"/>
            <a:ext cx="10923183" cy="1169551"/>
          </a:xfrm>
          <a:prstGeom prst="rect">
            <a:avLst/>
          </a:prstGeom>
        </p:spPr>
        <p:txBody>
          <a:bodyPr wrap="square">
            <a:spAutoFit/>
          </a:bodyPr>
          <a:lstStyle/>
          <a:p>
            <a:pPr lvl="0"/>
            <a:r>
              <a:rPr lang="ru-RU" sz="1400" b="1" dirty="0">
                <a:solidFill>
                  <a:srgbClr val="282A2E"/>
                </a:solidFill>
              </a:rPr>
              <a:t>По строке 605 </a:t>
            </a:r>
            <a:r>
              <a:rPr lang="ru-RU" sz="1400" dirty="0">
                <a:solidFill>
                  <a:srgbClr val="282A2E"/>
                </a:solidFill>
              </a:rPr>
              <a:t>показывают затраты, связанные с производством и реализацией продукции (работ, услуг, товаров) КСР, включая расходы на оплату труда. </a:t>
            </a:r>
            <a:r>
              <a:rPr lang="ru-RU" sz="1400" dirty="0" err="1">
                <a:solidFill>
                  <a:srgbClr val="282A2E"/>
                </a:solidFill>
              </a:rPr>
              <a:t>Cтроку</a:t>
            </a:r>
            <a:r>
              <a:rPr lang="ru-RU" sz="1400" dirty="0">
                <a:solidFill>
                  <a:srgbClr val="282A2E"/>
                </a:solidFill>
              </a:rPr>
              <a:t> 605 заполняют в том числе организации, находящиеся на упрощенной системе налогообложения, </a:t>
            </a:r>
            <a:r>
              <a:rPr lang="ru-RU" sz="1400" dirty="0" smtClean="0">
                <a:solidFill>
                  <a:srgbClr val="282A2E"/>
                </a:solidFill>
              </a:rPr>
              <a:t>при </a:t>
            </a:r>
            <a:r>
              <a:rPr lang="ru-RU" sz="1400" dirty="0">
                <a:solidFill>
                  <a:srgbClr val="282A2E"/>
                </a:solidFill>
              </a:rPr>
              <a:t>условии, что объектом налогообложения являются доходы, уменьшенные на величину расходов. Юридические лица, финансируемые только из бюджета и внебюджетных фондов, а также организации, находящиеся на упрощенной системе налогообложения (объектом налогообложения которых является доход), строку 605 не </a:t>
            </a:r>
            <a:r>
              <a:rPr lang="ru-RU" sz="1400" dirty="0" smtClean="0">
                <a:solidFill>
                  <a:srgbClr val="282A2E"/>
                </a:solidFill>
              </a:rPr>
              <a:t>заполняют</a:t>
            </a:r>
            <a:endParaRPr lang="ru-RU" sz="1400" dirty="0">
              <a:solidFill>
                <a:srgbClr val="282A2E"/>
              </a:solidFill>
            </a:endParaRPr>
          </a:p>
        </p:txBody>
      </p:sp>
      <p:sp>
        <p:nvSpPr>
          <p:cNvPr id="2" name="Прямоугольник 1"/>
          <p:cNvSpPr/>
          <p:nvPr/>
        </p:nvSpPr>
        <p:spPr>
          <a:xfrm>
            <a:off x="698202" y="5231651"/>
            <a:ext cx="10806226" cy="954107"/>
          </a:xfrm>
          <a:prstGeom prst="rect">
            <a:avLst/>
          </a:prstGeom>
        </p:spPr>
        <p:txBody>
          <a:bodyPr wrap="square">
            <a:spAutoFit/>
          </a:bodyPr>
          <a:lstStyle/>
          <a:p>
            <a:pPr lvl="0"/>
            <a:r>
              <a:rPr lang="ru-RU" sz="1400" dirty="0">
                <a:solidFill>
                  <a:srgbClr val="282A2E"/>
                </a:solidFill>
              </a:rPr>
              <a:t>При заполнении строки 605 следует руководствоваться Указаниями по заполнению формы федерального статистического наблюдения № 5-З «Сведения о затратах на производство и продажу продукции (товаров, работ, услуг)» (размещены на официальном сайте </a:t>
            </a:r>
            <a:r>
              <a:rPr lang="ru-RU" sz="1400" dirty="0" smtClean="0">
                <a:solidFill>
                  <a:srgbClr val="282A2E"/>
                </a:solidFill>
              </a:rPr>
              <a:t>Росстата в </a:t>
            </a:r>
            <a:r>
              <a:rPr lang="ru-RU" sz="1400" dirty="0">
                <a:solidFill>
                  <a:srgbClr val="282A2E"/>
                </a:solidFill>
              </a:rPr>
              <a:t>информационно-телекоммуникационной сети «Интернет» по адресу: </a:t>
            </a:r>
            <a:r>
              <a:rPr lang="ru-RU" sz="1400" i="1" dirty="0" smtClean="0">
                <a:solidFill>
                  <a:srgbClr val="282A2E"/>
                </a:solidFill>
              </a:rPr>
              <a:t>rosstat.gov.ru </a:t>
            </a:r>
            <a:r>
              <a:rPr lang="ru-RU" sz="1400" i="1" dirty="0">
                <a:solidFill>
                  <a:srgbClr val="282A2E"/>
                </a:solidFill>
              </a:rPr>
              <a:t>/ Респондентам / Формы федерального статистического наблюдения и формы бухгалтерской (финансовой) </a:t>
            </a:r>
            <a:r>
              <a:rPr lang="ru-RU" sz="1400" i="1" dirty="0" smtClean="0">
                <a:solidFill>
                  <a:srgbClr val="282A2E"/>
                </a:solidFill>
              </a:rPr>
              <a:t>отчетности</a:t>
            </a:r>
            <a:endParaRPr lang="ru-RU" sz="1400" i="1" dirty="0">
              <a:solidFill>
                <a:srgbClr val="282A2E"/>
              </a:solidFill>
            </a:endParaRPr>
          </a:p>
        </p:txBody>
      </p:sp>
      <p:cxnSp>
        <p:nvCxnSpPr>
          <p:cNvPr id="8" name="Скругленная соединительная линия 7"/>
          <p:cNvCxnSpPr/>
          <p:nvPr/>
        </p:nvCxnSpPr>
        <p:spPr>
          <a:xfrm rot="10800000" flipV="1">
            <a:off x="7464057" y="2742476"/>
            <a:ext cx="3306728" cy="2084703"/>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12642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A47689-C546-72FD-E9CA-2FCA3A157F84}"/>
              </a:ext>
            </a:extLst>
          </p:cNvPr>
          <p:cNvSpPr>
            <a:spLocks noGrp="1"/>
          </p:cNvSpPr>
          <p:nvPr>
            <p:ph type="title"/>
          </p:nvPr>
        </p:nvSpPr>
        <p:spPr/>
        <p:txBody>
          <a:bodyPr/>
          <a:lstStyle/>
          <a:p>
            <a:r>
              <a:rPr lang="ru-RU" dirty="0"/>
              <a:t>6</a:t>
            </a:r>
          </a:p>
        </p:txBody>
      </p:sp>
      <p:sp>
        <p:nvSpPr>
          <p:cNvPr id="3" name="Текст 2">
            <a:extLst>
              <a:ext uri="{FF2B5EF4-FFF2-40B4-BE49-F238E27FC236}">
                <a16:creationId xmlns="" xmlns:a16="http://schemas.microsoft.com/office/drawing/2014/main" id="{C2F5FB5E-FE99-C5E4-F84B-62F359F9BE2D}"/>
              </a:ext>
            </a:extLst>
          </p:cNvPr>
          <p:cNvSpPr>
            <a:spLocks noGrp="1"/>
          </p:cNvSpPr>
          <p:nvPr>
            <p:ph type="body" idx="1"/>
          </p:nvPr>
        </p:nvSpPr>
        <p:spPr/>
        <p:txBody>
          <a:bodyPr/>
          <a:lstStyle/>
          <a:p>
            <a:r>
              <a:rPr lang="ru-RU" sz="2400" b="1" dirty="0" smtClean="0">
                <a:solidFill>
                  <a:srgbClr val="282A2E"/>
                </a:solidFill>
                <a:latin typeface="Arial"/>
                <a:cs typeface="Arial"/>
              </a:rPr>
              <a:t>Сведения о персонале</a:t>
            </a:r>
            <a:endParaRPr lang="ru-RU" sz="2400" dirty="0">
              <a:latin typeface="Arial"/>
              <a:cs typeface="Arial"/>
            </a:endParaRPr>
          </a:p>
        </p:txBody>
      </p:sp>
    </p:spTree>
    <p:extLst>
      <p:ext uri="{BB962C8B-B14F-4D97-AF65-F5344CB8AC3E}">
        <p14:creationId xmlns:p14="http://schemas.microsoft.com/office/powerpoint/2010/main" val="3947512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2CDD65A-503E-8E12-3243-017CD23FCDB5}"/>
              </a:ext>
            </a:extLst>
          </p:cNvPr>
          <p:cNvSpPr>
            <a:spLocks noGrp="1"/>
          </p:cNvSpPr>
          <p:nvPr>
            <p:ph type="title"/>
          </p:nvPr>
        </p:nvSpPr>
        <p:spPr/>
        <p:txBody>
          <a:bodyPr/>
          <a:lstStyle/>
          <a:p>
            <a:r>
              <a:rPr lang="ru-RU" dirty="0"/>
              <a:t>1</a:t>
            </a:r>
          </a:p>
        </p:txBody>
      </p:sp>
      <p:sp>
        <p:nvSpPr>
          <p:cNvPr id="3" name="Текст 2">
            <a:extLst>
              <a:ext uri="{FF2B5EF4-FFF2-40B4-BE49-F238E27FC236}">
                <a16:creationId xmlns="" xmlns:a16="http://schemas.microsoft.com/office/drawing/2014/main" id="{6987C252-1EB7-AEF1-21BA-C0D8A64F17C0}"/>
              </a:ext>
            </a:extLst>
          </p:cNvPr>
          <p:cNvSpPr>
            <a:spLocks noGrp="1"/>
          </p:cNvSpPr>
          <p:nvPr>
            <p:ph type="body" idx="1"/>
          </p:nvPr>
        </p:nvSpPr>
        <p:spPr/>
        <p:txBody>
          <a:bodyPr>
            <a:normAutofit/>
          </a:bodyPr>
          <a:lstStyle/>
          <a:p>
            <a:r>
              <a:rPr lang="ru-RU" dirty="0" smtClean="0"/>
              <a:t>Порядок представления формы</a:t>
            </a:r>
            <a:endParaRPr lang="ru-RU" sz="2400" dirty="0">
              <a:latin typeface="Arial"/>
              <a:cs typeface="Arial"/>
            </a:endParaRPr>
          </a:p>
        </p:txBody>
      </p:sp>
    </p:spTree>
    <p:extLst>
      <p:ext uri="{BB962C8B-B14F-4D97-AF65-F5344CB8AC3E}">
        <p14:creationId xmlns:p14="http://schemas.microsoft.com/office/powerpoint/2010/main" val="18835163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66307" y="3544297"/>
            <a:ext cx="6096000" cy="2031373"/>
          </a:xfrm>
          <a:prstGeom prst="roundRect">
            <a:avLst>
              <a:gd name="adj" fmla="val 5487"/>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9175897" y="3315924"/>
            <a:ext cx="2456119" cy="1643016"/>
          </a:xfrm>
          <a:prstGeom prst="roundRect">
            <a:avLst>
              <a:gd name="adj" fmla="val 5487"/>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9367285" y="1658647"/>
            <a:ext cx="2456119" cy="954107"/>
          </a:xfrm>
          <a:prstGeom prst="roundRect">
            <a:avLst>
              <a:gd name="adj" fmla="val 5487"/>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Заголовок 5"/>
          <p:cNvSpPr>
            <a:spLocks noGrp="1"/>
          </p:cNvSpPr>
          <p:nvPr>
            <p:ph type="title"/>
          </p:nvPr>
        </p:nvSpPr>
        <p:spPr>
          <a:xfrm>
            <a:off x="599661" y="397563"/>
            <a:ext cx="9518374" cy="793283"/>
          </a:xfrm>
        </p:spPr>
        <p:txBody>
          <a:bodyPr>
            <a:normAutofit/>
          </a:bodyPr>
          <a:lstStyle/>
          <a:p>
            <a:r>
              <a:rPr lang="ru-RU" dirty="0"/>
              <a:t>Раздел 7. </a:t>
            </a:r>
            <a:r>
              <a:rPr lang="ru-RU" dirty="0" smtClean="0"/>
              <a:t>СВЕДЕНИЯ О ПЕРСОНАЛЕ</a:t>
            </a:r>
            <a:endParaRPr lang="ru-RU" dirty="0"/>
          </a:p>
        </p:txBody>
      </p:sp>
      <p:sp>
        <p:nvSpPr>
          <p:cNvPr id="13" name="Прямоугольник 12"/>
          <p:cNvSpPr/>
          <p:nvPr/>
        </p:nvSpPr>
        <p:spPr>
          <a:xfrm>
            <a:off x="9175896" y="3358502"/>
            <a:ext cx="2647508" cy="1600438"/>
          </a:xfrm>
          <a:prstGeom prst="rect">
            <a:avLst/>
          </a:prstGeom>
        </p:spPr>
        <p:txBody>
          <a:bodyPr wrap="square">
            <a:spAutoFit/>
          </a:bodyPr>
          <a:lstStyle/>
          <a:p>
            <a:pPr lvl="0"/>
            <a:r>
              <a:rPr lang="ru-RU" sz="1400" b="1" dirty="0" smtClean="0">
                <a:solidFill>
                  <a:srgbClr val="282A2E"/>
                </a:solidFill>
              </a:rPr>
              <a:t>По </a:t>
            </a:r>
            <a:r>
              <a:rPr lang="ru-RU" sz="1400" b="1" dirty="0">
                <a:solidFill>
                  <a:srgbClr val="282A2E"/>
                </a:solidFill>
              </a:rPr>
              <a:t>строке 702 </a:t>
            </a:r>
            <a:r>
              <a:rPr lang="ru-RU" sz="1400" dirty="0">
                <a:solidFill>
                  <a:srgbClr val="282A2E"/>
                </a:solidFill>
              </a:rPr>
              <a:t>отражается средняя численность внешних совместителей и работников, выполнявших работы по договорам гражданско-правового </a:t>
            </a:r>
            <a:r>
              <a:rPr lang="ru-RU" sz="1400" dirty="0" smtClean="0">
                <a:solidFill>
                  <a:srgbClr val="282A2E"/>
                </a:solidFill>
              </a:rPr>
              <a:t>характера</a:t>
            </a:r>
            <a:endParaRPr lang="ru-RU" sz="1400" dirty="0">
              <a:solidFill>
                <a:srgbClr val="282A2E"/>
              </a:solidFill>
            </a:endParaRPr>
          </a:p>
        </p:txBody>
      </p:sp>
      <p:sp>
        <p:nvSpPr>
          <p:cNvPr id="3" name="Прямоугольник 2"/>
          <p:cNvSpPr/>
          <p:nvPr/>
        </p:nvSpPr>
        <p:spPr>
          <a:xfrm>
            <a:off x="9367286" y="1658647"/>
            <a:ext cx="2679403" cy="954107"/>
          </a:xfrm>
          <a:prstGeom prst="rect">
            <a:avLst/>
          </a:prstGeom>
        </p:spPr>
        <p:txBody>
          <a:bodyPr wrap="square">
            <a:spAutoFit/>
          </a:bodyPr>
          <a:lstStyle/>
          <a:p>
            <a:pPr lvl="0"/>
            <a:r>
              <a:rPr lang="ru-RU" sz="1400" b="1" dirty="0">
                <a:solidFill>
                  <a:srgbClr val="282A2E"/>
                </a:solidFill>
              </a:rPr>
              <a:t>По строке 701 </a:t>
            </a:r>
            <a:r>
              <a:rPr lang="ru-RU" sz="1400" dirty="0">
                <a:solidFill>
                  <a:srgbClr val="282A2E"/>
                </a:solidFill>
              </a:rPr>
              <a:t>отражается среднесписочная численность работников за год</a:t>
            </a:r>
          </a:p>
        </p:txBody>
      </p:sp>
      <p:graphicFrame>
        <p:nvGraphicFramePr>
          <p:cNvPr id="5" name="Таблица 4"/>
          <p:cNvGraphicFramePr>
            <a:graphicFrameLocks noGrp="1"/>
          </p:cNvGraphicFramePr>
          <p:nvPr>
            <p:extLst>
              <p:ext uri="{D42A27DB-BD31-4B8C-83A1-F6EECF244321}">
                <p14:modId xmlns:p14="http://schemas.microsoft.com/office/powerpoint/2010/main" val="3019936738"/>
              </p:ext>
            </p:extLst>
          </p:nvPr>
        </p:nvGraphicFramePr>
        <p:xfrm>
          <a:off x="372142" y="1275908"/>
          <a:ext cx="8786033" cy="1900175"/>
        </p:xfrm>
        <a:graphic>
          <a:graphicData uri="http://schemas.openxmlformats.org/drawingml/2006/table">
            <a:tbl>
              <a:tblPr firstRow="1" firstCol="1" bandRow="1"/>
              <a:tblGrid>
                <a:gridCol w="5100387"/>
                <a:gridCol w="555953"/>
                <a:gridCol w="3129693"/>
              </a:tblGrid>
              <a:tr h="523440">
                <a:tc>
                  <a:txBody>
                    <a:bodyPr/>
                    <a:lstStyle/>
                    <a:p>
                      <a:pPr algn="ctr">
                        <a:lnSpc>
                          <a:spcPts val="1000"/>
                        </a:lnSpc>
                        <a:spcAft>
                          <a:spcPts val="0"/>
                        </a:spcAft>
                      </a:pPr>
                      <a:r>
                        <a:rPr lang="ru-RU" sz="1400" dirty="0">
                          <a:effectLst/>
                          <a:latin typeface="Times New Roman"/>
                          <a:ea typeface="Times New Roman"/>
                        </a:rPr>
                        <a:t>Наименование </a:t>
                      </a:r>
                      <a:br>
                        <a:rPr lang="ru-RU" sz="1400" dirty="0">
                          <a:effectLst/>
                          <a:latin typeface="Times New Roman"/>
                          <a:ea typeface="Times New Roman"/>
                        </a:rPr>
                      </a:br>
                      <a:r>
                        <a:rPr lang="ru-RU" sz="1400" dirty="0">
                          <a:effectLst/>
                          <a:latin typeface="Times New Roman"/>
                          <a:ea typeface="Times New Roman"/>
                        </a:rPr>
                        <a:t>показателей</a:t>
                      </a:r>
                      <a:endParaRPr lang="ru-RU" sz="20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a:effectLst/>
                          <a:latin typeface="Times New Roman"/>
                          <a:ea typeface="Times New Roman"/>
                        </a:rPr>
                        <a:t>№ строки</a:t>
                      </a:r>
                      <a:endParaRPr lang="ru-RU" sz="20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400" dirty="0">
                          <a:effectLst/>
                          <a:latin typeface="Times New Roman"/>
                          <a:ea typeface="Times New Roman"/>
                        </a:rPr>
                        <a:t>Фактически</a:t>
                      </a:r>
                      <a:endParaRPr lang="ru-RU" sz="20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334">
                <a:tc>
                  <a:txBody>
                    <a:bodyPr/>
                    <a:lstStyle/>
                    <a:p>
                      <a:pPr algn="ctr">
                        <a:lnSpc>
                          <a:spcPts val="900"/>
                        </a:lnSpc>
                        <a:spcAft>
                          <a:spcPts val="0"/>
                        </a:spcAft>
                      </a:pPr>
                      <a:r>
                        <a:rPr lang="ru-RU" sz="1400" dirty="0">
                          <a:effectLst/>
                          <a:latin typeface="Times New Roman"/>
                          <a:ea typeface="Times New Roman"/>
                        </a:rPr>
                        <a:t>А</a:t>
                      </a:r>
                      <a:endParaRPr lang="ru-RU" sz="20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Aft>
                          <a:spcPts val="0"/>
                        </a:spcAft>
                      </a:pPr>
                      <a:r>
                        <a:rPr lang="ru-RU" sz="1400" dirty="0">
                          <a:effectLst/>
                          <a:latin typeface="Times New Roman"/>
                          <a:ea typeface="Times New Roman"/>
                        </a:rPr>
                        <a:t>Б</a:t>
                      </a:r>
                      <a:endParaRPr lang="ru-RU" sz="20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Aft>
                          <a:spcPts val="0"/>
                        </a:spcAft>
                      </a:pPr>
                      <a:r>
                        <a:rPr lang="ru-RU" sz="1400" dirty="0">
                          <a:effectLst/>
                          <a:latin typeface="Times New Roman"/>
                          <a:ea typeface="Times New Roman"/>
                        </a:rPr>
                        <a:t>1</a:t>
                      </a:r>
                      <a:endParaRPr lang="ru-RU" sz="20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123">
                <a:tc>
                  <a:txBody>
                    <a:bodyPr/>
                    <a:lstStyle/>
                    <a:p>
                      <a:pPr>
                        <a:lnSpc>
                          <a:spcPts val="900"/>
                        </a:lnSpc>
                        <a:spcAft>
                          <a:spcPts val="0"/>
                        </a:spcAft>
                      </a:pPr>
                      <a:r>
                        <a:rPr lang="ru-RU" sz="1400">
                          <a:effectLst/>
                          <a:latin typeface="Times New Roman"/>
                          <a:ea typeface="Times New Roman"/>
                        </a:rPr>
                        <a:t>Среднесписочная численность работников (без  внешних совместителей и работников несписочного состава) </a:t>
                      </a:r>
                      <a:endParaRPr lang="ru-RU" sz="20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Aft>
                          <a:spcPts val="0"/>
                        </a:spcAft>
                      </a:pPr>
                      <a:r>
                        <a:rPr lang="ru-RU" sz="1400">
                          <a:effectLst/>
                          <a:latin typeface="Times New Roman"/>
                          <a:ea typeface="Times New Roman"/>
                        </a:rPr>
                        <a:t>7</a:t>
                      </a:r>
                      <a:r>
                        <a:rPr lang="en-US" sz="1400">
                          <a:effectLst/>
                          <a:latin typeface="Times New Roman"/>
                          <a:ea typeface="Times New Roman"/>
                        </a:rPr>
                        <a:t>01</a:t>
                      </a:r>
                      <a:endParaRPr lang="ru-RU" sz="20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Aft>
                          <a:spcPts val="0"/>
                        </a:spcAft>
                      </a:pPr>
                      <a:r>
                        <a:rPr lang="ru-RU" sz="1400" dirty="0">
                          <a:effectLst/>
                          <a:latin typeface="Times New Roman"/>
                          <a:ea typeface="Times New Roman"/>
                        </a:rPr>
                        <a:t> </a:t>
                      </a:r>
                      <a:endParaRPr lang="ru-RU" sz="20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155">
                <a:tc>
                  <a:txBody>
                    <a:bodyPr/>
                    <a:lstStyle/>
                    <a:p>
                      <a:pPr>
                        <a:lnSpc>
                          <a:spcPts val="900"/>
                        </a:lnSpc>
                        <a:spcAft>
                          <a:spcPts val="0"/>
                        </a:spcAft>
                      </a:pPr>
                      <a:r>
                        <a:rPr lang="ru-RU" sz="1400">
                          <a:effectLst/>
                          <a:latin typeface="Times New Roman"/>
                          <a:ea typeface="Times New Roman"/>
                        </a:rPr>
                        <a:t>Средняя численность внешних совместителей и работников, выполнявших работы по договорам гражданско-правового характера</a:t>
                      </a:r>
                      <a:endParaRPr lang="ru-RU" sz="20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Aft>
                          <a:spcPts val="0"/>
                        </a:spcAft>
                      </a:pPr>
                      <a:r>
                        <a:rPr lang="ru-RU" sz="1400">
                          <a:effectLst/>
                          <a:latin typeface="Times New Roman"/>
                          <a:ea typeface="Times New Roman"/>
                        </a:rPr>
                        <a:t>7</a:t>
                      </a:r>
                      <a:r>
                        <a:rPr lang="en-US" sz="1400">
                          <a:effectLst/>
                          <a:latin typeface="Times New Roman"/>
                          <a:ea typeface="Times New Roman"/>
                        </a:rPr>
                        <a:t>0</a:t>
                      </a:r>
                      <a:r>
                        <a:rPr lang="ru-RU" sz="1400">
                          <a:effectLst/>
                          <a:latin typeface="Times New Roman"/>
                          <a:ea typeface="Times New Roman"/>
                        </a:rPr>
                        <a:t>2</a:t>
                      </a:r>
                      <a:endParaRPr lang="ru-RU" sz="20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Aft>
                          <a:spcPts val="0"/>
                        </a:spcAft>
                      </a:pPr>
                      <a:r>
                        <a:rPr lang="ru-RU" sz="1400" dirty="0">
                          <a:effectLst/>
                          <a:latin typeface="Times New Roman"/>
                          <a:ea typeface="Times New Roman"/>
                        </a:rPr>
                        <a:t> </a:t>
                      </a:r>
                      <a:endParaRPr lang="ru-RU" sz="20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123">
                <a:tc>
                  <a:txBody>
                    <a:bodyPr/>
                    <a:lstStyle/>
                    <a:p>
                      <a:pPr>
                        <a:lnSpc>
                          <a:spcPts val="900"/>
                        </a:lnSpc>
                        <a:spcAft>
                          <a:spcPts val="0"/>
                        </a:spcAft>
                      </a:pPr>
                      <a:r>
                        <a:rPr lang="ru-RU" sz="1400">
                          <a:effectLst/>
                          <a:latin typeface="Times New Roman"/>
                          <a:ea typeface="Times New Roman"/>
                        </a:rPr>
                        <a:t>Численность работников, привлеченных по договорам оказания аутсорсинговых услуг</a:t>
                      </a:r>
                      <a:endParaRPr lang="ru-RU" sz="20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Aft>
                          <a:spcPts val="0"/>
                        </a:spcAft>
                      </a:pPr>
                      <a:r>
                        <a:rPr lang="ru-RU" sz="1400">
                          <a:effectLst/>
                          <a:latin typeface="Times New Roman"/>
                          <a:ea typeface="Times New Roman"/>
                        </a:rPr>
                        <a:t>703</a:t>
                      </a:r>
                      <a:endParaRPr lang="ru-RU" sz="200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900"/>
                        </a:lnSpc>
                        <a:spcAft>
                          <a:spcPts val="0"/>
                        </a:spcAft>
                      </a:pPr>
                      <a:r>
                        <a:rPr lang="ru-RU" sz="1400" dirty="0">
                          <a:effectLst/>
                          <a:latin typeface="Times New Roman"/>
                          <a:ea typeface="Times New Roman"/>
                        </a:rPr>
                        <a:t> </a:t>
                      </a:r>
                      <a:endParaRPr lang="ru-RU" sz="2000" dirty="0">
                        <a:effectLst/>
                        <a:latin typeface="Times New Roman"/>
                        <a:ea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Прямоугольник 8"/>
          <p:cNvSpPr/>
          <p:nvPr/>
        </p:nvSpPr>
        <p:spPr>
          <a:xfrm>
            <a:off x="666307" y="3544345"/>
            <a:ext cx="6096000" cy="2031325"/>
          </a:xfrm>
          <a:prstGeom prst="rect">
            <a:avLst/>
          </a:prstGeom>
        </p:spPr>
        <p:txBody>
          <a:bodyPr>
            <a:spAutoFit/>
          </a:bodyPr>
          <a:lstStyle/>
          <a:p>
            <a:r>
              <a:rPr lang="ru-RU" sz="1400" b="1" dirty="0"/>
              <a:t>По строке 703 </a:t>
            </a:r>
            <a:r>
              <a:rPr lang="ru-RU" sz="1400" dirty="0"/>
              <a:t>отражается численность работников, привлеченных по договорам оказания </a:t>
            </a:r>
            <a:r>
              <a:rPr lang="ru-RU" sz="1400" dirty="0" err="1"/>
              <a:t>аутсорсинговых</a:t>
            </a:r>
            <a:r>
              <a:rPr lang="ru-RU" sz="1400" dirty="0"/>
              <a:t> услуг (услуг по гражданско-правовым договорам, заключенным с другими субъектами предпринимательской деятельности). Для целей заполнения данной формы под аутсорсингом понимается передача респондентом, на основании договора, определённых функций (например, уборка помещений, услуги общественного питания) на обслуживание другому хозяйствующему субъекту, специализирующемуся в соответствующей </a:t>
            </a:r>
            <a:r>
              <a:rPr lang="ru-RU" sz="1400" dirty="0" smtClean="0"/>
              <a:t>области</a:t>
            </a:r>
            <a:endParaRPr lang="ru-RU" sz="1400" dirty="0"/>
          </a:p>
        </p:txBody>
      </p:sp>
      <p:cxnSp>
        <p:nvCxnSpPr>
          <p:cNvPr id="17" name="Скругленная соединительная линия 16"/>
          <p:cNvCxnSpPr/>
          <p:nvPr/>
        </p:nvCxnSpPr>
        <p:spPr>
          <a:xfrm rot="10800000">
            <a:off x="6134987" y="2519916"/>
            <a:ext cx="3040911" cy="1435396"/>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Скругленная соединительная линия 18"/>
          <p:cNvCxnSpPr/>
          <p:nvPr/>
        </p:nvCxnSpPr>
        <p:spPr>
          <a:xfrm flipV="1">
            <a:off x="3317358" y="3009014"/>
            <a:ext cx="2137144" cy="535284"/>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Скругленная соединительная линия 21"/>
          <p:cNvCxnSpPr/>
          <p:nvPr/>
        </p:nvCxnSpPr>
        <p:spPr>
          <a:xfrm rot="10800000" flipV="1">
            <a:off x="6134987" y="1658645"/>
            <a:ext cx="4019106" cy="574191"/>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7573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744640" y="1181593"/>
            <a:ext cx="5737183" cy="2747438"/>
          </a:xfrm>
          <a:prstGeom prst="roundRect">
            <a:avLst>
              <a:gd name="adj" fmla="val 5487"/>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Заголовок 5"/>
          <p:cNvSpPr txBox="1">
            <a:spLocks/>
          </p:cNvSpPr>
          <p:nvPr/>
        </p:nvSpPr>
        <p:spPr>
          <a:xfrm>
            <a:off x="752061" y="549963"/>
            <a:ext cx="9518374" cy="793283"/>
          </a:xfrm>
          <a:prstGeom prst="rect">
            <a:avLst/>
          </a:prstGeom>
        </p:spPr>
        <p:txBody>
          <a:bodyPr anchor="t">
            <a:normAutofit/>
          </a:bodyPr>
          <a:lstStyle>
            <a:lvl1pPr algn="l" defTabSz="914400" rtl="0" eaLnBrk="1" latinLnBrk="0" hangingPunct="1">
              <a:lnSpc>
                <a:spcPct val="90000"/>
              </a:lnSpc>
              <a:spcBef>
                <a:spcPct val="0"/>
              </a:spcBef>
              <a:buNone/>
              <a:defRPr sz="2200" b="1" kern="1200">
                <a:solidFill>
                  <a:srgbClr val="363194"/>
                </a:solidFill>
                <a:latin typeface="+mj-lt"/>
                <a:ea typeface="+mj-ea"/>
                <a:cs typeface="+mj-cs"/>
              </a:defRPr>
            </a:lvl1pPr>
          </a:lstStyle>
          <a:p>
            <a:endParaRPr lang="ru-RU" dirty="0"/>
          </a:p>
        </p:txBody>
      </p:sp>
      <p:sp>
        <p:nvSpPr>
          <p:cNvPr id="6" name="Заголовок 5"/>
          <p:cNvSpPr txBox="1">
            <a:spLocks/>
          </p:cNvSpPr>
          <p:nvPr/>
        </p:nvSpPr>
        <p:spPr>
          <a:xfrm>
            <a:off x="599661" y="397563"/>
            <a:ext cx="9518374" cy="793283"/>
          </a:xfrm>
          <a:prstGeom prst="rect">
            <a:avLst/>
          </a:prstGeom>
        </p:spPr>
        <p:txBody>
          <a:bodyPr anchor="t">
            <a:normAutofit/>
          </a:bodyPr>
          <a:lstStyle>
            <a:lvl1pPr algn="l" defTabSz="914400" rtl="0" eaLnBrk="1" latinLnBrk="0" hangingPunct="1">
              <a:lnSpc>
                <a:spcPct val="90000"/>
              </a:lnSpc>
              <a:spcBef>
                <a:spcPct val="0"/>
              </a:spcBef>
              <a:buNone/>
              <a:defRPr sz="2200" b="1" kern="1200">
                <a:solidFill>
                  <a:srgbClr val="363194"/>
                </a:solidFill>
                <a:latin typeface="+mj-lt"/>
                <a:ea typeface="+mj-ea"/>
                <a:cs typeface="+mj-cs"/>
              </a:defRPr>
            </a:lvl1pPr>
          </a:lstStyle>
          <a:p>
            <a:r>
              <a:rPr lang="ru-RU" smtClean="0"/>
              <a:t>Раздел 7. СВЕДЕНИЯ О ПЕРСОНАЛЕ</a:t>
            </a:r>
            <a:endParaRPr lang="ru-RU" dirty="0"/>
          </a:p>
        </p:txBody>
      </p:sp>
      <p:sp>
        <p:nvSpPr>
          <p:cNvPr id="4" name="Прямоугольник 3"/>
          <p:cNvSpPr/>
          <p:nvPr/>
        </p:nvSpPr>
        <p:spPr>
          <a:xfrm>
            <a:off x="858410" y="1190846"/>
            <a:ext cx="5623413" cy="2738185"/>
          </a:xfrm>
          <a:prstGeom prst="rect">
            <a:avLst/>
          </a:prstGeom>
        </p:spPr>
        <p:txBody>
          <a:bodyPr wrap="square">
            <a:spAutoFit/>
          </a:bodyPr>
          <a:lstStyle/>
          <a:p>
            <a:pPr lvl="0">
              <a:lnSpc>
                <a:spcPct val="90000"/>
              </a:lnSpc>
              <a:spcBef>
                <a:spcPts val="1000"/>
              </a:spcBef>
            </a:pPr>
            <a:r>
              <a:rPr lang="ru-RU" sz="1400" b="1" dirty="0" smtClean="0">
                <a:solidFill>
                  <a:srgbClr val="282A2E"/>
                </a:solidFill>
              </a:rPr>
              <a:t>В </a:t>
            </a:r>
            <a:r>
              <a:rPr lang="ru-RU" sz="1400" b="1" dirty="0">
                <a:solidFill>
                  <a:srgbClr val="282A2E"/>
                </a:solidFill>
              </a:rPr>
              <a:t>списочную численность работников </a:t>
            </a:r>
            <a:r>
              <a:rPr lang="ru-RU" sz="1400" b="1" dirty="0" smtClean="0">
                <a:solidFill>
                  <a:srgbClr val="282A2E"/>
                </a:solidFill>
              </a:rPr>
              <a:t>включаются:</a:t>
            </a:r>
          </a:p>
          <a:p>
            <a:pPr marL="285750" lvl="0" indent="-285750">
              <a:lnSpc>
                <a:spcPct val="90000"/>
              </a:lnSpc>
              <a:spcBef>
                <a:spcPts val="1000"/>
              </a:spcBef>
              <a:buFont typeface="Arial" pitchFamily="34" charset="0"/>
              <a:buChar char="•"/>
            </a:pPr>
            <a:r>
              <a:rPr lang="ru-RU" sz="1400" dirty="0" smtClean="0">
                <a:solidFill>
                  <a:srgbClr val="282A2E"/>
                </a:solidFill>
              </a:rPr>
              <a:t>работники</a:t>
            </a:r>
            <a:r>
              <a:rPr lang="ru-RU" sz="1400" dirty="0">
                <a:solidFill>
                  <a:srgbClr val="282A2E"/>
                </a:solidFill>
              </a:rPr>
              <a:t>, работавшие по трудовому договору и выполнявшие постоянную, временную или сезонную работу один день и </a:t>
            </a:r>
            <a:r>
              <a:rPr lang="ru-RU" sz="1400" dirty="0" smtClean="0">
                <a:solidFill>
                  <a:srgbClr val="282A2E"/>
                </a:solidFill>
              </a:rPr>
              <a:t>более; </a:t>
            </a:r>
          </a:p>
          <a:p>
            <a:pPr marL="285750" lvl="0" indent="-285750">
              <a:lnSpc>
                <a:spcPct val="90000"/>
              </a:lnSpc>
              <a:spcBef>
                <a:spcPts val="1000"/>
              </a:spcBef>
              <a:buFont typeface="Arial" pitchFamily="34" charset="0"/>
              <a:buChar char="•"/>
            </a:pPr>
            <a:r>
              <a:rPr lang="ru-RU" sz="1400" dirty="0" smtClean="0">
                <a:solidFill>
                  <a:srgbClr val="282A2E"/>
                </a:solidFill>
              </a:rPr>
              <a:t>фактически работавшие;</a:t>
            </a:r>
          </a:p>
          <a:p>
            <a:pPr marL="285750" lvl="0" indent="-285750">
              <a:lnSpc>
                <a:spcPct val="90000"/>
              </a:lnSpc>
              <a:spcBef>
                <a:spcPts val="1000"/>
              </a:spcBef>
              <a:buFont typeface="Arial" pitchFamily="34" charset="0"/>
              <a:buChar char="•"/>
            </a:pPr>
            <a:r>
              <a:rPr lang="ru-RU" sz="1400" dirty="0" smtClean="0">
                <a:solidFill>
                  <a:srgbClr val="282A2E"/>
                </a:solidFill>
              </a:rPr>
              <a:t>отсутствующие </a:t>
            </a:r>
            <a:r>
              <a:rPr lang="ru-RU" sz="1400" dirty="0">
                <a:solidFill>
                  <a:srgbClr val="282A2E"/>
                </a:solidFill>
              </a:rPr>
              <a:t>на работе по каким-либо причинам (в связи с командировкой, болезнью, ежегодным, дополнительным, учебным отпуском, отпуском без сохранения заработной платы и другим </a:t>
            </a:r>
            <a:r>
              <a:rPr lang="ru-RU" sz="1400" dirty="0" smtClean="0">
                <a:solidFill>
                  <a:srgbClr val="282A2E"/>
                </a:solidFill>
              </a:rPr>
              <a:t>причинам);</a:t>
            </a:r>
          </a:p>
          <a:p>
            <a:pPr marL="285750" lvl="0" indent="-285750">
              <a:lnSpc>
                <a:spcPct val="90000"/>
              </a:lnSpc>
              <a:spcBef>
                <a:spcPts val="1000"/>
              </a:spcBef>
              <a:buFont typeface="Arial" pitchFamily="34" charset="0"/>
              <a:buChar char="•"/>
            </a:pPr>
            <a:r>
              <a:rPr lang="ru-RU" sz="1400" dirty="0" smtClean="0">
                <a:solidFill>
                  <a:srgbClr val="282A2E"/>
                </a:solidFill>
              </a:rPr>
              <a:t>работавшие </a:t>
            </a:r>
            <a:r>
              <a:rPr lang="ru-RU" sz="1400" dirty="0">
                <a:solidFill>
                  <a:srgbClr val="282A2E"/>
                </a:solidFill>
              </a:rPr>
              <a:t>собственники организаций, получавшие заработную плату в данной </a:t>
            </a:r>
            <a:r>
              <a:rPr lang="ru-RU" sz="1400" dirty="0" smtClean="0">
                <a:solidFill>
                  <a:srgbClr val="282A2E"/>
                </a:solidFill>
              </a:rPr>
              <a:t>организации</a:t>
            </a:r>
            <a:endParaRPr lang="ru-RU" sz="1400" dirty="0">
              <a:solidFill>
                <a:srgbClr val="282A2E"/>
              </a:solidFill>
            </a:endParaRPr>
          </a:p>
        </p:txBody>
      </p:sp>
      <p:sp>
        <p:nvSpPr>
          <p:cNvPr id="2" name="Прямоугольник 1"/>
          <p:cNvSpPr/>
          <p:nvPr/>
        </p:nvSpPr>
        <p:spPr>
          <a:xfrm>
            <a:off x="1041027" y="4192467"/>
            <a:ext cx="5030590" cy="2031325"/>
          </a:xfrm>
          <a:prstGeom prst="rect">
            <a:avLst/>
          </a:prstGeom>
        </p:spPr>
        <p:txBody>
          <a:bodyPr wrap="square">
            <a:spAutoFit/>
          </a:bodyPr>
          <a:lstStyle/>
          <a:p>
            <a:r>
              <a:rPr lang="ru-RU" sz="1400" dirty="0">
                <a:solidFill>
                  <a:srgbClr val="282A2E"/>
                </a:solidFill>
              </a:rPr>
              <a:t>При исчислении среднесписочной численности работников </a:t>
            </a:r>
            <a:r>
              <a:rPr lang="ru-RU" sz="1400" b="1" dirty="0">
                <a:solidFill>
                  <a:srgbClr val="282A2E"/>
                </a:solidFill>
              </a:rPr>
              <a:t>исключаются</a:t>
            </a:r>
            <a:r>
              <a:rPr lang="ru-RU" sz="1400" dirty="0">
                <a:solidFill>
                  <a:srgbClr val="282A2E"/>
                </a:solidFill>
              </a:rPr>
              <a:t> женщины, находившиеся в отпусках по беременности и родам, лица, находившиеся в отпуске по уходу за </a:t>
            </a:r>
            <a:r>
              <a:rPr lang="ru-RU" sz="1400" dirty="0" smtClean="0">
                <a:solidFill>
                  <a:srgbClr val="282A2E"/>
                </a:solidFill>
              </a:rPr>
              <a:t>ребенком.</a:t>
            </a:r>
          </a:p>
          <a:p>
            <a:endParaRPr lang="ru-RU" sz="1400" dirty="0" smtClean="0">
              <a:solidFill>
                <a:srgbClr val="282A2E"/>
              </a:solidFill>
            </a:endParaRPr>
          </a:p>
          <a:p>
            <a:pPr lvl="0"/>
            <a:r>
              <a:rPr lang="ru-RU" sz="1400" dirty="0">
                <a:solidFill>
                  <a:srgbClr val="282A2E"/>
                </a:solidFill>
              </a:rPr>
              <a:t>Работники, принятые на работу на </a:t>
            </a:r>
            <a:r>
              <a:rPr lang="ru-RU" sz="1400" b="1" dirty="0">
                <a:solidFill>
                  <a:srgbClr val="282A2E"/>
                </a:solidFill>
              </a:rPr>
              <a:t>неполное рабочее время</a:t>
            </a:r>
            <a:r>
              <a:rPr lang="ru-RU" sz="1400" dirty="0">
                <a:solidFill>
                  <a:srgbClr val="282A2E"/>
                </a:solidFill>
              </a:rPr>
              <a:t>, учитываются в среднесписочной численности пропорционально отработанному времени.</a:t>
            </a:r>
          </a:p>
          <a:p>
            <a:endParaRPr lang="ru-RU" sz="1400" dirty="0"/>
          </a:p>
        </p:txBody>
      </p:sp>
      <p:sp>
        <p:nvSpPr>
          <p:cNvPr id="11"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6726865" y="1535019"/>
            <a:ext cx="5096540" cy="867930"/>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6861544" y="1535018"/>
            <a:ext cx="4823637" cy="867930"/>
          </a:xfrm>
          <a:prstGeom prst="rect">
            <a:avLst/>
          </a:prstGeom>
        </p:spPr>
        <p:txBody>
          <a:bodyPr wrap="square">
            <a:spAutoFit/>
          </a:bodyPr>
          <a:lstStyle/>
          <a:p>
            <a:pPr lvl="0">
              <a:lnSpc>
                <a:spcPct val="90000"/>
              </a:lnSpc>
              <a:spcBef>
                <a:spcPts val="1000"/>
              </a:spcBef>
            </a:pPr>
            <a:r>
              <a:rPr lang="ru-RU" sz="1400" b="1" dirty="0">
                <a:solidFill>
                  <a:srgbClr val="282A2E"/>
                </a:solidFill>
              </a:rPr>
              <a:t>Если индивидуальный предприниматель осуществляет деятельность без наемных работников, то по строке 701 следует указать одного </a:t>
            </a:r>
            <a:r>
              <a:rPr lang="ru-RU" sz="1400" b="1" dirty="0" smtClean="0">
                <a:solidFill>
                  <a:srgbClr val="282A2E"/>
                </a:solidFill>
              </a:rPr>
              <a:t>работника.</a:t>
            </a:r>
            <a:endParaRPr lang="ru-RU" sz="1400" b="1" dirty="0">
              <a:solidFill>
                <a:srgbClr val="282A2E"/>
              </a:solidFill>
            </a:endParaRPr>
          </a:p>
        </p:txBody>
      </p:sp>
      <p:sp>
        <p:nvSpPr>
          <p:cNvPr id="12" name="Прямоугольник 11"/>
          <p:cNvSpPr/>
          <p:nvPr/>
        </p:nvSpPr>
        <p:spPr>
          <a:xfrm>
            <a:off x="6726865" y="2547196"/>
            <a:ext cx="5131579" cy="1061829"/>
          </a:xfrm>
          <a:prstGeom prst="rect">
            <a:avLst/>
          </a:prstGeom>
        </p:spPr>
        <p:txBody>
          <a:bodyPr wrap="square">
            <a:spAutoFit/>
          </a:bodyPr>
          <a:lstStyle/>
          <a:p>
            <a:pPr lvl="0">
              <a:lnSpc>
                <a:spcPct val="90000"/>
              </a:lnSpc>
              <a:spcBef>
                <a:spcPts val="1000"/>
              </a:spcBef>
            </a:pPr>
            <a:r>
              <a:rPr lang="ru-RU" sz="1400" dirty="0">
                <a:solidFill>
                  <a:srgbClr val="282A2E"/>
                </a:solidFill>
              </a:rPr>
              <a:t>Средняя численность работников, выполнявших работы </a:t>
            </a:r>
            <a:r>
              <a:rPr lang="ru-RU" sz="1400" b="1" dirty="0">
                <a:solidFill>
                  <a:srgbClr val="282A2E"/>
                </a:solidFill>
              </a:rPr>
              <a:t>по договорам гражданско-правового характера </a:t>
            </a:r>
            <a:r>
              <a:rPr lang="ru-RU" sz="1400" dirty="0">
                <a:solidFill>
                  <a:srgbClr val="282A2E"/>
                </a:solidFill>
              </a:rPr>
              <a:t>учитываются за каждый календарный день как целые единицы в течение всего периода действия этого договора независимо от срока выплаты вознаграждения. </a:t>
            </a:r>
          </a:p>
        </p:txBody>
      </p:sp>
      <p:pic>
        <p:nvPicPr>
          <p:cNvPr id="14" name="Picture 2" descr="C:\Users\P78_RadetskayaII\Desktop\Новая папка\Картинки новые\904628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26864" y="3559407"/>
            <a:ext cx="4394792" cy="2929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95842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9219" y="3333303"/>
            <a:ext cx="7134446" cy="1815882"/>
          </a:xfrm>
          <a:prstGeom prst="rect">
            <a:avLst/>
          </a:prstGeom>
          <a:noFill/>
        </p:spPr>
        <p:txBody>
          <a:bodyPr wrap="square" rtlCol="0">
            <a:spAutoFit/>
          </a:bodyPr>
          <a:lstStyle/>
          <a:p>
            <a:r>
              <a:rPr lang="ru-RU" sz="1600" b="1" dirty="0" smtClean="0">
                <a:solidFill>
                  <a:srgbClr val="363194"/>
                </a:solidFill>
              </a:rPr>
              <a:t>Контакты специалистов </a:t>
            </a:r>
            <a:r>
              <a:rPr lang="ru-RU" sz="1600" b="1" dirty="0" err="1" smtClean="0">
                <a:solidFill>
                  <a:srgbClr val="363194"/>
                </a:solidFill>
              </a:rPr>
              <a:t>Петростата</a:t>
            </a:r>
            <a:r>
              <a:rPr lang="ru-RU" sz="1600" b="1" dirty="0" smtClean="0">
                <a:solidFill>
                  <a:srgbClr val="363194"/>
                </a:solidFill>
              </a:rPr>
              <a:t>:</a:t>
            </a:r>
          </a:p>
          <a:p>
            <a:endParaRPr lang="ru-RU" sz="1600" dirty="0">
              <a:solidFill>
                <a:srgbClr val="363194"/>
              </a:solidFill>
            </a:endParaRPr>
          </a:p>
          <a:p>
            <a:r>
              <a:rPr lang="ru-RU" sz="1600" dirty="0" smtClean="0">
                <a:solidFill>
                  <a:srgbClr val="363194"/>
                </a:solidFill>
              </a:rPr>
              <a:t>Санкт-Петербург: Конакова Марина Анатольевна</a:t>
            </a:r>
          </a:p>
          <a:p>
            <a:r>
              <a:rPr lang="ru-RU" sz="1600" dirty="0" smtClean="0">
                <a:solidFill>
                  <a:srgbClr val="363194"/>
                </a:solidFill>
              </a:rPr>
              <a:t>тел.: (812) 230-46-53, </a:t>
            </a:r>
            <a:r>
              <a:rPr lang="en-US" sz="1600" dirty="0" smtClean="0">
                <a:solidFill>
                  <a:srgbClr val="363194"/>
                </a:solidFill>
              </a:rPr>
              <a:t>e-mail</a:t>
            </a:r>
            <a:r>
              <a:rPr lang="ru-RU" sz="1600" dirty="0" smtClean="0">
                <a:solidFill>
                  <a:srgbClr val="363194"/>
                </a:solidFill>
              </a:rPr>
              <a:t>: </a:t>
            </a:r>
            <a:r>
              <a:rPr lang="en-US" sz="1600" dirty="0" smtClean="0">
                <a:solidFill>
                  <a:srgbClr val="363194"/>
                </a:solidFill>
              </a:rPr>
              <a:t>78.KonakovaMA@rosstat.gov.ru</a:t>
            </a:r>
            <a:endParaRPr lang="ru-RU" sz="1600" dirty="0" smtClean="0">
              <a:solidFill>
                <a:srgbClr val="363194"/>
              </a:solidFill>
            </a:endParaRPr>
          </a:p>
          <a:p>
            <a:endParaRPr lang="ru-RU" sz="1600" dirty="0">
              <a:solidFill>
                <a:srgbClr val="363194"/>
              </a:solidFill>
            </a:endParaRPr>
          </a:p>
          <a:p>
            <a:r>
              <a:rPr lang="ru-RU" sz="1600" dirty="0" smtClean="0">
                <a:solidFill>
                  <a:srgbClr val="363194"/>
                </a:solidFill>
              </a:rPr>
              <a:t>Ленинградская область: Макарова Анастасия Владимировна</a:t>
            </a:r>
          </a:p>
          <a:p>
            <a:r>
              <a:rPr lang="ru-RU" sz="1600" dirty="0" smtClean="0">
                <a:solidFill>
                  <a:srgbClr val="363194"/>
                </a:solidFill>
              </a:rPr>
              <a:t>тел. (812) 234-04-30, </a:t>
            </a:r>
            <a:r>
              <a:rPr lang="en-US" sz="1600" dirty="0">
                <a:solidFill>
                  <a:srgbClr val="363194"/>
                </a:solidFill>
              </a:rPr>
              <a:t>e-mail</a:t>
            </a:r>
            <a:r>
              <a:rPr lang="ru-RU" sz="1600" dirty="0" smtClean="0">
                <a:solidFill>
                  <a:srgbClr val="363194"/>
                </a:solidFill>
              </a:rPr>
              <a:t>: </a:t>
            </a:r>
            <a:r>
              <a:rPr lang="en-US" sz="1600" dirty="0" smtClean="0">
                <a:solidFill>
                  <a:srgbClr val="363194"/>
                </a:solidFill>
              </a:rPr>
              <a:t>78.MakarovaAV@rosstat.gov.ru</a:t>
            </a:r>
            <a:endParaRPr lang="ru-RU" sz="1600" dirty="0">
              <a:solidFill>
                <a:srgbClr val="363194"/>
              </a:solidFill>
            </a:endParaRPr>
          </a:p>
        </p:txBody>
      </p:sp>
      <p:pic>
        <p:nvPicPr>
          <p:cNvPr id="3" name="Рисунок 2"/>
          <p:cNvPicPr>
            <a:picLocks noChangeAspect="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7547771" y="1989975"/>
            <a:ext cx="3127301" cy="3127301"/>
          </a:xfrm>
          <a:prstGeom prst="rect">
            <a:avLst/>
          </a:prstGeom>
        </p:spPr>
      </p:pic>
      <p:sp>
        <p:nvSpPr>
          <p:cNvPr id="4" name="TextBox 3"/>
          <p:cNvSpPr txBox="1"/>
          <p:nvPr/>
        </p:nvSpPr>
        <p:spPr>
          <a:xfrm>
            <a:off x="7537138" y="1556348"/>
            <a:ext cx="3127302" cy="338554"/>
          </a:xfrm>
          <a:prstGeom prst="rect">
            <a:avLst/>
          </a:prstGeom>
          <a:noFill/>
        </p:spPr>
        <p:txBody>
          <a:bodyPr wrap="square" rtlCol="0">
            <a:spAutoFit/>
          </a:bodyPr>
          <a:lstStyle/>
          <a:p>
            <a:pPr algn="ctr"/>
            <a:r>
              <a:rPr lang="ru-RU" sz="1600" b="1" dirty="0" smtClean="0"/>
              <a:t>Форма обратной связи</a:t>
            </a:r>
          </a:p>
        </p:txBody>
      </p:sp>
    </p:spTree>
    <p:extLst>
      <p:ext uri="{BB962C8B-B14F-4D97-AF65-F5344CB8AC3E}">
        <p14:creationId xmlns:p14="http://schemas.microsoft.com/office/powerpoint/2010/main" val="965042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Прямоугольник: скругленные углы 24">
            <a:extLst>
              <a:ext uri="{FF2B5EF4-FFF2-40B4-BE49-F238E27FC236}">
                <a16:creationId xmlns="" xmlns:a16="http://schemas.microsoft.com/office/drawing/2014/main" id="{78F59363-6F23-CB6F-83E7-B6BCF2EF5D95}"/>
              </a:ext>
            </a:extLst>
          </p:cNvPr>
          <p:cNvSpPr/>
          <p:nvPr/>
        </p:nvSpPr>
        <p:spPr>
          <a:xfrm>
            <a:off x="6095999" y="1111498"/>
            <a:ext cx="5586099" cy="4851397"/>
          </a:xfrm>
          <a:prstGeom prst="roundRect">
            <a:avLst>
              <a:gd name="adj" fmla="val 3373"/>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Заголовок 17">
            <a:extLst>
              <a:ext uri="{FF2B5EF4-FFF2-40B4-BE49-F238E27FC236}">
                <a16:creationId xmlns="" xmlns:a16="http://schemas.microsoft.com/office/drawing/2014/main" id="{C9193865-8FDC-0948-CD45-1EAFF16BD10D}"/>
              </a:ext>
            </a:extLst>
          </p:cNvPr>
          <p:cNvSpPr>
            <a:spLocks noGrp="1"/>
          </p:cNvSpPr>
          <p:nvPr>
            <p:ph type="title"/>
          </p:nvPr>
        </p:nvSpPr>
        <p:spPr>
          <a:xfrm>
            <a:off x="599661" y="397564"/>
            <a:ext cx="9518374" cy="403232"/>
          </a:xfrm>
        </p:spPr>
        <p:txBody>
          <a:bodyPr>
            <a:normAutofit/>
          </a:bodyPr>
          <a:lstStyle/>
          <a:p>
            <a:r>
              <a:rPr lang="ru-RU" dirty="0" smtClean="0"/>
              <a:t>КАТЕГОРИИ РЕСПОНДЕНТОВ</a:t>
            </a:r>
            <a:endParaRPr lang="ru-RU" sz="2200" dirty="0">
              <a:solidFill>
                <a:srgbClr val="282A2E"/>
              </a:solidFill>
            </a:endParaRPr>
          </a:p>
        </p:txBody>
      </p:sp>
      <p:sp>
        <p:nvSpPr>
          <p:cNvPr id="15" name="Заголовок 17">
            <a:extLst>
              <a:ext uri="{FF2B5EF4-FFF2-40B4-BE49-F238E27FC236}">
                <a16:creationId xmlns="" xmlns:a16="http://schemas.microsoft.com/office/drawing/2014/main" id="{50A275D2-BDFE-1FB5-82C9-9C982D61D5E9}"/>
              </a:ext>
            </a:extLst>
          </p:cNvPr>
          <p:cNvSpPr txBox="1">
            <a:spLocks/>
          </p:cNvSpPr>
          <p:nvPr/>
        </p:nvSpPr>
        <p:spPr>
          <a:xfrm>
            <a:off x="599661" y="684972"/>
            <a:ext cx="9518374" cy="403232"/>
          </a:xfrm>
          <a:prstGeom prst="rect">
            <a:avLst/>
          </a:prstGeom>
        </p:spPr>
        <p:txBody>
          <a:bodyPr anchor="t">
            <a:normAutofit/>
          </a:bodyPr>
          <a:lstStyle>
            <a:lvl1pPr algn="l" defTabSz="914400" rtl="0" eaLnBrk="1" latinLnBrk="0" hangingPunct="1">
              <a:lnSpc>
                <a:spcPct val="90000"/>
              </a:lnSpc>
              <a:spcBef>
                <a:spcPct val="0"/>
              </a:spcBef>
              <a:buNone/>
              <a:defRPr sz="2400" b="1" kern="1200">
                <a:solidFill>
                  <a:srgbClr val="363194"/>
                </a:solidFill>
                <a:latin typeface="+mj-lt"/>
                <a:ea typeface="+mj-ea"/>
                <a:cs typeface="+mj-cs"/>
              </a:defRPr>
            </a:lvl1pPr>
          </a:lstStyle>
          <a:p>
            <a:r>
              <a:rPr lang="ru-RU" sz="1400" dirty="0" smtClean="0">
                <a:solidFill>
                  <a:schemeClr val="tx1"/>
                </a:solidFill>
              </a:rPr>
              <a:t>по форме № 1-КСР</a:t>
            </a:r>
            <a:endParaRPr lang="ru-RU" sz="1400" dirty="0">
              <a:solidFill>
                <a:schemeClr val="tx1"/>
              </a:solidFill>
            </a:endParaRPr>
          </a:p>
        </p:txBody>
      </p:sp>
      <p:sp>
        <p:nvSpPr>
          <p:cNvPr id="2" name="Прямоугольник 1"/>
          <p:cNvSpPr/>
          <p:nvPr/>
        </p:nvSpPr>
        <p:spPr>
          <a:xfrm>
            <a:off x="6096000" y="1518961"/>
            <a:ext cx="5586099" cy="4401205"/>
          </a:xfrm>
          <a:prstGeom prst="rect">
            <a:avLst/>
          </a:prstGeom>
        </p:spPr>
        <p:txBody>
          <a:bodyPr wrap="square">
            <a:spAutoFit/>
          </a:bodyPr>
          <a:lstStyle/>
          <a:p>
            <a:r>
              <a:rPr lang="ru-RU" sz="1400" dirty="0"/>
              <a:t>а) входящие в единый перечень классифицированных гостиниц, горнолыжных трасс, пляжей, ведение которого осуществляется </a:t>
            </a:r>
            <a:r>
              <a:rPr lang="ru-RU" sz="1400" dirty="0" smtClean="0"/>
              <a:t>в </a:t>
            </a:r>
            <a:r>
              <a:rPr lang="ru-RU" sz="1400" dirty="0"/>
              <a:t>соответствии с Федеральным законом от 24.11.1996 № 132-ФЗ «Об основах туристской деятельности в Российской Федерации</a:t>
            </a:r>
            <a:r>
              <a:rPr lang="ru-RU" sz="1400" dirty="0" smtClean="0"/>
              <a:t>»;</a:t>
            </a:r>
          </a:p>
          <a:p>
            <a:endParaRPr lang="ru-RU" sz="1400" dirty="0"/>
          </a:p>
          <a:p>
            <a:r>
              <a:rPr lang="ru-RU" sz="1400" dirty="0"/>
              <a:t>б) входящие в государственный реестр курортного фонда Российской Федерации, ведение которого осуществляется в соответствии </a:t>
            </a:r>
            <a:r>
              <a:rPr lang="ru-RU" sz="1400" dirty="0" smtClean="0"/>
              <a:t>с </a:t>
            </a:r>
            <a:r>
              <a:rPr lang="ru-RU" sz="1400" dirty="0"/>
              <a:t>Федеральным законом от 23.02.1995 № 26-ФЗ «О природных лечебных ресурсах, лечебно-оздоровительных местностях и курортах</a:t>
            </a:r>
            <a:r>
              <a:rPr lang="ru-RU" sz="1400" dirty="0" smtClean="0"/>
              <a:t>»;</a:t>
            </a:r>
          </a:p>
          <a:p>
            <a:endParaRPr lang="ru-RU" sz="1400" dirty="0"/>
          </a:p>
          <a:p>
            <a:r>
              <a:rPr lang="ru-RU" sz="1400" dirty="0"/>
              <a:t>в) вид экономической деятельности которых идентифицируется следующими кодами Общероссийского классификатора видов экономической деятельности (ОКВЭД2): 55.1; 55.10; 55.2; 55.20; 55.3; 55.30; 55.9; 55.90; 86.90.4</a:t>
            </a:r>
            <a:r>
              <a:rPr lang="ru-RU" sz="1400" dirty="0" smtClean="0"/>
              <a:t>;</a:t>
            </a:r>
          </a:p>
          <a:p>
            <a:endParaRPr lang="ru-RU" sz="1400" dirty="0"/>
          </a:p>
          <a:p>
            <a:r>
              <a:rPr lang="ru-RU" sz="1400" dirty="0"/>
              <a:t>г) иные коллективные средства размещения, используемые для осуществления деятельности по оказанию услуг в сфере туризма.</a:t>
            </a:r>
          </a:p>
        </p:txBody>
      </p:sp>
      <p:cxnSp>
        <p:nvCxnSpPr>
          <p:cNvPr id="23" name="Прямая соединительная линия 22">
            <a:extLst>
              <a:ext uri="{FF2B5EF4-FFF2-40B4-BE49-F238E27FC236}">
                <a16:creationId xmlns="" xmlns:a16="http://schemas.microsoft.com/office/drawing/2014/main" id="{23F64522-ECB3-2775-9B01-9C60362ACBD4}"/>
              </a:ext>
            </a:extLst>
          </p:cNvPr>
          <p:cNvCxnSpPr>
            <a:cxnSpLocks/>
          </p:cNvCxnSpPr>
          <p:nvPr/>
        </p:nvCxnSpPr>
        <p:spPr>
          <a:xfrm flipH="1">
            <a:off x="27827" y="1685414"/>
            <a:ext cx="599661" cy="0"/>
          </a:xfrm>
          <a:prstGeom prst="line">
            <a:avLst/>
          </a:prstGeom>
          <a:ln w="19050">
            <a:solidFill>
              <a:srgbClr val="7DBBFC"/>
            </a:solidFill>
          </a:ln>
        </p:spPr>
        <p:style>
          <a:lnRef idx="1">
            <a:schemeClr val="accent1"/>
          </a:lnRef>
          <a:fillRef idx="0">
            <a:schemeClr val="accent1"/>
          </a:fillRef>
          <a:effectRef idx="0">
            <a:schemeClr val="accent1"/>
          </a:effectRef>
          <a:fontRef idx="minor">
            <a:schemeClr val="tx1"/>
          </a:fontRef>
        </p:style>
      </p:cxnSp>
      <p:sp>
        <p:nvSpPr>
          <p:cNvPr id="24" name="object 6">
            <a:extLst>
              <a:ext uri="{FF2B5EF4-FFF2-40B4-BE49-F238E27FC236}">
                <a16:creationId xmlns="" xmlns:a16="http://schemas.microsoft.com/office/drawing/2014/main" id="{1E57F4AA-77E3-7180-7C34-FE35462640D4}"/>
              </a:ext>
            </a:extLst>
          </p:cNvPr>
          <p:cNvSpPr txBox="1"/>
          <p:nvPr/>
        </p:nvSpPr>
        <p:spPr>
          <a:xfrm>
            <a:off x="635375" y="1111498"/>
            <a:ext cx="4485613" cy="1736373"/>
          </a:xfrm>
          <a:prstGeom prst="rect">
            <a:avLst/>
          </a:prstGeom>
        </p:spPr>
        <p:txBody>
          <a:bodyPr vert="horz" wrap="square" lIns="0" tIns="12700" rIns="0" bIns="0" rtlCol="0">
            <a:spAutoFit/>
          </a:bodyPr>
          <a:lstStyle/>
          <a:p>
            <a:r>
              <a:rPr lang="ru-RU" b="1" spc="-10" dirty="0">
                <a:solidFill>
                  <a:schemeClr val="accent1"/>
                </a:solidFill>
                <a:cs typeface="Arial Black"/>
              </a:rPr>
              <a:t>Предоставляют:</a:t>
            </a:r>
            <a:r>
              <a:rPr lang="ru-RU" dirty="0" smtClean="0"/>
              <a:t/>
            </a:r>
            <a:br>
              <a:rPr lang="ru-RU" dirty="0" smtClean="0"/>
            </a:br>
            <a:endParaRPr lang="ru-RU" sz="1000" dirty="0"/>
          </a:p>
          <a:p>
            <a:r>
              <a:rPr lang="ru-RU" sz="1400" b="1" dirty="0" smtClean="0"/>
              <a:t>юридические </a:t>
            </a:r>
            <a:r>
              <a:rPr lang="ru-RU" sz="1400" b="1" dirty="0"/>
              <a:t>лица</a:t>
            </a:r>
            <a:r>
              <a:rPr lang="ru-RU" sz="1400" dirty="0"/>
              <a:t>, независимо от формы собственности </a:t>
            </a:r>
            <a:r>
              <a:rPr lang="ru-RU" sz="1400" dirty="0" smtClean="0"/>
              <a:t>и </a:t>
            </a:r>
            <a:r>
              <a:rPr lang="ru-RU" sz="1400" dirty="0"/>
              <a:t>организационно-правовой формы, </a:t>
            </a:r>
            <a:endParaRPr lang="ru-RU" sz="1400" dirty="0" smtClean="0"/>
          </a:p>
          <a:p>
            <a:endParaRPr lang="ru-RU" sz="1400" dirty="0"/>
          </a:p>
          <a:p>
            <a:r>
              <a:rPr lang="ru-RU" sz="1400" b="1" dirty="0" smtClean="0"/>
              <a:t>физические </a:t>
            </a:r>
            <a:r>
              <a:rPr lang="ru-RU" sz="1400" b="1" dirty="0"/>
              <a:t>лица</a:t>
            </a:r>
            <a:r>
              <a:rPr lang="ru-RU" sz="1400" dirty="0"/>
              <a:t>, зарегистрированное в качестве индивидуальных предпринимателей, </a:t>
            </a:r>
            <a:endParaRPr lang="ru-RU" sz="1400" dirty="0" smtClean="0"/>
          </a:p>
          <a:p>
            <a:endParaRPr lang="ru-RU" sz="1400" dirty="0" smtClean="0"/>
          </a:p>
        </p:txBody>
      </p:sp>
      <p:cxnSp>
        <p:nvCxnSpPr>
          <p:cNvPr id="27" name="Прямая соединительная линия 26">
            <a:extLst>
              <a:ext uri="{FF2B5EF4-FFF2-40B4-BE49-F238E27FC236}">
                <a16:creationId xmlns="" xmlns:a16="http://schemas.microsoft.com/office/drawing/2014/main" id="{23F64522-ECB3-2775-9B01-9C60362ACBD4}"/>
              </a:ext>
            </a:extLst>
          </p:cNvPr>
          <p:cNvCxnSpPr>
            <a:cxnSpLocks/>
          </p:cNvCxnSpPr>
          <p:nvPr/>
        </p:nvCxnSpPr>
        <p:spPr>
          <a:xfrm flipH="1">
            <a:off x="7887" y="2324925"/>
            <a:ext cx="599661" cy="0"/>
          </a:xfrm>
          <a:prstGeom prst="line">
            <a:avLst/>
          </a:prstGeom>
          <a:ln w="19050">
            <a:solidFill>
              <a:srgbClr val="7DBBFC"/>
            </a:solidFill>
          </a:ln>
        </p:spPr>
        <p:style>
          <a:lnRef idx="1">
            <a:schemeClr val="accent1"/>
          </a:lnRef>
          <a:fillRef idx="0">
            <a:schemeClr val="accent1"/>
          </a:fillRef>
          <a:effectRef idx="0">
            <a:schemeClr val="accent1"/>
          </a:effectRef>
          <a:fontRef idx="minor">
            <a:schemeClr val="tx1"/>
          </a:fontRef>
        </p:style>
      </p:cxnSp>
      <p:sp>
        <p:nvSpPr>
          <p:cNvPr id="35" name="Прямоугольник 34"/>
          <p:cNvSpPr/>
          <p:nvPr/>
        </p:nvSpPr>
        <p:spPr>
          <a:xfrm>
            <a:off x="1302882" y="2683204"/>
            <a:ext cx="4795571" cy="1815882"/>
          </a:xfrm>
          <a:prstGeom prst="rect">
            <a:avLst/>
          </a:prstGeom>
        </p:spPr>
        <p:txBody>
          <a:bodyPr wrap="square">
            <a:spAutoFit/>
          </a:bodyPr>
          <a:lstStyle/>
          <a:p>
            <a:r>
              <a:rPr lang="ru-RU" sz="1400" dirty="0" smtClean="0"/>
              <a:t>предоставляющие</a:t>
            </a:r>
            <a:r>
              <a:rPr lang="ru-RU" sz="1400" b="1" dirty="0" smtClean="0"/>
              <a:t/>
            </a:r>
            <a:br>
              <a:rPr lang="ru-RU" sz="1400" b="1" dirty="0" smtClean="0"/>
            </a:br>
            <a:r>
              <a:rPr lang="ru-RU" sz="1400" b="1" dirty="0" smtClean="0">
                <a:solidFill>
                  <a:srgbClr val="7DBBFC"/>
                </a:solidFill>
              </a:rPr>
              <a:t>услуги </a:t>
            </a:r>
            <a:r>
              <a:rPr lang="ru-RU" sz="1400" b="1" dirty="0">
                <a:solidFill>
                  <a:srgbClr val="7DBBFC"/>
                </a:solidFill>
              </a:rPr>
              <a:t>гостиниц и аналогичных им коллективных средств размещения</a:t>
            </a:r>
            <a:r>
              <a:rPr lang="ru-RU" sz="1400" dirty="0"/>
              <a:t> (гостиницы, мотели, хостелы, другие организации гостиничного типа</a:t>
            </a:r>
            <a:r>
              <a:rPr lang="ru-RU" sz="1400" dirty="0" smtClean="0"/>
              <a:t>)</a:t>
            </a:r>
          </a:p>
          <a:p>
            <a:r>
              <a:rPr lang="ru-RU" sz="1400" dirty="0" smtClean="0"/>
              <a:t> </a:t>
            </a:r>
            <a:br>
              <a:rPr lang="ru-RU" sz="1400" dirty="0" smtClean="0"/>
            </a:br>
            <a:r>
              <a:rPr lang="ru-RU" sz="1400" b="1" dirty="0" smtClean="0">
                <a:solidFill>
                  <a:srgbClr val="7DBBFC"/>
                </a:solidFill>
              </a:rPr>
              <a:t>услуги специализированных </a:t>
            </a:r>
            <a:r>
              <a:rPr lang="ru-RU" sz="1400" b="1" dirty="0">
                <a:solidFill>
                  <a:srgbClr val="7DBBFC"/>
                </a:solidFill>
              </a:rPr>
              <a:t>коллективных средств размещения</a:t>
            </a:r>
            <a:r>
              <a:rPr lang="ru-RU" sz="1400" dirty="0"/>
              <a:t> (санаторно-курортные организации, организации отдыха)</a:t>
            </a:r>
            <a:endParaRPr lang="ru-RU" sz="1400" spc="-10" dirty="0">
              <a:solidFill>
                <a:srgbClr val="282A2E"/>
              </a:solidFill>
              <a:cs typeface="Arial"/>
            </a:endParaRPr>
          </a:p>
        </p:txBody>
      </p:sp>
      <p:pic>
        <p:nvPicPr>
          <p:cNvPr id="37" name="Picture 3" descr="C:\Users\78.ShubarinaMS\Documents\2 - Публикации\ИАМы\Руководство\Иконки файлы\Туризм, миграция\Чемодан.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548" y="2889474"/>
            <a:ext cx="695334" cy="1432809"/>
          </a:xfrm>
          <a:prstGeom prst="rect">
            <a:avLst/>
          </a:prstGeom>
          <a:noFill/>
          <a:extLst>
            <a:ext uri="{909E8E84-426E-40DD-AFC4-6F175D3DCCD1}">
              <a14:hiddenFill xmlns:a14="http://schemas.microsoft.com/office/drawing/2010/main">
                <a:solidFill>
                  <a:srgbClr val="FFFFFF"/>
                </a:solidFill>
              </a14:hiddenFill>
            </a:ext>
          </a:extLst>
        </p:spPr>
      </p:pic>
      <p:sp>
        <p:nvSpPr>
          <p:cNvPr id="40" name="Прямоугольник: скругленные углы 25">
            <a:extLst>
              <a:ext uri="{FF2B5EF4-FFF2-40B4-BE49-F238E27FC236}">
                <a16:creationId xmlns="" xmlns:a16="http://schemas.microsoft.com/office/drawing/2014/main" id="{E07BB28D-85BF-25C8-81DD-FA1E9F9A65AF}"/>
              </a:ext>
            </a:extLst>
          </p:cNvPr>
          <p:cNvSpPr/>
          <p:nvPr/>
        </p:nvSpPr>
        <p:spPr>
          <a:xfrm>
            <a:off x="599661" y="4674726"/>
            <a:ext cx="5202933" cy="1323439"/>
          </a:xfrm>
          <a:prstGeom prst="roundRect">
            <a:avLst>
              <a:gd name="adj" fmla="val 5487"/>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9" name="Прямоугольник 38"/>
          <p:cNvSpPr/>
          <p:nvPr/>
        </p:nvSpPr>
        <p:spPr>
          <a:xfrm>
            <a:off x="635374" y="4674726"/>
            <a:ext cx="5139071" cy="1323439"/>
          </a:xfrm>
          <a:prstGeom prst="rect">
            <a:avLst/>
          </a:prstGeom>
        </p:spPr>
        <p:txBody>
          <a:bodyPr wrap="square">
            <a:spAutoFit/>
          </a:bodyPr>
          <a:lstStyle/>
          <a:p>
            <a:r>
              <a:rPr lang="ru-RU" sz="1600" dirty="0"/>
              <a:t>При наличии у респондента </a:t>
            </a:r>
            <a:r>
              <a:rPr lang="ru-RU" sz="1600" b="1" dirty="0">
                <a:solidFill>
                  <a:srgbClr val="363194"/>
                </a:solidFill>
              </a:rPr>
              <a:t>обособленных </a:t>
            </a:r>
            <a:r>
              <a:rPr lang="ru-RU" sz="1600" b="1" dirty="0" smtClean="0">
                <a:solidFill>
                  <a:srgbClr val="363194"/>
                </a:solidFill>
              </a:rPr>
              <a:t>подразделений</a:t>
            </a:r>
            <a:r>
              <a:rPr lang="ru-RU" sz="1600" dirty="0" smtClean="0"/>
              <a:t> форма заполняется:</a:t>
            </a:r>
          </a:p>
          <a:p>
            <a:pPr marL="285750" indent="-285750">
              <a:buClr>
                <a:srgbClr val="363194"/>
              </a:buClr>
              <a:buFont typeface="Arial" pitchFamily="34" charset="0"/>
              <a:buChar char="•"/>
            </a:pPr>
            <a:r>
              <a:rPr lang="ru-RU" sz="1600" dirty="0" smtClean="0"/>
              <a:t>как </a:t>
            </a:r>
            <a:r>
              <a:rPr lang="ru-RU" sz="1600" dirty="0"/>
              <a:t>по каждому обособленному </a:t>
            </a:r>
            <a:r>
              <a:rPr lang="ru-RU" sz="1600" dirty="0" smtClean="0"/>
              <a:t>подразделению</a:t>
            </a:r>
            <a:r>
              <a:rPr lang="ru-RU" sz="1600" dirty="0"/>
              <a:t>, </a:t>
            </a:r>
          </a:p>
          <a:p>
            <a:pPr marL="285750" indent="-285750">
              <a:buClr>
                <a:srgbClr val="363194"/>
              </a:buClr>
              <a:buFont typeface="Arial" pitchFamily="34" charset="0"/>
              <a:buChar char="•"/>
            </a:pPr>
            <a:r>
              <a:rPr lang="ru-RU" sz="1600" dirty="0" smtClean="0"/>
              <a:t>так </a:t>
            </a:r>
            <a:r>
              <a:rPr lang="ru-RU" sz="1600" dirty="0"/>
              <a:t>и по </a:t>
            </a:r>
            <a:r>
              <a:rPr lang="ru-RU" sz="1600" dirty="0" smtClean="0"/>
              <a:t>респонденту </a:t>
            </a:r>
            <a:r>
              <a:rPr lang="ru-RU" sz="1600" dirty="0"/>
              <a:t>без этих обособленных подразделений.</a:t>
            </a:r>
          </a:p>
        </p:txBody>
      </p:sp>
      <p:sp>
        <p:nvSpPr>
          <p:cNvPr id="3" name="Прямоугольник 2"/>
          <p:cNvSpPr/>
          <p:nvPr/>
        </p:nvSpPr>
        <p:spPr>
          <a:xfrm>
            <a:off x="6091851" y="1149629"/>
            <a:ext cx="5609292" cy="369332"/>
          </a:xfrm>
          <a:prstGeom prst="rect">
            <a:avLst/>
          </a:prstGeom>
        </p:spPr>
        <p:txBody>
          <a:bodyPr wrap="none">
            <a:spAutoFit/>
          </a:bodyPr>
          <a:lstStyle/>
          <a:p>
            <a:r>
              <a:rPr lang="ru-RU" b="1" dirty="0" smtClean="0">
                <a:solidFill>
                  <a:srgbClr val="363194"/>
                </a:solidFill>
              </a:rPr>
              <a:t>Соответствующие </a:t>
            </a:r>
            <a:r>
              <a:rPr lang="ru-RU" b="1" dirty="0">
                <a:solidFill>
                  <a:srgbClr val="363194"/>
                </a:solidFill>
              </a:rPr>
              <a:t>хотя бы одному из </a:t>
            </a:r>
            <a:r>
              <a:rPr lang="ru-RU" b="1" dirty="0" smtClean="0">
                <a:solidFill>
                  <a:srgbClr val="363194"/>
                </a:solidFill>
              </a:rPr>
              <a:t>условий</a:t>
            </a:r>
            <a:r>
              <a:rPr lang="ru-RU" b="1" spc="-10" dirty="0" smtClean="0">
                <a:solidFill>
                  <a:srgbClr val="363194"/>
                </a:solidFill>
                <a:cs typeface="Arial Black"/>
              </a:rPr>
              <a:t>:</a:t>
            </a:r>
            <a:endParaRPr lang="ru-RU" b="1" dirty="0">
              <a:solidFill>
                <a:srgbClr val="363194"/>
              </a:solidFill>
            </a:endParaRPr>
          </a:p>
        </p:txBody>
      </p:sp>
    </p:spTree>
    <p:extLst>
      <p:ext uri="{BB962C8B-B14F-4D97-AF65-F5344CB8AC3E}">
        <p14:creationId xmlns:p14="http://schemas.microsoft.com/office/powerpoint/2010/main" val="1701902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Заголовок 17">
            <a:extLst>
              <a:ext uri="{FF2B5EF4-FFF2-40B4-BE49-F238E27FC236}">
                <a16:creationId xmlns="" xmlns:a16="http://schemas.microsoft.com/office/drawing/2014/main" id="{C9193865-8FDC-0948-CD45-1EAFF16BD10D}"/>
              </a:ext>
            </a:extLst>
          </p:cNvPr>
          <p:cNvSpPr>
            <a:spLocks noGrp="1"/>
          </p:cNvSpPr>
          <p:nvPr>
            <p:ph type="title"/>
          </p:nvPr>
        </p:nvSpPr>
        <p:spPr>
          <a:xfrm>
            <a:off x="599661" y="397564"/>
            <a:ext cx="9518374" cy="403232"/>
          </a:xfrm>
        </p:spPr>
        <p:txBody>
          <a:bodyPr>
            <a:normAutofit/>
          </a:bodyPr>
          <a:lstStyle/>
          <a:p>
            <a:r>
              <a:rPr lang="ru-RU" dirty="0" smtClean="0"/>
              <a:t>ПОРЯДОК ПРЕДОСТАВЛЕНИЯ ФОРМЫ № 1-КСР</a:t>
            </a:r>
            <a:endParaRPr lang="ru-RU" sz="2200" dirty="0">
              <a:solidFill>
                <a:srgbClr val="282A2E"/>
              </a:solidFill>
            </a:endParaRPr>
          </a:p>
        </p:txBody>
      </p:sp>
      <p:sp>
        <p:nvSpPr>
          <p:cNvPr id="15" name="Заголовок 17">
            <a:extLst>
              <a:ext uri="{FF2B5EF4-FFF2-40B4-BE49-F238E27FC236}">
                <a16:creationId xmlns="" xmlns:a16="http://schemas.microsoft.com/office/drawing/2014/main" id="{50A275D2-BDFE-1FB5-82C9-9C982D61D5E9}"/>
              </a:ext>
            </a:extLst>
          </p:cNvPr>
          <p:cNvSpPr txBox="1">
            <a:spLocks/>
          </p:cNvSpPr>
          <p:nvPr/>
        </p:nvSpPr>
        <p:spPr>
          <a:xfrm>
            <a:off x="599661" y="684972"/>
            <a:ext cx="9518374" cy="403232"/>
          </a:xfrm>
          <a:prstGeom prst="rect">
            <a:avLst/>
          </a:prstGeom>
        </p:spPr>
        <p:txBody>
          <a:bodyPr anchor="t">
            <a:normAutofit/>
          </a:bodyPr>
          <a:lstStyle>
            <a:lvl1pPr algn="l" defTabSz="914400" rtl="0" eaLnBrk="1" latinLnBrk="0" hangingPunct="1">
              <a:lnSpc>
                <a:spcPct val="90000"/>
              </a:lnSpc>
              <a:spcBef>
                <a:spcPct val="0"/>
              </a:spcBef>
              <a:buNone/>
              <a:defRPr sz="2400" b="1" kern="1200">
                <a:solidFill>
                  <a:srgbClr val="363194"/>
                </a:solidFill>
                <a:latin typeface="+mj-lt"/>
                <a:ea typeface="+mj-ea"/>
                <a:cs typeface="+mj-cs"/>
              </a:defRPr>
            </a:lvl1pPr>
          </a:lstStyle>
          <a:p>
            <a:r>
              <a:rPr lang="ru-RU" sz="1400" dirty="0" smtClean="0">
                <a:solidFill>
                  <a:schemeClr val="tx1"/>
                </a:solidFill>
              </a:rPr>
              <a:t>за 2024 год</a:t>
            </a:r>
            <a:endParaRPr lang="ru-RU" sz="1400" dirty="0">
              <a:solidFill>
                <a:schemeClr val="tx1"/>
              </a:solidFill>
            </a:endParaRPr>
          </a:p>
        </p:txBody>
      </p:sp>
      <p:sp>
        <p:nvSpPr>
          <p:cNvPr id="25" name="Прямоугольник: скругленные углы 24">
            <a:extLst>
              <a:ext uri="{FF2B5EF4-FFF2-40B4-BE49-F238E27FC236}">
                <a16:creationId xmlns="" xmlns:a16="http://schemas.microsoft.com/office/drawing/2014/main" id="{78F59363-6F23-CB6F-83E7-B6BCF2EF5D95}"/>
              </a:ext>
            </a:extLst>
          </p:cNvPr>
          <p:cNvSpPr/>
          <p:nvPr/>
        </p:nvSpPr>
        <p:spPr>
          <a:xfrm>
            <a:off x="599661" y="1222050"/>
            <a:ext cx="3569918" cy="1827406"/>
          </a:xfrm>
          <a:prstGeom prst="roundRect">
            <a:avLst>
              <a:gd name="adj" fmla="val 5487"/>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object 5">
            <a:extLst>
              <a:ext uri="{FF2B5EF4-FFF2-40B4-BE49-F238E27FC236}">
                <a16:creationId xmlns="" xmlns:a16="http://schemas.microsoft.com/office/drawing/2014/main" id="{FD35116E-4752-DCB8-E782-3079AA58C994}"/>
              </a:ext>
            </a:extLst>
          </p:cNvPr>
          <p:cNvSpPr txBox="1"/>
          <p:nvPr/>
        </p:nvSpPr>
        <p:spPr>
          <a:xfrm>
            <a:off x="733335" y="2188527"/>
            <a:ext cx="3302569" cy="782265"/>
          </a:xfrm>
          <a:prstGeom prst="rect">
            <a:avLst/>
          </a:prstGeom>
        </p:spPr>
        <p:txBody>
          <a:bodyPr vert="horz" wrap="square" lIns="0" tIns="12700" rIns="0" bIns="0" rtlCol="0">
            <a:spAutoFit/>
          </a:bodyPr>
          <a:lstStyle/>
          <a:p>
            <a:pPr marL="12700" algn="ctr">
              <a:lnSpc>
                <a:spcPct val="100000"/>
              </a:lnSpc>
              <a:spcBef>
                <a:spcPts val="100"/>
              </a:spcBef>
            </a:pPr>
            <a:r>
              <a:rPr lang="ru-RU" b="1" dirty="0" smtClean="0">
                <a:solidFill>
                  <a:schemeClr val="accent1"/>
                </a:solidFill>
                <a:cs typeface="Arial Black"/>
              </a:rPr>
              <a:t>Приказ Росстата</a:t>
            </a:r>
            <a:endParaRPr b="1" dirty="0">
              <a:solidFill>
                <a:schemeClr val="accent1"/>
              </a:solidFill>
              <a:cs typeface="Arial Black"/>
            </a:endParaRPr>
          </a:p>
          <a:p>
            <a:pPr algn="ctr"/>
            <a:r>
              <a:rPr lang="ru-RU" sz="1600" dirty="0"/>
              <a:t>Об утверждении формы</a:t>
            </a:r>
          </a:p>
          <a:p>
            <a:pPr algn="ctr"/>
            <a:r>
              <a:rPr lang="ru-RU" sz="1600" dirty="0"/>
              <a:t>от 31.07.2023 № 368</a:t>
            </a:r>
          </a:p>
        </p:txBody>
      </p:sp>
      <p:pic>
        <p:nvPicPr>
          <p:cNvPr id="1026" name="Picture 2" descr="C:\Users\78.ShubarinaMS\Documents\2 - Публикации\ИАМы\Руководство\Иконки файлы\Жилищно-коммунальные услуги, услуги гостиниц, аренда жилья\Услуги гостиниц, аренда жилья\Проживание в гостинице.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8212" y="1320258"/>
            <a:ext cx="1332816" cy="862410"/>
          </a:xfrm>
          <a:prstGeom prst="rect">
            <a:avLst/>
          </a:prstGeom>
          <a:noFill/>
          <a:extLst>
            <a:ext uri="{909E8E84-426E-40DD-AFC4-6F175D3DCCD1}">
              <a14:hiddenFill xmlns:a14="http://schemas.microsoft.com/office/drawing/2010/main">
                <a:solidFill>
                  <a:srgbClr val="FFFFFF"/>
                </a:solidFill>
              </a14:hiddenFill>
            </a:ext>
          </a:extLst>
        </p:spPr>
      </p:pic>
      <p:sp>
        <p:nvSpPr>
          <p:cNvPr id="28" name="Прямоугольник 27">
            <a:extLst>
              <a:ext uri="{FF2B5EF4-FFF2-40B4-BE49-F238E27FC236}">
                <a16:creationId xmlns="" xmlns:a16="http://schemas.microsoft.com/office/drawing/2014/main" id="{70E7C3D7-7886-8FC3-6D39-753FA7D5B33E}"/>
              </a:ext>
            </a:extLst>
          </p:cNvPr>
          <p:cNvSpPr/>
          <p:nvPr/>
        </p:nvSpPr>
        <p:spPr>
          <a:xfrm>
            <a:off x="6829763" y="1828800"/>
            <a:ext cx="3018958" cy="645542"/>
          </a:xfrm>
          <a:prstGeom prst="rect">
            <a:avLst/>
          </a:prstGeom>
          <a:noFill/>
          <a:ln w="19050">
            <a:solidFill>
              <a:srgbClr val="CBE4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9" name="Прямая со стрелкой 28">
            <a:extLst>
              <a:ext uri="{FF2B5EF4-FFF2-40B4-BE49-F238E27FC236}">
                <a16:creationId xmlns="" xmlns:a16="http://schemas.microsoft.com/office/drawing/2014/main" id="{D7A94B70-58CE-0899-0688-D0CFBE093B0B}"/>
              </a:ext>
            </a:extLst>
          </p:cNvPr>
          <p:cNvCxnSpPr/>
          <p:nvPr/>
        </p:nvCxnSpPr>
        <p:spPr>
          <a:xfrm>
            <a:off x="4657458" y="2474342"/>
            <a:ext cx="7178467" cy="0"/>
          </a:xfrm>
          <a:prstGeom prst="straightConnector1">
            <a:avLst/>
          </a:prstGeom>
          <a:ln w="19050">
            <a:headEnd type="none"/>
            <a:tailEnd type="arrow" w="med" len="lg"/>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a:extLst>
              <a:ext uri="{FF2B5EF4-FFF2-40B4-BE49-F238E27FC236}">
                <a16:creationId xmlns="" xmlns:a16="http://schemas.microsoft.com/office/drawing/2014/main" id="{2697D7A6-9598-0842-9238-540E787BC9C3}"/>
              </a:ext>
            </a:extLst>
          </p:cNvPr>
          <p:cNvCxnSpPr>
            <a:stCxn id="36" idx="2"/>
            <a:endCxn id="28" idx="0"/>
          </p:cNvCxnSpPr>
          <p:nvPr/>
        </p:nvCxnSpPr>
        <p:spPr>
          <a:xfrm>
            <a:off x="8339242" y="1591382"/>
            <a:ext cx="0" cy="237418"/>
          </a:xfrm>
          <a:prstGeom prst="line">
            <a:avLst/>
          </a:prstGeom>
          <a:ln w="19050">
            <a:solidFill>
              <a:srgbClr val="CBE4FE"/>
            </a:solidFill>
          </a:ln>
        </p:spPr>
        <p:style>
          <a:lnRef idx="1">
            <a:schemeClr val="accent1"/>
          </a:lnRef>
          <a:fillRef idx="0">
            <a:schemeClr val="accent1"/>
          </a:fillRef>
          <a:effectRef idx="0">
            <a:schemeClr val="accent1"/>
          </a:effectRef>
          <a:fontRef idx="minor">
            <a:schemeClr val="tx1"/>
          </a:fontRef>
        </p:style>
      </p:cxnSp>
      <p:sp>
        <p:nvSpPr>
          <p:cNvPr id="31" name="object 15">
            <a:extLst>
              <a:ext uri="{FF2B5EF4-FFF2-40B4-BE49-F238E27FC236}">
                <a16:creationId xmlns="" xmlns:a16="http://schemas.microsoft.com/office/drawing/2014/main" id="{80422BDA-D065-DBF8-42D6-24A923B53ED7}"/>
              </a:ext>
            </a:extLst>
          </p:cNvPr>
          <p:cNvSpPr txBox="1"/>
          <p:nvPr/>
        </p:nvSpPr>
        <p:spPr>
          <a:xfrm>
            <a:off x="6070626" y="2667207"/>
            <a:ext cx="1518271" cy="228268"/>
          </a:xfrm>
          <a:prstGeom prst="rect">
            <a:avLst/>
          </a:prstGeom>
        </p:spPr>
        <p:txBody>
          <a:bodyPr vert="horz" wrap="square" lIns="0" tIns="12700" rIns="0" bIns="0" rtlCol="0">
            <a:spAutoFit/>
          </a:bodyPr>
          <a:lstStyle/>
          <a:p>
            <a:pPr marL="12700" algn="ctr">
              <a:lnSpc>
                <a:spcPct val="100000"/>
              </a:lnSpc>
              <a:spcBef>
                <a:spcPts val="100"/>
              </a:spcBef>
            </a:pPr>
            <a:r>
              <a:rPr lang="ru-RU" sz="1400" b="1" spc="-10" dirty="0" smtClean="0">
                <a:solidFill>
                  <a:schemeClr val="accent1"/>
                </a:solidFill>
                <a:latin typeface="Arial"/>
                <a:cs typeface="Arial"/>
              </a:rPr>
              <a:t>1 января 2026</a:t>
            </a:r>
            <a:endParaRPr sz="1400" dirty="0">
              <a:solidFill>
                <a:schemeClr val="accent1"/>
              </a:solidFill>
              <a:latin typeface="Arial"/>
              <a:cs typeface="Arial"/>
            </a:endParaRPr>
          </a:p>
        </p:txBody>
      </p:sp>
      <p:sp>
        <p:nvSpPr>
          <p:cNvPr id="32" name="object 15">
            <a:extLst>
              <a:ext uri="{FF2B5EF4-FFF2-40B4-BE49-F238E27FC236}">
                <a16:creationId xmlns="" xmlns:a16="http://schemas.microsoft.com/office/drawing/2014/main" id="{37E0CE7B-E643-AA70-889B-68C7A31F7137}"/>
              </a:ext>
            </a:extLst>
          </p:cNvPr>
          <p:cNvSpPr txBox="1"/>
          <p:nvPr/>
        </p:nvSpPr>
        <p:spPr>
          <a:xfrm>
            <a:off x="9038126" y="2667207"/>
            <a:ext cx="1613718" cy="228268"/>
          </a:xfrm>
          <a:prstGeom prst="rect">
            <a:avLst/>
          </a:prstGeom>
        </p:spPr>
        <p:txBody>
          <a:bodyPr vert="horz" wrap="square" lIns="0" tIns="12700" rIns="0" bIns="0" rtlCol="0">
            <a:spAutoFit/>
          </a:bodyPr>
          <a:lstStyle/>
          <a:p>
            <a:pPr marL="12700" algn="ctr">
              <a:lnSpc>
                <a:spcPct val="100000"/>
              </a:lnSpc>
              <a:spcBef>
                <a:spcPts val="100"/>
              </a:spcBef>
            </a:pPr>
            <a:r>
              <a:rPr lang="ru-RU" sz="1400" b="1" spc="-10" dirty="0" smtClean="0">
                <a:solidFill>
                  <a:schemeClr val="accent1"/>
                </a:solidFill>
                <a:latin typeface="Arial"/>
                <a:cs typeface="Arial"/>
              </a:rPr>
              <a:t>1 февраля 2026</a:t>
            </a:r>
            <a:endParaRPr sz="1400" dirty="0">
              <a:solidFill>
                <a:schemeClr val="accent1"/>
              </a:solidFill>
              <a:latin typeface="Arial"/>
              <a:cs typeface="Arial"/>
            </a:endParaRPr>
          </a:p>
        </p:txBody>
      </p:sp>
      <p:pic>
        <p:nvPicPr>
          <p:cNvPr id="33" name="Рисунок 32">
            <a:extLst>
              <a:ext uri="{FF2B5EF4-FFF2-40B4-BE49-F238E27FC236}">
                <a16:creationId xmlns="" xmlns:a16="http://schemas.microsoft.com/office/drawing/2014/main" id="{30272278-07CF-4D13-E6CB-7FE2F03F82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2905" y="2328193"/>
            <a:ext cx="273715" cy="273715"/>
          </a:xfrm>
          <a:prstGeom prst="rect">
            <a:avLst/>
          </a:prstGeom>
        </p:spPr>
      </p:pic>
      <p:pic>
        <p:nvPicPr>
          <p:cNvPr id="34" name="Рисунок 33">
            <a:extLst>
              <a:ext uri="{FF2B5EF4-FFF2-40B4-BE49-F238E27FC236}">
                <a16:creationId xmlns="" xmlns:a16="http://schemas.microsoft.com/office/drawing/2014/main" id="{37EA313B-4FC7-B666-C5F9-CBDBB19DD1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99582" y="2328193"/>
            <a:ext cx="273715" cy="273715"/>
          </a:xfrm>
          <a:prstGeom prst="rect">
            <a:avLst/>
          </a:prstGeom>
        </p:spPr>
      </p:pic>
      <p:sp>
        <p:nvSpPr>
          <p:cNvPr id="36" name="Прямоугольник 35"/>
          <p:cNvSpPr/>
          <p:nvPr/>
        </p:nvSpPr>
        <p:spPr>
          <a:xfrm>
            <a:off x="7069535" y="1222050"/>
            <a:ext cx="2539413" cy="369332"/>
          </a:xfrm>
          <a:prstGeom prst="rect">
            <a:avLst/>
          </a:prstGeom>
        </p:spPr>
        <p:txBody>
          <a:bodyPr wrap="none">
            <a:spAutoFit/>
          </a:bodyPr>
          <a:lstStyle/>
          <a:p>
            <a:r>
              <a:rPr lang="ru-RU" b="1" spc="-10" dirty="0" smtClean="0">
                <a:solidFill>
                  <a:schemeClr val="accent1"/>
                </a:solidFill>
                <a:cs typeface="Arial Black"/>
              </a:rPr>
              <a:t>Срок представления</a:t>
            </a:r>
            <a:endParaRPr lang="ru-RU" dirty="0"/>
          </a:p>
        </p:txBody>
      </p:sp>
      <p:sp>
        <p:nvSpPr>
          <p:cNvPr id="57" name="Прямоугольник: скругленные углы 25">
            <a:extLst>
              <a:ext uri="{FF2B5EF4-FFF2-40B4-BE49-F238E27FC236}">
                <a16:creationId xmlns="" xmlns:a16="http://schemas.microsoft.com/office/drawing/2014/main" id="{E07BB28D-85BF-25C8-81DD-FA1E9F9A65AF}"/>
              </a:ext>
            </a:extLst>
          </p:cNvPr>
          <p:cNvSpPr/>
          <p:nvPr/>
        </p:nvSpPr>
        <p:spPr>
          <a:xfrm>
            <a:off x="599661" y="3420453"/>
            <a:ext cx="4759187" cy="2769989"/>
          </a:xfrm>
          <a:prstGeom prst="roundRect">
            <a:avLst>
              <a:gd name="adj" fmla="val 5487"/>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5" name="Прямоугольник 54"/>
          <p:cNvSpPr/>
          <p:nvPr/>
        </p:nvSpPr>
        <p:spPr>
          <a:xfrm>
            <a:off x="736393" y="3420454"/>
            <a:ext cx="4527816" cy="2769989"/>
          </a:xfrm>
          <a:prstGeom prst="rect">
            <a:avLst/>
          </a:prstGeom>
        </p:spPr>
        <p:txBody>
          <a:bodyPr wrap="square">
            <a:spAutoFit/>
          </a:bodyPr>
          <a:lstStyle/>
          <a:p>
            <a:pPr algn="ctr"/>
            <a:r>
              <a:rPr lang="ru-RU" sz="1400" dirty="0"/>
              <a:t>Предоставить статистическую отчетность </a:t>
            </a:r>
            <a:r>
              <a:rPr lang="ru-RU" sz="1400" dirty="0" smtClean="0"/>
              <a:t/>
            </a:r>
            <a:br>
              <a:rPr lang="ru-RU" sz="1400" dirty="0" smtClean="0"/>
            </a:br>
            <a:r>
              <a:rPr lang="ru-RU" sz="1400" b="1" dirty="0" smtClean="0">
                <a:solidFill>
                  <a:srgbClr val="363194"/>
                </a:solidFill>
              </a:rPr>
              <a:t>в </a:t>
            </a:r>
            <a:r>
              <a:rPr lang="ru-RU" sz="1400" b="1" dirty="0">
                <a:solidFill>
                  <a:srgbClr val="363194"/>
                </a:solidFill>
              </a:rPr>
              <a:t>форме электронного документа, </a:t>
            </a:r>
            <a:r>
              <a:rPr lang="ru-RU" sz="1400" b="1" dirty="0" smtClean="0">
                <a:solidFill>
                  <a:srgbClr val="363194"/>
                </a:solidFill>
              </a:rPr>
              <a:t>подписанного </a:t>
            </a:r>
            <a:r>
              <a:rPr lang="ru-RU" sz="1400" b="1" dirty="0">
                <a:solidFill>
                  <a:srgbClr val="363194"/>
                </a:solidFill>
              </a:rPr>
              <a:t>электронной подписью</a:t>
            </a:r>
            <a:r>
              <a:rPr lang="ru-RU" sz="1400" dirty="0"/>
              <a:t> можно следующими способами</a:t>
            </a:r>
            <a:r>
              <a:rPr lang="ru-RU" sz="1400" dirty="0" smtClean="0"/>
              <a:t>:</a:t>
            </a:r>
          </a:p>
          <a:p>
            <a:endParaRPr lang="ru-RU" sz="1400" dirty="0"/>
          </a:p>
          <a:p>
            <a:pPr marL="285750" indent="-285750">
              <a:buClr>
                <a:srgbClr val="363194"/>
              </a:buClr>
              <a:buFont typeface="Arial" pitchFamily="34" charset="0"/>
              <a:buChar char="•"/>
            </a:pPr>
            <a:r>
              <a:rPr lang="ru-RU" sz="1400" dirty="0" smtClean="0"/>
              <a:t>Через </a:t>
            </a:r>
            <a:r>
              <a:rPr lang="ru-RU" sz="1400" dirty="0"/>
              <a:t>систему </a:t>
            </a:r>
            <a:r>
              <a:rPr lang="ru-RU" sz="1400" dirty="0" err="1"/>
              <a:t>web</a:t>
            </a:r>
            <a:r>
              <a:rPr lang="ru-RU" sz="1400" dirty="0"/>
              <a:t>-сбора статистической </a:t>
            </a:r>
            <a:r>
              <a:rPr lang="ru-RU" sz="1400" dirty="0" smtClean="0"/>
              <a:t>отчетности.</a:t>
            </a:r>
          </a:p>
          <a:p>
            <a:pPr marL="285750" indent="-285750">
              <a:buClr>
                <a:srgbClr val="363194"/>
              </a:buClr>
              <a:buFont typeface="Arial" pitchFamily="34" charset="0"/>
              <a:buChar char="•"/>
            </a:pPr>
            <a:endParaRPr lang="ru-RU" sz="1400" dirty="0" smtClean="0"/>
          </a:p>
          <a:p>
            <a:pPr marL="285750" indent="-285750">
              <a:buClr>
                <a:srgbClr val="363194"/>
              </a:buClr>
              <a:buFont typeface="Arial" pitchFamily="34" charset="0"/>
              <a:buChar char="•"/>
            </a:pPr>
            <a:r>
              <a:rPr lang="ru-RU" sz="1400" dirty="0" smtClean="0"/>
              <a:t>Через </a:t>
            </a:r>
            <a:r>
              <a:rPr lang="ru-RU" sz="1400" dirty="0"/>
              <a:t>специализированных операторов связи</a:t>
            </a:r>
            <a:r>
              <a:rPr lang="ru-RU" sz="1400" dirty="0" smtClean="0"/>
              <a:t>.</a:t>
            </a:r>
          </a:p>
          <a:p>
            <a:pPr marL="285750" indent="-285750">
              <a:buClr>
                <a:srgbClr val="363194"/>
              </a:buClr>
              <a:buFont typeface="Arial" pitchFamily="34" charset="0"/>
              <a:buChar char="•"/>
            </a:pPr>
            <a:endParaRPr lang="ru-RU" sz="1400" dirty="0"/>
          </a:p>
          <a:p>
            <a:pPr>
              <a:buClr>
                <a:srgbClr val="363194"/>
              </a:buClr>
            </a:pPr>
            <a:r>
              <a:rPr lang="ru-RU" sz="1400" dirty="0" smtClean="0"/>
              <a:t>Подробнее на сайте </a:t>
            </a:r>
            <a:r>
              <a:rPr lang="ru-RU" sz="1400" dirty="0" err="1" smtClean="0"/>
              <a:t>Петростата</a:t>
            </a:r>
            <a:r>
              <a:rPr lang="ru-RU" sz="1400" dirty="0" smtClean="0"/>
              <a:t>:</a:t>
            </a:r>
            <a:br>
              <a:rPr lang="ru-RU" sz="1400" dirty="0" smtClean="0"/>
            </a:br>
            <a:r>
              <a:rPr lang="en-US" sz="2000" b="1" dirty="0">
                <a:solidFill>
                  <a:srgbClr val="363194"/>
                </a:solidFill>
              </a:rPr>
              <a:t>https://78.rosstat.gov.ru/stat_otchet</a:t>
            </a:r>
            <a:endParaRPr lang="ru-RU" sz="2000" b="1" dirty="0">
              <a:solidFill>
                <a:srgbClr val="363194"/>
              </a:solidFill>
            </a:endParaRPr>
          </a:p>
        </p:txBody>
      </p:sp>
      <p:sp>
        <p:nvSpPr>
          <p:cNvPr id="17" name="Прямоугольник: скругленные углы 17">
            <a:extLst>
              <a:ext uri="{FF2B5EF4-FFF2-40B4-BE49-F238E27FC236}">
                <a16:creationId xmlns="" xmlns:a16="http://schemas.microsoft.com/office/drawing/2014/main" id="{82B93CD3-D161-4E32-70AB-AB19EA11E618}"/>
              </a:ext>
            </a:extLst>
          </p:cNvPr>
          <p:cNvSpPr/>
          <p:nvPr/>
        </p:nvSpPr>
        <p:spPr>
          <a:xfrm>
            <a:off x="5682046" y="3429940"/>
            <a:ext cx="6153879" cy="1654810"/>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Текст 1">
            <a:extLst>
              <a:ext uri="{FF2B5EF4-FFF2-40B4-BE49-F238E27FC236}">
                <a16:creationId xmlns="" xmlns:a16="http://schemas.microsoft.com/office/drawing/2014/main" id="{D09D36DA-00B8-8876-A31C-6E088EAF637D}"/>
              </a:ext>
            </a:extLst>
          </p:cNvPr>
          <p:cNvSpPr txBox="1">
            <a:spLocks/>
          </p:cNvSpPr>
          <p:nvPr/>
        </p:nvSpPr>
        <p:spPr>
          <a:xfrm>
            <a:off x="5818782" y="3529272"/>
            <a:ext cx="5918082" cy="148711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Tx/>
              <a:buNone/>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ru-RU" dirty="0"/>
              <a:t>По КСР, полностью </a:t>
            </a:r>
            <a:r>
              <a:rPr lang="ru-RU" b="1" dirty="0"/>
              <a:t>сданным в аренду </a:t>
            </a:r>
            <a:r>
              <a:rPr lang="ru-RU" dirty="0"/>
              <a:t>другим хозяйствующим субъектам, респондентом, обязанным предоставлять данные, является арендатор. По КСР, частично сданным в аренду другим хозяйствующим субъектам, респондентом, обязанным предоставлять данные, </a:t>
            </a:r>
            <a:r>
              <a:rPr lang="ru-RU" dirty="0" smtClean="0"/>
              <a:t>является </a:t>
            </a:r>
            <a:r>
              <a:rPr lang="ru-RU" dirty="0"/>
              <a:t>арендодатель (владелец), который должен запросить необходимую для ее заполнения данные у </a:t>
            </a:r>
            <a:r>
              <a:rPr lang="ru-RU" dirty="0" smtClean="0"/>
              <a:t>арендатора.</a:t>
            </a:r>
            <a:endParaRPr lang="ru-RU" dirty="0"/>
          </a:p>
        </p:txBody>
      </p:sp>
      <p:sp>
        <p:nvSpPr>
          <p:cNvPr id="20" name="Прямоугольник: скругленные углы 17">
            <a:extLst>
              <a:ext uri="{FF2B5EF4-FFF2-40B4-BE49-F238E27FC236}">
                <a16:creationId xmlns="" xmlns:a16="http://schemas.microsoft.com/office/drawing/2014/main" id="{82B93CD3-D161-4E32-70AB-AB19EA11E618}"/>
              </a:ext>
            </a:extLst>
          </p:cNvPr>
          <p:cNvSpPr/>
          <p:nvPr/>
        </p:nvSpPr>
        <p:spPr>
          <a:xfrm>
            <a:off x="5677275" y="5238569"/>
            <a:ext cx="6158650" cy="840776"/>
          </a:xfrm>
          <a:prstGeom prst="roundRect">
            <a:avLst>
              <a:gd name="adj" fmla="val 5487"/>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Текст 1">
            <a:extLst>
              <a:ext uri="{FF2B5EF4-FFF2-40B4-BE49-F238E27FC236}">
                <a16:creationId xmlns="" xmlns:a16="http://schemas.microsoft.com/office/drawing/2014/main" id="{87B8DFFD-8F15-88F9-78EB-1725353F060E}"/>
              </a:ext>
            </a:extLst>
          </p:cNvPr>
          <p:cNvSpPr txBox="1">
            <a:spLocks/>
          </p:cNvSpPr>
          <p:nvPr/>
        </p:nvSpPr>
        <p:spPr>
          <a:xfrm>
            <a:off x="5818782" y="5419564"/>
            <a:ext cx="5918082" cy="79352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Tx/>
              <a:buNone/>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ru-RU" dirty="0"/>
              <a:t>КСР может состоять из </a:t>
            </a:r>
            <a:r>
              <a:rPr lang="ru-RU" b="1" dirty="0"/>
              <a:t>нескольких корпусов, зданий </a:t>
            </a:r>
            <a:r>
              <a:rPr lang="ru-RU" dirty="0"/>
              <a:t>и других строений и в этом случае должно учитываться как одно КСР.</a:t>
            </a:r>
          </a:p>
        </p:txBody>
      </p:sp>
    </p:spTree>
    <p:extLst>
      <p:ext uri="{BB962C8B-B14F-4D97-AF65-F5344CB8AC3E}">
        <p14:creationId xmlns:p14="http://schemas.microsoft.com/office/powerpoint/2010/main" val="2991959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Заголовок 17">
            <a:extLst>
              <a:ext uri="{FF2B5EF4-FFF2-40B4-BE49-F238E27FC236}">
                <a16:creationId xmlns="" xmlns:a16="http://schemas.microsoft.com/office/drawing/2014/main" id="{C9193865-8FDC-0948-CD45-1EAFF16BD10D}"/>
              </a:ext>
            </a:extLst>
          </p:cNvPr>
          <p:cNvSpPr>
            <a:spLocks noGrp="1"/>
          </p:cNvSpPr>
          <p:nvPr>
            <p:ph type="title"/>
          </p:nvPr>
        </p:nvSpPr>
        <p:spPr>
          <a:xfrm>
            <a:off x="599661" y="397564"/>
            <a:ext cx="9518374" cy="403232"/>
          </a:xfrm>
        </p:spPr>
        <p:txBody>
          <a:bodyPr>
            <a:normAutofit/>
          </a:bodyPr>
          <a:lstStyle/>
          <a:p>
            <a:r>
              <a:rPr lang="ru-RU" dirty="0" smtClean="0"/>
              <a:t>ЕСЛИ КСР НЕ РАБОТАЛО ИЛИ РАБОТАЛО НЕПОЛНЫЙ ГОД</a:t>
            </a:r>
            <a:endParaRPr lang="ru-RU" sz="2200" dirty="0">
              <a:solidFill>
                <a:srgbClr val="282A2E"/>
              </a:solidFill>
            </a:endParaRPr>
          </a:p>
        </p:txBody>
      </p:sp>
      <p:sp>
        <p:nvSpPr>
          <p:cNvPr id="22" name="Прямоугольник: скругленные углы 17">
            <a:extLst>
              <a:ext uri="{FF2B5EF4-FFF2-40B4-BE49-F238E27FC236}">
                <a16:creationId xmlns="" xmlns:a16="http://schemas.microsoft.com/office/drawing/2014/main" id="{82B93CD3-D161-4E32-70AB-AB19EA11E618}"/>
              </a:ext>
            </a:extLst>
          </p:cNvPr>
          <p:cNvSpPr/>
          <p:nvPr/>
        </p:nvSpPr>
        <p:spPr>
          <a:xfrm>
            <a:off x="1064795" y="1537398"/>
            <a:ext cx="3360851" cy="4012800"/>
          </a:xfrm>
          <a:prstGeom prst="roundRect">
            <a:avLst>
              <a:gd name="adj" fmla="val 5487"/>
            </a:avLst>
          </a:prstGeom>
          <a:solidFill>
            <a:srgbClr val="FC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23" name="Текст 1">
            <a:extLst>
              <a:ext uri="{FF2B5EF4-FFF2-40B4-BE49-F238E27FC236}">
                <a16:creationId xmlns="" xmlns:a16="http://schemas.microsoft.com/office/drawing/2014/main" id="{26C5B066-4021-7483-BF08-5037363E511F}"/>
              </a:ext>
            </a:extLst>
          </p:cNvPr>
          <p:cNvSpPr>
            <a:spLocks noGrp="1"/>
          </p:cNvSpPr>
          <p:nvPr>
            <p:ph type="body" sz="quarter" idx="4294967295"/>
          </p:nvPr>
        </p:nvSpPr>
        <p:spPr>
          <a:xfrm>
            <a:off x="1110044" y="2700463"/>
            <a:ext cx="3244253" cy="2854296"/>
          </a:xfrm>
          <a:prstGeom prst="rect">
            <a:avLst/>
          </a:prstGeom>
        </p:spPr>
        <p:txBody>
          <a:bodyPr>
            <a:noAutofit/>
          </a:bodyPr>
          <a:lstStyle/>
          <a:p>
            <a:pPr marL="0" indent="0" algn="ctr">
              <a:buNone/>
            </a:pPr>
            <a:r>
              <a:rPr lang="ru-RU" sz="1600" dirty="0"/>
              <a:t>По КСР, </a:t>
            </a:r>
            <a:r>
              <a:rPr lang="ru-RU" sz="1600" b="1" dirty="0"/>
              <a:t>не работавшему в течение всего года</a:t>
            </a:r>
            <a:r>
              <a:rPr lang="ru-RU" sz="1600" dirty="0"/>
              <a:t>, респондент направляет подписанный в установленном порядке отчет с заполненными в обязательном порядке разделами 1 и 2.</a:t>
            </a:r>
          </a:p>
        </p:txBody>
      </p:sp>
      <p:sp>
        <p:nvSpPr>
          <p:cNvPr id="24" name="object 5">
            <a:extLst>
              <a:ext uri="{FF2B5EF4-FFF2-40B4-BE49-F238E27FC236}">
                <a16:creationId xmlns="" xmlns:a16="http://schemas.microsoft.com/office/drawing/2014/main" id="{FD35116E-4752-DCB8-E782-3079AA58C994}"/>
              </a:ext>
            </a:extLst>
          </p:cNvPr>
          <p:cNvSpPr txBox="1"/>
          <p:nvPr/>
        </p:nvSpPr>
        <p:spPr>
          <a:xfrm>
            <a:off x="1093935" y="1889424"/>
            <a:ext cx="3302569" cy="289823"/>
          </a:xfrm>
          <a:prstGeom prst="rect">
            <a:avLst/>
          </a:prstGeom>
        </p:spPr>
        <p:txBody>
          <a:bodyPr vert="horz" wrap="square" lIns="0" tIns="12700" rIns="0" bIns="0" rtlCol="0">
            <a:spAutoFit/>
          </a:bodyPr>
          <a:lstStyle/>
          <a:p>
            <a:pPr marL="12700" algn="ctr">
              <a:lnSpc>
                <a:spcPct val="100000"/>
              </a:lnSpc>
              <a:spcBef>
                <a:spcPts val="100"/>
              </a:spcBef>
            </a:pPr>
            <a:r>
              <a:rPr lang="ru-RU" b="1" dirty="0" smtClean="0">
                <a:solidFill>
                  <a:schemeClr val="accent1"/>
                </a:solidFill>
                <a:cs typeface="Arial Black"/>
              </a:rPr>
              <a:t>НЕ РАБОТАЛО</a:t>
            </a:r>
            <a:endParaRPr b="1" dirty="0">
              <a:solidFill>
                <a:schemeClr val="accent1"/>
              </a:solidFill>
              <a:cs typeface="Arial Black"/>
            </a:endParaRPr>
          </a:p>
        </p:txBody>
      </p:sp>
      <p:sp>
        <p:nvSpPr>
          <p:cNvPr id="27" name="Прямоугольник: скругленные углы 17">
            <a:extLst>
              <a:ext uri="{FF2B5EF4-FFF2-40B4-BE49-F238E27FC236}">
                <a16:creationId xmlns="" xmlns:a16="http://schemas.microsoft.com/office/drawing/2014/main" id="{82B93CD3-D161-4E32-70AB-AB19EA11E618}"/>
              </a:ext>
            </a:extLst>
          </p:cNvPr>
          <p:cNvSpPr/>
          <p:nvPr/>
        </p:nvSpPr>
        <p:spPr>
          <a:xfrm>
            <a:off x="7770599" y="1537397"/>
            <a:ext cx="3360851" cy="4012800"/>
          </a:xfrm>
          <a:prstGeom prst="roundRect">
            <a:avLst>
              <a:gd name="adj" fmla="val 5487"/>
            </a:avLst>
          </a:prstGeom>
          <a:solidFill>
            <a:srgbClr val="D3F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35" name="Текст 1">
            <a:extLst>
              <a:ext uri="{FF2B5EF4-FFF2-40B4-BE49-F238E27FC236}">
                <a16:creationId xmlns="" xmlns:a16="http://schemas.microsoft.com/office/drawing/2014/main" id="{26C5B066-4021-7483-BF08-5037363E511F}"/>
              </a:ext>
            </a:extLst>
          </p:cNvPr>
          <p:cNvSpPr>
            <a:spLocks noGrp="1"/>
          </p:cNvSpPr>
          <p:nvPr>
            <p:ph type="body" sz="quarter" idx="4294967295"/>
          </p:nvPr>
        </p:nvSpPr>
        <p:spPr>
          <a:xfrm>
            <a:off x="7815848" y="2700462"/>
            <a:ext cx="3244253" cy="2854296"/>
          </a:xfrm>
          <a:prstGeom prst="rect">
            <a:avLst/>
          </a:prstGeom>
        </p:spPr>
        <p:txBody>
          <a:bodyPr>
            <a:noAutofit/>
          </a:bodyPr>
          <a:lstStyle/>
          <a:p>
            <a:pPr marL="0" indent="0" algn="ctr">
              <a:buNone/>
            </a:pPr>
            <a:r>
              <a:rPr lang="ru-RU" sz="1600" dirty="0"/>
              <a:t>По </a:t>
            </a:r>
            <a:r>
              <a:rPr lang="ru-RU" sz="1600" b="1" dirty="0"/>
              <a:t>КСР, которое работало в течение части отчетного года</a:t>
            </a:r>
            <a:r>
              <a:rPr lang="ru-RU" sz="1600" dirty="0"/>
              <a:t>, респондент заполняет адресную часть и показатели, характеризующие деятельность КСР за период его работы</a:t>
            </a:r>
            <a:r>
              <a:rPr lang="ru-RU" sz="1600" dirty="0" smtClean="0"/>
              <a:t>.</a:t>
            </a:r>
            <a:endParaRPr lang="ru-RU" sz="1600" dirty="0"/>
          </a:p>
        </p:txBody>
      </p:sp>
      <p:sp>
        <p:nvSpPr>
          <p:cNvPr id="37" name="object 5">
            <a:extLst>
              <a:ext uri="{FF2B5EF4-FFF2-40B4-BE49-F238E27FC236}">
                <a16:creationId xmlns="" xmlns:a16="http://schemas.microsoft.com/office/drawing/2014/main" id="{FD35116E-4752-DCB8-E782-3079AA58C994}"/>
              </a:ext>
            </a:extLst>
          </p:cNvPr>
          <p:cNvSpPr txBox="1"/>
          <p:nvPr/>
        </p:nvSpPr>
        <p:spPr>
          <a:xfrm>
            <a:off x="7799739" y="1889423"/>
            <a:ext cx="3302569" cy="566822"/>
          </a:xfrm>
          <a:prstGeom prst="rect">
            <a:avLst/>
          </a:prstGeom>
        </p:spPr>
        <p:txBody>
          <a:bodyPr vert="horz" wrap="square" lIns="0" tIns="12700" rIns="0" bIns="0" rtlCol="0">
            <a:spAutoFit/>
          </a:bodyPr>
          <a:lstStyle/>
          <a:p>
            <a:pPr marL="12700" algn="ctr">
              <a:lnSpc>
                <a:spcPct val="100000"/>
              </a:lnSpc>
              <a:spcBef>
                <a:spcPts val="100"/>
              </a:spcBef>
            </a:pPr>
            <a:r>
              <a:rPr lang="ru-RU" b="1" dirty="0" smtClean="0">
                <a:solidFill>
                  <a:schemeClr val="accent1"/>
                </a:solidFill>
                <a:cs typeface="Arial Black"/>
              </a:rPr>
              <a:t>РАБОТАЛО </a:t>
            </a:r>
            <a:br>
              <a:rPr lang="ru-RU" b="1" dirty="0" smtClean="0">
                <a:solidFill>
                  <a:schemeClr val="accent1"/>
                </a:solidFill>
                <a:cs typeface="Arial Black"/>
              </a:rPr>
            </a:br>
            <a:r>
              <a:rPr lang="ru-RU" b="1" dirty="0" smtClean="0">
                <a:solidFill>
                  <a:schemeClr val="accent1"/>
                </a:solidFill>
                <a:cs typeface="Arial Black"/>
              </a:rPr>
              <a:t>ЧАСТЬ ГОДА</a:t>
            </a:r>
            <a:endParaRPr b="1" dirty="0">
              <a:solidFill>
                <a:schemeClr val="accent1"/>
              </a:solidFill>
              <a:cs typeface="Arial Black"/>
            </a:endParaRPr>
          </a:p>
        </p:txBody>
      </p:sp>
      <p:sp>
        <p:nvSpPr>
          <p:cNvPr id="44" name="Прямоугольник: скругленные углы 17">
            <a:extLst>
              <a:ext uri="{FF2B5EF4-FFF2-40B4-BE49-F238E27FC236}">
                <a16:creationId xmlns="" xmlns:a16="http://schemas.microsoft.com/office/drawing/2014/main" id="{82B93CD3-D161-4E32-70AB-AB19EA11E618}"/>
              </a:ext>
            </a:extLst>
          </p:cNvPr>
          <p:cNvSpPr/>
          <p:nvPr/>
        </p:nvSpPr>
        <p:spPr>
          <a:xfrm>
            <a:off x="4407137" y="1548029"/>
            <a:ext cx="3360851" cy="4012800"/>
          </a:xfrm>
          <a:prstGeom prst="roundRect">
            <a:avLst>
              <a:gd name="adj" fmla="val 5487"/>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a:p>
        </p:txBody>
      </p:sp>
      <p:sp>
        <p:nvSpPr>
          <p:cNvPr id="45" name="Текст 1">
            <a:extLst>
              <a:ext uri="{FF2B5EF4-FFF2-40B4-BE49-F238E27FC236}">
                <a16:creationId xmlns="" xmlns:a16="http://schemas.microsoft.com/office/drawing/2014/main" id="{26C5B066-4021-7483-BF08-5037363E511F}"/>
              </a:ext>
            </a:extLst>
          </p:cNvPr>
          <p:cNvSpPr>
            <a:spLocks noGrp="1"/>
          </p:cNvSpPr>
          <p:nvPr>
            <p:ph type="body" sz="quarter" idx="4294967295"/>
          </p:nvPr>
        </p:nvSpPr>
        <p:spPr>
          <a:xfrm>
            <a:off x="4452386" y="2711094"/>
            <a:ext cx="3244253" cy="2854296"/>
          </a:xfrm>
          <a:prstGeom prst="rect">
            <a:avLst/>
          </a:prstGeom>
        </p:spPr>
        <p:txBody>
          <a:bodyPr>
            <a:noAutofit/>
          </a:bodyPr>
          <a:lstStyle/>
          <a:p>
            <a:pPr marL="0" indent="0" algn="ctr">
              <a:buNone/>
            </a:pPr>
            <a:r>
              <a:rPr lang="ru-RU" sz="1600" b="1" dirty="0"/>
              <a:t>По временно не работавшему </a:t>
            </a:r>
            <a:r>
              <a:rPr lang="ru-RU" sz="1600" dirty="0"/>
              <a:t>на конец отчетного года КСР (по причине капремонта, модернизации и другим причинам) респондент заполняет в отчете полностью адресную часть, а также показатели, характеризующие его деятельность до начала капремонта (модернизации</a:t>
            </a:r>
            <a:r>
              <a:rPr lang="ru-RU" sz="1600" dirty="0" smtClean="0"/>
              <a:t>).</a:t>
            </a:r>
            <a:endParaRPr lang="ru-RU" sz="1600" dirty="0"/>
          </a:p>
        </p:txBody>
      </p:sp>
      <p:sp>
        <p:nvSpPr>
          <p:cNvPr id="46" name="object 5">
            <a:extLst>
              <a:ext uri="{FF2B5EF4-FFF2-40B4-BE49-F238E27FC236}">
                <a16:creationId xmlns="" xmlns:a16="http://schemas.microsoft.com/office/drawing/2014/main" id="{FD35116E-4752-DCB8-E782-3079AA58C994}"/>
              </a:ext>
            </a:extLst>
          </p:cNvPr>
          <p:cNvSpPr txBox="1"/>
          <p:nvPr/>
        </p:nvSpPr>
        <p:spPr>
          <a:xfrm>
            <a:off x="4436277" y="1900055"/>
            <a:ext cx="3302569" cy="566822"/>
          </a:xfrm>
          <a:prstGeom prst="rect">
            <a:avLst/>
          </a:prstGeom>
        </p:spPr>
        <p:txBody>
          <a:bodyPr vert="horz" wrap="square" lIns="0" tIns="12700" rIns="0" bIns="0" rtlCol="0">
            <a:spAutoFit/>
          </a:bodyPr>
          <a:lstStyle/>
          <a:p>
            <a:pPr marL="12700" algn="ctr">
              <a:lnSpc>
                <a:spcPct val="100000"/>
              </a:lnSpc>
              <a:spcBef>
                <a:spcPts val="100"/>
              </a:spcBef>
            </a:pPr>
            <a:r>
              <a:rPr lang="ru-RU" b="1" dirty="0" smtClean="0">
                <a:solidFill>
                  <a:schemeClr val="accent1"/>
                </a:solidFill>
                <a:cs typeface="Arial Black"/>
              </a:rPr>
              <a:t>НЕ РАБОТАЛО </a:t>
            </a:r>
            <a:br>
              <a:rPr lang="ru-RU" b="1" dirty="0" smtClean="0">
                <a:solidFill>
                  <a:schemeClr val="accent1"/>
                </a:solidFill>
                <a:cs typeface="Arial Black"/>
              </a:rPr>
            </a:br>
            <a:r>
              <a:rPr lang="ru-RU" b="1" dirty="0" smtClean="0">
                <a:solidFill>
                  <a:schemeClr val="accent1"/>
                </a:solidFill>
                <a:cs typeface="Arial Black"/>
              </a:rPr>
              <a:t>ВРЕМЕННО</a:t>
            </a:r>
            <a:endParaRPr b="1" dirty="0">
              <a:solidFill>
                <a:schemeClr val="accent1"/>
              </a:solidFill>
              <a:cs typeface="Arial Black"/>
            </a:endParaRPr>
          </a:p>
        </p:txBody>
      </p:sp>
    </p:spTree>
    <p:extLst>
      <p:ext uri="{BB962C8B-B14F-4D97-AF65-F5344CB8AC3E}">
        <p14:creationId xmlns:p14="http://schemas.microsoft.com/office/powerpoint/2010/main" val="550511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2CDD65A-503E-8E12-3243-017CD23FCDB5}"/>
              </a:ext>
            </a:extLst>
          </p:cNvPr>
          <p:cNvSpPr>
            <a:spLocks noGrp="1"/>
          </p:cNvSpPr>
          <p:nvPr>
            <p:ph type="title"/>
          </p:nvPr>
        </p:nvSpPr>
        <p:spPr/>
        <p:txBody>
          <a:bodyPr/>
          <a:lstStyle/>
          <a:p>
            <a:r>
              <a:rPr lang="ru-RU" dirty="0"/>
              <a:t>1</a:t>
            </a:r>
          </a:p>
        </p:txBody>
      </p:sp>
      <p:sp>
        <p:nvSpPr>
          <p:cNvPr id="3" name="Текст 2">
            <a:extLst>
              <a:ext uri="{FF2B5EF4-FFF2-40B4-BE49-F238E27FC236}">
                <a16:creationId xmlns="" xmlns:a16="http://schemas.microsoft.com/office/drawing/2014/main" id="{6987C252-1EB7-AEF1-21BA-C0D8A64F17C0}"/>
              </a:ext>
            </a:extLst>
          </p:cNvPr>
          <p:cNvSpPr>
            <a:spLocks noGrp="1"/>
          </p:cNvSpPr>
          <p:nvPr>
            <p:ph type="body" idx="1"/>
          </p:nvPr>
        </p:nvSpPr>
        <p:spPr/>
        <p:txBody>
          <a:bodyPr>
            <a:normAutofit/>
          </a:bodyPr>
          <a:lstStyle/>
          <a:p>
            <a:r>
              <a:rPr lang="ru-RU" dirty="0" smtClean="0"/>
              <a:t>Общие сведения о </a:t>
            </a:r>
            <a:r>
              <a:rPr lang="ru-RU" dirty="0"/>
              <a:t>коллективном средстве размещения</a:t>
            </a:r>
            <a:endParaRPr lang="ru-RU" sz="2400" dirty="0">
              <a:latin typeface="Arial"/>
              <a:cs typeface="Arial"/>
            </a:endParaRPr>
          </a:p>
        </p:txBody>
      </p:sp>
    </p:spTree>
    <p:extLst>
      <p:ext uri="{BB962C8B-B14F-4D97-AF65-F5344CB8AC3E}">
        <p14:creationId xmlns:p14="http://schemas.microsoft.com/office/powerpoint/2010/main" val="2393483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Прямоугольник: скругленные углы 17">
            <a:extLst>
              <a:ext uri="{FF2B5EF4-FFF2-40B4-BE49-F238E27FC236}">
                <a16:creationId xmlns="" xmlns:a16="http://schemas.microsoft.com/office/drawing/2014/main" id="{82B93CD3-D161-4E32-70AB-AB19EA11E618}"/>
              </a:ext>
            </a:extLst>
          </p:cNvPr>
          <p:cNvSpPr/>
          <p:nvPr/>
        </p:nvSpPr>
        <p:spPr>
          <a:xfrm>
            <a:off x="8809475" y="1993625"/>
            <a:ext cx="2886340" cy="1217429"/>
          </a:xfrm>
          <a:prstGeom prst="roundRect">
            <a:avLst>
              <a:gd name="adj" fmla="val 5487"/>
            </a:avLst>
          </a:prstGeom>
          <a:solidFill>
            <a:srgbClr val="CFE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6" name="Заголовок 5"/>
          <p:cNvSpPr>
            <a:spLocks noGrp="1"/>
          </p:cNvSpPr>
          <p:nvPr>
            <p:ph type="title"/>
          </p:nvPr>
        </p:nvSpPr>
        <p:spPr>
          <a:xfrm>
            <a:off x="599661" y="397564"/>
            <a:ext cx="9518374" cy="516836"/>
          </a:xfrm>
        </p:spPr>
        <p:txBody>
          <a:bodyPr>
            <a:normAutofit fontScale="90000"/>
          </a:bodyPr>
          <a:lstStyle/>
          <a:p>
            <a:r>
              <a:rPr lang="ru-RU" dirty="0"/>
              <a:t>Раздел 1. </a:t>
            </a:r>
            <a:r>
              <a:rPr lang="ru-RU" dirty="0" smtClean="0"/>
              <a:t>ОБЩИЕ СВЕДЕНИЯ О КОЛЛЕКТИВНОМ СРЕДСТВЕ РАЗМЕЩЕНИЯ</a:t>
            </a:r>
            <a:endParaRPr lang="ru-RU" dirty="0"/>
          </a:p>
        </p:txBody>
      </p:sp>
      <p:sp>
        <p:nvSpPr>
          <p:cNvPr id="48" name="Текст 1"/>
          <p:cNvSpPr>
            <a:spLocks noGrp="1"/>
          </p:cNvSpPr>
          <p:nvPr>
            <p:ph type="body" sz="quarter" idx="4294967295"/>
          </p:nvPr>
        </p:nvSpPr>
        <p:spPr>
          <a:xfrm>
            <a:off x="8876335" y="2095852"/>
            <a:ext cx="2713153" cy="1306588"/>
          </a:xfrm>
          <a:prstGeom prst="rect">
            <a:avLst/>
          </a:prstGeom>
        </p:spPr>
        <p:txBody>
          <a:bodyPr>
            <a:noAutofit/>
          </a:bodyPr>
          <a:lstStyle/>
          <a:p>
            <a:pPr marL="0" indent="0">
              <a:buNone/>
            </a:pPr>
            <a:r>
              <a:rPr lang="ru-RU" sz="1400" b="1" dirty="0" smtClean="0"/>
              <a:t>Раздел </a:t>
            </a:r>
            <a:r>
              <a:rPr lang="ru-RU" sz="1400" b="1" dirty="0"/>
              <a:t>1 заполняется путем проставления «1» </a:t>
            </a:r>
            <a:r>
              <a:rPr lang="ru-RU" sz="1400" dirty="0"/>
              <a:t>в графе 1 по строке, соответствующей той или иной характеристике </a:t>
            </a:r>
            <a:r>
              <a:rPr lang="ru-RU" sz="1400" dirty="0" smtClean="0"/>
              <a:t>КСР.</a:t>
            </a:r>
            <a:endParaRPr lang="ru-RU" sz="1400" dirty="0"/>
          </a:p>
        </p:txBody>
      </p:sp>
      <p:graphicFrame>
        <p:nvGraphicFramePr>
          <p:cNvPr id="49" name="Таблица 48"/>
          <p:cNvGraphicFramePr>
            <a:graphicFrameLocks noGrp="1"/>
          </p:cNvGraphicFramePr>
          <p:nvPr>
            <p:extLst>
              <p:ext uri="{D42A27DB-BD31-4B8C-83A1-F6EECF244321}">
                <p14:modId xmlns:p14="http://schemas.microsoft.com/office/powerpoint/2010/main" val="2541967713"/>
              </p:ext>
            </p:extLst>
          </p:nvPr>
        </p:nvGraphicFramePr>
        <p:xfrm>
          <a:off x="664193" y="1470190"/>
          <a:ext cx="8007000" cy="3994948"/>
        </p:xfrm>
        <a:graphic>
          <a:graphicData uri="http://schemas.openxmlformats.org/drawingml/2006/table">
            <a:tbl>
              <a:tblPr firstRow="1" firstCol="1" bandRow="1"/>
              <a:tblGrid>
                <a:gridCol w="5495260"/>
                <a:gridCol w="942456"/>
                <a:gridCol w="1569284"/>
              </a:tblGrid>
              <a:tr h="360963">
                <a:tc>
                  <a:txBody>
                    <a:bodyPr/>
                    <a:lstStyle/>
                    <a:p>
                      <a:pPr algn="ctr">
                        <a:lnSpc>
                          <a:spcPts val="1000"/>
                        </a:lnSpc>
                        <a:spcAft>
                          <a:spcPts val="0"/>
                        </a:spcAft>
                      </a:pPr>
                      <a:r>
                        <a:rPr lang="ru-RU" sz="1200" dirty="0">
                          <a:effectLst/>
                          <a:latin typeface="Times New Roman"/>
                          <a:ea typeface="Times New Roman"/>
                        </a:rPr>
                        <a:t>Вопросы</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строки</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Нужное отметить – 1</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481">
                <a:tc>
                  <a:txBody>
                    <a:bodyPr/>
                    <a:lstStyle/>
                    <a:p>
                      <a:pPr algn="ctr">
                        <a:lnSpc>
                          <a:spcPts val="1000"/>
                        </a:lnSpc>
                        <a:spcAft>
                          <a:spcPts val="0"/>
                        </a:spcAft>
                      </a:pPr>
                      <a:r>
                        <a:rPr lang="ru-RU" sz="1200" dirty="0">
                          <a:effectLst/>
                          <a:latin typeface="Times New Roman"/>
                          <a:ea typeface="Times New Roman"/>
                        </a:rPr>
                        <a:t>А</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Б</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1</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481">
                <a:tc>
                  <a:txBody>
                    <a:bodyPr/>
                    <a:lstStyle/>
                    <a:p>
                      <a:pPr>
                        <a:lnSpc>
                          <a:spcPts val="1000"/>
                        </a:lnSpc>
                        <a:spcAft>
                          <a:spcPts val="0"/>
                        </a:spcAft>
                      </a:pPr>
                      <a:r>
                        <a:rPr lang="ru-RU" sz="1200">
                          <a:effectLst/>
                          <a:latin typeface="Times New Roman"/>
                          <a:ea typeface="Times New Roman"/>
                        </a:rPr>
                        <a:t>Гостиницы и аналогичные средства размещения</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481">
                <a:tc>
                  <a:txBody>
                    <a:bodyPr/>
                    <a:lstStyle/>
                    <a:p>
                      <a:pPr>
                        <a:lnSpc>
                          <a:spcPts val="1000"/>
                        </a:lnSpc>
                        <a:spcAft>
                          <a:spcPts val="0"/>
                        </a:spcAft>
                      </a:pPr>
                      <a:r>
                        <a:rPr lang="ru-RU" sz="1200">
                          <a:effectLst/>
                          <a:latin typeface="Times New Roman"/>
                          <a:ea typeface="Times New Roman"/>
                        </a:rPr>
                        <a:t>гостиница</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101</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481">
                <a:tc>
                  <a:txBody>
                    <a:bodyPr/>
                    <a:lstStyle/>
                    <a:p>
                      <a:pPr>
                        <a:lnSpc>
                          <a:spcPts val="1000"/>
                        </a:lnSpc>
                        <a:spcAft>
                          <a:spcPts val="0"/>
                        </a:spcAft>
                      </a:pPr>
                      <a:r>
                        <a:rPr lang="ru-RU" sz="1200">
                          <a:effectLst/>
                          <a:latin typeface="Times New Roman"/>
                          <a:ea typeface="Times New Roman"/>
                        </a:rPr>
                        <a:t>мотель</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102</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481">
                <a:tc>
                  <a:txBody>
                    <a:bodyPr/>
                    <a:lstStyle/>
                    <a:p>
                      <a:pPr>
                        <a:lnSpc>
                          <a:spcPts val="1000"/>
                        </a:lnSpc>
                        <a:spcAft>
                          <a:spcPts val="0"/>
                        </a:spcAft>
                      </a:pPr>
                      <a:r>
                        <a:rPr lang="ru-RU" sz="1200">
                          <a:effectLst/>
                          <a:latin typeface="Times New Roman"/>
                          <a:ea typeface="Times New Roman"/>
                        </a:rPr>
                        <a:t>хостел</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1</a:t>
                      </a:r>
                      <a:r>
                        <a:rPr lang="ru-RU" sz="1200">
                          <a:effectLst/>
                          <a:latin typeface="Times New Roman"/>
                          <a:ea typeface="Times New Roman"/>
                        </a:rPr>
                        <a:t>03</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481">
                <a:tc>
                  <a:txBody>
                    <a:bodyPr/>
                    <a:lstStyle/>
                    <a:p>
                      <a:pPr>
                        <a:lnSpc>
                          <a:spcPts val="1000"/>
                        </a:lnSpc>
                        <a:spcAft>
                          <a:spcPts val="0"/>
                        </a:spcAft>
                      </a:pPr>
                      <a:r>
                        <a:rPr lang="ru-RU" sz="1200">
                          <a:effectLst/>
                          <a:latin typeface="Times New Roman"/>
                          <a:ea typeface="Times New Roman"/>
                        </a:rPr>
                        <a:t>другая организация  гостиничного типа</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1</a:t>
                      </a:r>
                      <a:r>
                        <a:rPr lang="ru-RU" sz="1200">
                          <a:effectLst/>
                          <a:latin typeface="Times New Roman"/>
                          <a:ea typeface="Times New Roman"/>
                        </a:rPr>
                        <a:t>04</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481">
                <a:tc>
                  <a:txBody>
                    <a:bodyPr/>
                    <a:lstStyle/>
                    <a:p>
                      <a:pPr>
                        <a:lnSpc>
                          <a:spcPts val="1000"/>
                        </a:lnSpc>
                        <a:spcAft>
                          <a:spcPts val="0"/>
                        </a:spcAft>
                      </a:pPr>
                      <a:r>
                        <a:rPr lang="ru-RU" sz="1200">
                          <a:effectLst/>
                          <a:latin typeface="Times New Roman"/>
                          <a:ea typeface="Times New Roman"/>
                        </a:rPr>
                        <a:t>Специализированные средства размещения</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481">
                <a:tc>
                  <a:txBody>
                    <a:bodyPr/>
                    <a:lstStyle/>
                    <a:p>
                      <a:pPr>
                        <a:lnSpc>
                          <a:spcPts val="1000"/>
                        </a:lnSpc>
                        <a:spcAft>
                          <a:spcPts val="0"/>
                        </a:spcAft>
                      </a:pPr>
                      <a:r>
                        <a:rPr lang="ru-RU" sz="1200">
                          <a:effectLst/>
                          <a:latin typeface="Times New Roman"/>
                          <a:ea typeface="Times New Roman"/>
                        </a:rPr>
                        <a:t>санаторно-курортные организации:</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481">
                <a:tc>
                  <a:txBody>
                    <a:bodyPr/>
                    <a:lstStyle/>
                    <a:p>
                      <a:pPr>
                        <a:lnSpc>
                          <a:spcPts val="1000"/>
                        </a:lnSpc>
                        <a:spcAft>
                          <a:spcPts val="0"/>
                        </a:spcAft>
                      </a:pPr>
                      <a:r>
                        <a:rPr lang="ru-RU" sz="1200">
                          <a:effectLst/>
                          <a:latin typeface="Times New Roman"/>
                          <a:ea typeface="Times New Roman"/>
                        </a:rPr>
                        <a:t>санаторий</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1</a:t>
                      </a:r>
                      <a:r>
                        <a:rPr lang="ru-RU" sz="1200">
                          <a:effectLst/>
                          <a:latin typeface="Times New Roman"/>
                          <a:ea typeface="Times New Roman"/>
                        </a:rPr>
                        <a:t>05</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481">
                <a:tc>
                  <a:txBody>
                    <a:bodyPr/>
                    <a:lstStyle/>
                    <a:p>
                      <a:pPr>
                        <a:lnSpc>
                          <a:spcPts val="1000"/>
                        </a:lnSpc>
                        <a:spcAft>
                          <a:spcPts val="0"/>
                        </a:spcAft>
                      </a:pPr>
                      <a:r>
                        <a:rPr lang="ru-RU" sz="1200">
                          <a:effectLst/>
                          <a:latin typeface="Times New Roman"/>
                          <a:ea typeface="Times New Roman"/>
                        </a:rPr>
                        <a:t>санаторий для детей</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1</a:t>
                      </a:r>
                      <a:r>
                        <a:rPr lang="ru-RU" sz="1200">
                          <a:effectLst/>
                          <a:latin typeface="Times New Roman"/>
                          <a:ea typeface="Times New Roman"/>
                        </a:rPr>
                        <a:t>06</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a:effectLst/>
                          <a:latin typeface="Times New Roman"/>
                          <a:ea typeface="Times New Roman"/>
                        </a:rPr>
                        <a:t> </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481">
                <a:tc>
                  <a:txBody>
                    <a:bodyPr/>
                    <a:lstStyle/>
                    <a:p>
                      <a:pPr>
                        <a:lnSpc>
                          <a:spcPts val="1000"/>
                        </a:lnSpc>
                        <a:spcAft>
                          <a:spcPts val="0"/>
                        </a:spcAft>
                      </a:pPr>
                      <a:r>
                        <a:rPr lang="ru-RU" sz="1200">
                          <a:effectLst/>
                          <a:latin typeface="Times New Roman"/>
                          <a:ea typeface="Times New Roman"/>
                        </a:rPr>
                        <a:t>санаторий для детей с родителями</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1</a:t>
                      </a:r>
                      <a:r>
                        <a:rPr lang="ru-RU" sz="1200">
                          <a:effectLst/>
                          <a:latin typeface="Times New Roman"/>
                          <a:ea typeface="Times New Roman"/>
                        </a:rPr>
                        <a:t>07</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a:effectLst/>
                          <a:latin typeface="Times New Roman"/>
                          <a:ea typeface="Times New Roman"/>
                        </a:rPr>
                        <a:t> </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481">
                <a:tc>
                  <a:txBody>
                    <a:bodyPr/>
                    <a:lstStyle/>
                    <a:p>
                      <a:pPr>
                        <a:lnSpc>
                          <a:spcPts val="1000"/>
                        </a:lnSpc>
                        <a:spcAft>
                          <a:spcPts val="0"/>
                        </a:spcAft>
                      </a:pPr>
                      <a:r>
                        <a:rPr lang="ru-RU" sz="1200">
                          <a:effectLst/>
                          <a:latin typeface="Times New Roman"/>
                          <a:ea typeface="Times New Roman"/>
                        </a:rPr>
                        <a:t>санаторный оздоровительный лагерь </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1</a:t>
                      </a:r>
                      <a:r>
                        <a:rPr lang="ru-RU" sz="1200">
                          <a:effectLst/>
                          <a:latin typeface="Times New Roman"/>
                          <a:ea typeface="Times New Roman"/>
                        </a:rPr>
                        <a:t>08</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481">
                <a:tc>
                  <a:txBody>
                    <a:bodyPr/>
                    <a:lstStyle/>
                    <a:p>
                      <a:pPr>
                        <a:lnSpc>
                          <a:spcPts val="1000"/>
                        </a:lnSpc>
                        <a:spcAft>
                          <a:spcPts val="0"/>
                        </a:spcAft>
                      </a:pPr>
                      <a:r>
                        <a:rPr lang="ru-RU" sz="1200">
                          <a:effectLst/>
                          <a:latin typeface="Times New Roman"/>
                          <a:ea typeface="Times New Roman"/>
                        </a:rPr>
                        <a:t>санаторий-профилакторий</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1</a:t>
                      </a:r>
                      <a:r>
                        <a:rPr lang="ru-RU" sz="1200">
                          <a:effectLst/>
                          <a:latin typeface="Times New Roman"/>
                          <a:ea typeface="Times New Roman"/>
                        </a:rPr>
                        <a:t>09</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a:effectLst/>
                          <a:latin typeface="Times New Roman"/>
                          <a:ea typeface="Times New Roman"/>
                        </a:rPr>
                        <a:t> </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481">
                <a:tc>
                  <a:txBody>
                    <a:bodyPr/>
                    <a:lstStyle/>
                    <a:p>
                      <a:pPr>
                        <a:lnSpc>
                          <a:spcPts val="1000"/>
                        </a:lnSpc>
                        <a:spcAft>
                          <a:spcPts val="0"/>
                        </a:spcAft>
                      </a:pPr>
                      <a:r>
                        <a:rPr lang="ru-RU" sz="1200" dirty="0">
                          <a:effectLst/>
                          <a:latin typeface="Times New Roman"/>
                          <a:ea typeface="Times New Roman"/>
                        </a:rPr>
                        <a:t>курортная поликлиника, бальнеологическая лечебница,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ts val="1000"/>
                        </a:lnSpc>
                        <a:spcAft>
                          <a:spcPts val="0"/>
                        </a:spcAft>
                      </a:pPr>
                      <a:r>
                        <a:rPr lang="ru-RU" sz="1200">
                          <a:effectLst/>
                          <a:latin typeface="Times New Roman"/>
                          <a:ea typeface="Times New Roman"/>
                        </a:rPr>
                        <a:t> </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ts val="1000"/>
                        </a:lnSpc>
                        <a:spcAft>
                          <a:spcPts val="0"/>
                        </a:spcAft>
                      </a:pPr>
                      <a:r>
                        <a:rPr lang="ru-RU" sz="1200"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04846">
                <a:tc>
                  <a:txBody>
                    <a:bodyPr/>
                    <a:lstStyle/>
                    <a:p>
                      <a:pPr>
                        <a:lnSpc>
                          <a:spcPts val="1000"/>
                        </a:lnSpc>
                        <a:spcAft>
                          <a:spcPts val="0"/>
                        </a:spcAft>
                      </a:pPr>
                      <a:r>
                        <a:rPr lang="ru-RU" sz="1200">
                          <a:effectLst/>
                          <a:latin typeface="Times New Roman"/>
                          <a:ea typeface="Times New Roman"/>
                        </a:rPr>
                        <a:t>грязелечебница</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1</a:t>
                      </a:r>
                      <a:r>
                        <a:rPr lang="ru-RU" sz="1200">
                          <a:effectLst/>
                          <a:latin typeface="Times New Roman"/>
                          <a:ea typeface="Times New Roman"/>
                        </a:rPr>
                        <a:t>10</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80481">
                <a:tc>
                  <a:txBody>
                    <a:bodyPr/>
                    <a:lstStyle/>
                    <a:p>
                      <a:pPr>
                        <a:lnSpc>
                          <a:spcPts val="1000"/>
                        </a:lnSpc>
                        <a:spcAft>
                          <a:spcPts val="0"/>
                        </a:spcAft>
                      </a:pPr>
                      <a:r>
                        <a:rPr lang="ru-RU" sz="1200">
                          <a:effectLst/>
                          <a:latin typeface="Times New Roman"/>
                          <a:ea typeface="Times New Roman"/>
                        </a:rPr>
                        <a:t>организации отдыха:</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 </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0481">
                <a:tc>
                  <a:txBody>
                    <a:bodyPr/>
                    <a:lstStyle/>
                    <a:p>
                      <a:pPr>
                        <a:lnSpc>
                          <a:spcPts val="1000"/>
                        </a:lnSpc>
                        <a:spcAft>
                          <a:spcPts val="0"/>
                        </a:spcAft>
                      </a:pPr>
                      <a:r>
                        <a:rPr lang="ru-RU" sz="1200">
                          <a:effectLst/>
                          <a:latin typeface="Times New Roman"/>
                          <a:ea typeface="Times New Roman"/>
                        </a:rPr>
                        <a:t>дом отдыха</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1</a:t>
                      </a:r>
                      <a:r>
                        <a:rPr lang="ru-RU" sz="1200">
                          <a:effectLst/>
                          <a:latin typeface="Times New Roman"/>
                          <a:ea typeface="Times New Roman"/>
                        </a:rPr>
                        <a:t>11</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481">
                <a:tc>
                  <a:txBody>
                    <a:bodyPr/>
                    <a:lstStyle/>
                    <a:p>
                      <a:pPr>
                        <a:lnSpc>
                          <a:spcPts val="1000"/>
                        </a:lnSpc>
                        <a:spcAft>
                          <a:spcPts val="0"/>
                        </a:spcAft>
                      </a:pPr>
                      <a:r>
                        <a:rPr lang="ru-RU" sz="1200">
                          <a:effectLst/>
                          <a:latin typeface="Times New Roman"/>
                          <a:ea typeface="Times New Roman"/>
                        </a:rPr>
                        <a:t>пансионат</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a:effectLst/>
                          <a:latin typeface="Times New Roman"/>
                          <a:ea typeface="Times New Roman"/>
                        </a:rPr>
                        <a:t>112</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481">
                <a:tc>
                  <a:txBody>
                    <a:bodyPr/>
                    <a:lstStyle/>
                    <a:p>
                      <a:pPr>
                        <a:lnSpc>
                          <a:spcPts val="1000"/>
                        </a:lnSpc>
                        <a:spcAft>
                          <a:spcPts val="0"/>
                        </a:spcAft>
                      </a:pPr>
                      <a:r>
                        <a:rPr lang="ru-RU" sz="1200">
                          <a:effectLst/>
                          <a:latin typeface="Times New Roman"/>
                          <a:ea typeface="Times New Roman"/>
                        </a:rPr>
                        <a:t>кемпинг</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1</a:t>
                      </a:r>
                      <a:r>
                        <a:rPr lang="ru-RU" sz="1200">
                          <a:effectLst/>
                          <a:latin typeface="Times New Roman"/>
                          <a:ea typeface="Times New Roman"/>
                        </a:rPr>
                        <a:t>13</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481">
                <a:tc>
                  <a:txBody>
                    <a:bodyPr/>
                    <a:lstStyle/>
                    <a:p>
                      <a:pPr>
                        <a:lnSpc>
                          <a:spcPts val="1000"/>
                        </a:lnSpc>
                        <a:spcAft>
                          <a:spcPts val="0"/>
                        </a:spcAft>
                      </a:pPr>
                      <a:r>
                        <a:rPr lang="ru-RU" sz="1200">
                          <a:effectLst/>
                          <a:latin typeface="Times New Roman"/>
                          <a:ea typeface="Times New Roman"/>
                        </a:rPr>
                        <a:t>база отдыха,</a:t>
                      </a:r>
                      <a:r>
                        <a:rPr lang="ru-RU" sz="1500">
                          <a:effectLst/>
                          <a:latin typeface="Times New Roman"/>
                          <a:ea typeface="Times New Roman"/>
                        </a:rPr>
                        <a:t> </a:t>
                      </a:r>
                      <a:r>
                        <a:rPr lang="ru-RU" sz="1200">
                          <a:effectLst/>
                          <a:latin typeface="Times New Roman"/>
                          <a:ea typeface="Times New Roman"/>
                        </a:rPr>
                        <a:t>туристская база, другая организация отдыха</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200">
                          <a:effectLst/>
                          <a:latin typeface="Times New Roman"/>
                          <a:ea typeface="Times New Roman"/>
                        </a:rPr>
                        <a:t>1</a:t>
                      </a:r>
                      <a:r>
                        <a:rPr lang="ru-RU" sz="1200">
                          <a:effectLst/>
                          <a:latin typeface="Times New Roman"/>
                          <a:ea typeface="Times New Roman"/>
                        </a:rPr>
                        <a:t>14</a:t>
                      </a:r>
                      <a:endParaRPr lang="ru-RU" sz="150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200" b="1" dirty="0">
                          <a:effectLst/>
                          <a:latin typeface="Times New Roman"/>
                          <a:ea typeface="Times New Roman"/>
                        </a:rPr>
                        <a:t> </a:t>
                      </a:r>
                      <a:endParaRPr lang="ru-RU" sz="1500" dirty="0">
                        <a:effectLst/>
                        <a:latin typeface="Times New Roman"/>
                        <a:ea typeface="Times New Roman"/>
                      </a:endParaRPr>
                    </a:p>
                  </a:txBody>
                  <a:tcPr marL="85310" marR="85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0" name="Прямоугольник 49"/>
          <p:cNvSpPr/>
          <p:nvPr/>
        </p:nvSpPr>
        <p:spPr>
          <a:xfrm>
            <a:off x="8840872" y="3601116"/>
            <a:ext cx="2854943" cy="1449628"/>
          </a:xfrm>
          <a:prstGeom prst="rect">
            <a:avLst/>
          </a:prstGeom>
          <a:solidFill>
            <a:srgbClr val="EBEBEB"/>
          </a:solidFill>
        </p:spPr>
        <p:txBody>
          <a:bodyPr wrap="square">
            <a:spAutoFit/>
          </a:bodyPr>
          <a:lstStyle/>
          <a:p>
            <a:pPr lvl="0">
              <a:lnSpc>
                <a:spcPct val="90000"/>
              </a:lnSpc>
              <a:spcBef>
                <a:spcPts val="1000"/>
              </a:spcBef>
            </a:pPr>
            <a:r>
              <a:rPr lang="ru-RU" sz="1400" b="1" dirty="0">
                <a:solidFill>
                  <a:srgbClr val="282A2E"/>
                </a:solidFill>
              </a:rPr>
              <a:t>В строках 101-114 </a:t>
            </a:r>
            <a:r>
              <a:rPr lang="ru-RU" sz="1400" dirty="0">
                <a:solidFill>
                  <a:srgbClr val="282A2E"/>
                </a:solidFill>
              </a:rPr>
              <a:t>респондент указывает тип КСР в соответствии с учредительными документами. Единица должна быть проставлена только в одной из строк </a:t>
            </a:r>
            <a:r>
              <a:rPr lang="ru-RU" sz="1400" dirty="0" smtClean="0">
                <a:solidFill>
                  <a:srgbClr val="282A2E"/>
                </a:solidFill>
              </a:rPr>
              <a:t>101-114</a:t>
            </a:r>
            <a:endParaRPr lang="ru-RU" sz="1400" dirty="0">
              <a:solidFill>
                <a:srgbClr val="282A2E"/>
              </a:solidFill>
            </a:endParaRPr>
          </a:p>
        </p:txBody>
      </p:sp>
    </p:spTree>
    <p:extLst>
      <p:ext uri="{BB962C8B-B14F-4D97-AF65-F5344CB8AC3E}">
        <p14:creationId xmlns:p14="http://schemas.microsoft.com/office/powerpoint/2010/main" val="159969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Заголовок 5"/>
          <p:cNvSpPr>
            <a:spLocks noGrp="1"/>
          </p:cNvSpPr>
          <p:nvPr>
            <p:ph type="title"/>
          </p:nvPr>
        </p:nvSpPr>
        <p:spPr>
          <a:xfrm>
            <a:off x="599661" y="397564"/>
            <a:ext cx="9518374" cy="516836"/>
          </a:xfrm>
        </p:spPr>
        <p:txBody>
          <a:bodyPr>
            <a:normAutofit fontScale="90000"/>
          </a:bodyPr>
          <a:lstStyle/>
          <a:p>
            <a:r>
              <a:rPr lang="ru-RU" dirty="0"/>
              <a:t>Раздел 1. </a:t>
            </a:r>
            <a:r>
              <a:rPr lang="ru-RU" dirty="0" smtClean="0"/>
              <a:t>ОБЩИЕ СВЕДЕНИЯ О КОЛЛЕКТИВНОМ СРЕДСТВЕ РАЗМЕЩЕНИЯ</a:t>
            </a:r>
            <a:endParaRPr lang="ru-RU" dirty="0"/>
          </a:p>
        </p:txBody>
      </p:sp>
      <p:sp>
        <p:nvSpPr>
          <p:cNvPr id="7"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9002231" y="1648973"/>
            <a:ext cx="2363974" cy="2448892"/>
          </a:xfrm>
          <a:prstGeom prst="roundRect">
            <a:avLst>
              <a:gd name="adj" fmla="val 5487"/>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скругленные углы 17">
            <a:extLst>
              <a:ext uri="{FF2B5EF4-FFF2-40B4-BE49-F238E27FC236}">
                <a16:creationId xmlns:a16="http://schemas.microsoft.com/office/drawing/2014/main" xmlns="" id="{82B93CD3-D161-4E32-70AB-AB19EA11E618}"/>
              </a:ext>
            </a:extLst>
          </p:cNvPr>
          <p:cNvSpPr/>
          <p:nvPr/>
        </p:nvSpPr>
        <p:spPr>
          <a:xfrm>
            <a:off x="9002231" y="4353150"/>
            <a:ext cx="2363974" cy="1061829"/>
          </a:xfrm>
          <a:prstGeom prst="roundRect">
            <a:avLst>
              <a:gd name="adj" fmla="val 5487"/>
            </a:avLst>
          </a:prstGeom>
          <a:solidFill>
            <a:srgbClr val="D9D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9002231" y="1678741"/>
            <a:ext cx="2275367" cy="2419124"/>
          </a:xfrm>
          <a:prstGeom prst="rect">
            <a:avLst/>
          </a:prstGeom>
        </p:spPr>
        <p:txBody>
          <a:bodyPr wrap="square">
            <a:spAutoFit/>
          </a:bodyPr>
          <a:lstStyle/>
          <a:p>
            <a:pPr lvl="0">
              <a:lnSpc>
                <a:spcPct val="90000"/>
              </a:lnSpc>
              <a:spcBef>
                <a:spcPts val="1000"/>
              </a:spcBef>
            </a:pPr>
            <a:r>
              <a:rPr lang="ru-RU" sz="1400" b="1" dirty="0">
                <a:solidFill>
                  <a:srgbClr val="282A2E"/>
                </a:solidFill>
              </a:rPr>
              <a:t>В строках 115-118 </a:t>
            </a:r>
            <a:r>
              <a:rPr lang="ru-RU" sz="1400" dirty="0">
                <a:solidFill>
                  <a:srgbClr val="282A2E"/>
                </a:solidFill>
              </a:rPr>
              <a:t>указывается система налогообложения КСР, которая должна совпадать с системой налогообложения респондента, зафиксированной в ФНС России. Единица должна быть проставлена только в одной из строк 115-118</a:t>
            </a:r>
          </a:p>
        </p:txBody>
      </p:sp>
      <p:cxnSp>
        <p:nvCxnSpPr>
          <p:cNvPr id="12" name="Скругленная соединительная линия 11"/>
          <p:cNvCxnSpPr>
            <a:stCxn id="11" idx="1"/>
          </p:cNvCxnSpPr>
          <p:nvPr/>
        </p:nvCxnSpPr>
        <p:spPr>
          <a:xfrm rot="10800000">
            <a:off x="8378457" y="2434857"/>
            <a:ext cx="623774" cy="453447"/>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17" name="Таблица 16"/>
          <p:cNvGraphicFramePr>
            <a:graphicFrameLocks noGrp="1"/>
          </p:cNvGraphicFramePr>
          <p:nvPr>
            <p:extLst>
              <p:ext uri="{D42A27DB-BD31-4B8C-83A1-F6EECF244321}">
                <p14:modId xmlns:p14="http://schemas.microsoft.com/office/powerpoint/2010/main" val="2544890101"/>
              </p:ext>
            </p:extLst>
          </p:nvPr>
        </p:nvGraphicFramePr>
        <p:xfrm>
          <a:off x="601141" y="1610137"/>
          <a:ext cx="7777316" cy="3880585"/>
        </p:xfrm>
        <a:graphic>
          <a:graphicData uri="http://schemas.openxmlformats.org/drawingml/2006/table">
            <a:tbl>
              <a:tblPr firstRow="1" firstCol="1" bandRow="1"/>
              <a:tblGrid>
                <a:gridCol w="3019589"/>
                <a:gridCol w="502478"/>
                <a:gridCol w="4255249"/>
              </a:tblGrid>
              <a:tr h="492601">
                <a:tc gridSpan="3">
                  <a:txBody>
                    <a:bodyPr/>
                    <a:lstStyle/>
                    <a:p>
                      <a:pPr algn="ctr">
                        <a:spcAft>
                          <a:spcPts val="0"/>
                        </a:spcAft>
                      </a:pPr>
                      <a:r>
                        <a:rPr lang="ru-RU" sz="1600" dirty="0" smtClean="0">
                          <a:effectLst/>
                          <a:latin typeface="Times New Roman"/>
                          <a:ea typeface="Times New Roman"/>
                        </a:rPr>
                        <a:t>Система налогообложения</a:t>
                      </a:r>
                      <a:r>
                        <a:rPr lang="ru-RU" sz="1600" baseline="0" dirty="0" smtClean="0">
                          <a:effectLst/>
                          <a:latin typeface="Times New Roman"/>
                          <a:ea typeface="Times New Roman"/>
                        </a:rPr>
                        <a:t> </a:t>
                      </a:r>
                    </a:p>
                    <a:p>
                      <a:pPr algn="ctr">
                        <a:spcAft>
                          <a:spcPts val="0"/>
                        </a:spcAft>
                      </a:pPr>
                      <a:r>
                        <a:rPr lang="ru-RU" sz="1600" dirty="0" smtClean="0">
                          <a:effectLst/>
                          <a:latin typeface="Times New Roman"/>
                          <a:ea typeface="Times New Roman"/>
                        </a:rPr>
                        <a:t>(необходимо</a:t>
                      </a:r>
                      <a:r>
                        <a:rPr lang="ru-RU" sz="1600" baseline="0" dirty="0" smtClean="0">
                          <a:effectLst/>
                          <a:latin typeface="Times New Roman"/>
                          <a:ea typeface="Times New Roman"/>
                        </a:rPr>
                        <a:t> </a:t>
                      </a:r>
                      <a:r>
                        <a:rPr lang="ru-RU" sz="1600" dirty="0" smtClean="0">
                          <a:effectLst/>
                          <a:latin typeface="Times New Roman"/>
                          <a:ea typeface="Times New Roman"/>
                        </a:rPr>
                        <a:t>отметить одну из строк 115-118)</a:t>
                      </a:r>
                      <a:endParaRPr lang="ru-RU" sz="1600" dirty="0">
                        <a:effectLst/>
                        <a:latin typeface="Times New Roman"/>
                        <a:ea typeface="Times New Roman"/>
                      </a:endParaRPr>
                    </a:p>
                  </a:txBody>
                  <a:tcPr marL="100759" marR="100759"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559774">
                <a:tc>
                  <a:txBody>
                    <a:bodyPr/>
                    <a:lstStyle/>
                    <a:p>
                      <a:pPr algn="ctr">
                        <a:lnSpc>
                          <a:spcPts val="1000"/>
                        </a:lnSpc>
                        <a:spcAft>
                          <a:spcPts val="0"/>
                        </a:spcAft>
                      </a:pPr>
                      <a:r>
                        <a:rPr lang="ru-RU" sz="1500">
                          <a:effectLst/>
                          <a:latin typeface="Times New Roman"/>
                          <a:ea typeface="Times New Roman"/>
                        </a:rPr>
                        <a:t>Вопросы</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a:effectLst/>
                          <a:latin typeface="Times New Roman"/>
                          <a:ea typeface="Times New Roman"/>
                        </a:rPr>
                        <a:t>№ строки</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dirty="0">
                          <a:effectLst/>
                          <a:latin typeface="Times New Roman"/>
                          <a:ea typeface="Times New Roman"/>
                        </a:rPr>
                        <a:t>Нужное </a:t>
                      </a:r>
                      <a:br>
                        <a:rPr lang="ru-RU" sz="1500" dirty="0">
                          <a:effectLst/>
                          <a:latin typeface="Times New Roman"/>
                          <a:ea typeface="Times New Roman"/>
                        </a:rPr>
                      </a:br>
                      <a:r>
                        <a:rPr lang="ru-RU" sz="1500" dirty="0">
                          <a:effectLst/>
                          <a:latin typeface="Times New Roman"/>
                          <a:ea typeface="Times New Roman"/>
                        </a:rPr>
                        <a:t>отметить – 1</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591">
                <a:tc>
                  <a:txBody>
                    <a:bodyPr/>
                    <a:lstStyle/>
                    <a:p>
                      <a:pPr algn="ctr">
                        <a:lnSpc>
                          <a:spcPts val="1000"/>
                        </a:lnSpc>
                        <a:spcAft>
                          <a:spcPts val="0"/>
                        </a:spcAft>
                      </a:pPr>
                      <a:r>
                        <a:rPr lang="ru-RU" sz="1500">
                          <a:effectLst/>
                          <a:latin typeface="Times New Roman"/>
                          <a:ea typeface="Times New Roman"/>
                        </a:rPr>
                        <a:t>А</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a:effectLst/>
                          <a:latin typeface="Times New Roman"/>
                          <a:ea typeface="Times New Roman"/>
                        </a:rPr>
                        <a:t>Б</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dirty="0">
                          <a:effectLst/>
                          <a:latin typeface="Times New Roman"/>
                          <a:ea typeface="Times New Roman"/>
                        </a:rPr>
                        <a:t>1</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6591">
                <a:tc>
                  <a:txBody>
                    <a:bodyPr/>
                    <a:lstStyle/>
                    <a:p>
                      <a:pPr>
                        <a:lnSpc>
                          <a:spcPts val="1000"/>
                        </a:lnSpc>
                        <a:spcAft>
                          <a:spcPts val="0"/>
                        </a:spcAft>
                      </a:pPr>
                      <a:r>
                        <a:rPr lang="ru-RU" sz="1500">
                          <a:effectLst/>
                          <a:latin typeface="Times New Roman"/>
                          <a:ea typeface="Times New Roman"/>
                        </a:rPr>
                        <a:t>общая</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a:effectLst/>
                          <a:latin typeface="Times New Roman"/>
                          <a:ea typeface="Times New Roman"/>
                        </a:rPr>
                        <a:t>115</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b="1" dirty="0">
                          <a:effectLst/>
                          <a:latin typeface="Times New Roman"/>
                          <a:ea typeface="Times New Roman"/>
                        </a:rPr>
                        <a:t> </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6591">
                <a:tc>
                  <a:txBody>
                    <a:bodyPr/>
                    <a:lstStyle/>
                    <a:p>
                      <a:pPr>
                        <a:lnSpc>
                          <a:spcPts val="1000"/>
                        </a:lnSpc>
                        <a:spcAft>
                          <a:spcPts val="0"/>
                        </a:spcAft>
                      </a:pPr>
                      <a:r>
                        <a:rPr lang="ru-RU" sz="1500">
                          <a:effectLst/>
                          <a:latin typeface="Times New Roman"/>
                          <a:ea typeface="Times New Roman"/>
                        </a:rPr>
                        <a:t>упрощенная</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a:effectLst/>
                          <a:latin typeface="Times New Roman"/>
                          <a:ea typeface="Times New Roman"/>
                        </a:rPr>
                        <a:t>116</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b="1" dirty="0">
                          <a:effectLst/>
                          <a:latin typeface="Times New Roman"/>
                          <a:ea typeface="Times New Roman"/>
                        </a:rPr>
                        <a:t> </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6591">
                <a:tc>
                  <a:txBody>
                    <a:bodyPr/>
                    <a:lstStyle/>
                    <a:p>
                      <a:pPr>
                        <a:lnSpc>
                          <a:spcPts val="1000"/>
                        </a:lnSpc>
                        <a:spcAft>
                          <a:spcPts val="0"/>
                        </a:spcAft>
                      </a:pPr>
                      <a:r>
                        <a:rPr lang="ru-RU" sz="1500">
                          <a:effectLst/>
                          <a:latin typeface="Times New Roman"/>
                          <a:ea typeface="Times New Roman"/>
                        </a:rPr>
                        <a:t>налог на профессиональный доход</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en-US" sz="1500">
                          <a:effectLst/>
                          <a:latin typeface="Times New Roman"/>
                          <a:ea typeface="Times New Roman"/>
                        </a:rPr>
                        <a:t>1</a:t>
                      </a:r>
                      <a:r>
                        <a:rPr lang="ru-RU" sz="1500">
                          <a:effectLst/>
                          <a:latin typeface="Times New Roman"/>
                          <a:ea typeface="Times New Roman"/>
                        </a:rPr>
                        <a:t>17</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b="1" dirty="0">
                          <a:effectLst/>
                          <a:latin typeface="Times New Roman"/>
                          <a:ea typeface="Times New Roman"/>
                        </a:rPr>
                        <a:t> </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6591">
                <a:tc>
                  <a:txBody>
                    <a:bodyPr/>
                    <a:lstStyle/>
                    <a:p>
                      <a:pPr>
                        <a:lnSpc>
                          <a:spcPts val="1000"/>
                        </a:lnSpc>
                        <a:spcAft>
                          <a:spcPts val="0"/>
                        </a:spcAft>
                      </a:pPr>
                      <a:r>
                        <a:rPr lang="ru-RU" sz="1500">
                          <a:effectLst/>
                          <a:latin typeface="Times New Roman"/>
                          <a:ea typeface="Times New Roman"/>
                        </a:rPr>
                        <a:t>патентная</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a:effectLst/>
                          <a:latin typeface="Times New Roman"/>
                          <a:ea typeface="Times New Roman"/>
                        </a:rPr>
                        <a:t>118</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b="1" dirty="0">
                          <a:effectLst/>
                          <a:latin typeface="Times New Roman"/>
                          <a:ea typeface="Times New Roman"/>
                        </a:rPr>
                        <a:t> </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3910">
                <a:tc gridSpan="3">
                  <a:txBody>
                    <a:bodyPr/>
                    <a:lstStyle/>
                    <a:p>
                      <a:endParaRPr lang="ru-RU" sz="1500">
                        <a:effectLst/>
                        <a:latin typeface="Times New Roman"/>
                      </a:endParaRPr>
                    </a:p>
                  </a:txBody>
                  <a:tcPr marL="100759" marR="100759"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ru-RU"/>
                    </a:p>
                  </a:txBody>
                  <a:tcPr/>
                </a:tc>
                <a:tc hMerge="1">
                  <a:txBody>
                    <a:bodyPr/>
                    <a:lstStyle/>
                    <a:p>
                      <a:endParaRPr lang="ru-RU"/>
                    </a:p>
                  </a:txBody>
                  <a:tcPr/>
                </a:tc>
              </a:tr>
              <a:tr h="246301">
                <a:tc gridSpan="3">
                  <a:txBody>
                    <a:bodyPr/>
                    <a:lstStyle/>
                    <a:p>
                      <a:pPr algn="ctr">
                        <a:spcAft>
                          <a:spcPts val="0"/>
                        </a:spcAft>
                      </a:pPr>
                      <a:r>
                        <a:rPr lang="ru-RU" sz="1600" dirty="0">
                          <a:effectLst/>
                          <a:latin typeface="Times New Roman"/>
                          <a:ea typeface="Times New Roman"/>
                        </a:rPr>
                        <a:t>Период функционирования</a:t>
                      </a:r>
                      <a:endParaRPr lang="ru-RU" sz="1800" dirty="0">
                        <a:effectLst/>
                        <a:latin typeface="Times New Roman"/>
                        <a:ea typeface="Times New Roman"/>
                      </a:endParaRPr>
                    </a:p>
                  </a:txBody>
                  <a:tcPr marL="100759" marR="100759" marT="0" marB="0" anchor="ctr">
                    <a:lnL>
                      <a:noFill/>
                    </a:lnL>
                    <a:lnR>
                      <a:noFill/>
                    </a:lnR>
                    <a:lnT>
                      <a:noFill/>
                    </a:lnT>
                    <a:lnB>
                      <a:noFill/>
                    </a:lnB>
                  </a:tcPr>
                </a:tc>
                <a:tc hMerge="1">
                  <a:txBody>
                    <a:bodyPr/>
                    <a:lstStyle/>
                    <a:p>
                      <a:endParaRPr lang="ru-RU"/>
                    </a:p>
                  </a:txBody>
                  <a:tcPr/>
                </a:tc>
                <a:tc hMerge="1">
                  <a:txBody>
                    <a:bodyPr/>
                    <a:lstStyle/>
                    <a:p>
                      <a:endParaRPr lang="ru-RU"/>
                    </a:p>
                  </a:txBody>
                  <a:tcPr/>
                </a:tc>
              </a:tr>
              <a:tr h="186591">
                <a:tc gridSpan="3">
                  <a:txBody>
                    <a:bodyPr/>
                    <a:lstStyle/>
                    <a:p>
                      <a:pPr algn="ctr">
                        <a:lnSpc>
                          <a:spcPts val="1000"/>
                        </a:lnSpc>
                        <a:spcAft>
                          <a:spcPts val="0"/>
                        </a:spcAft>
                      </a:pPr>
                      <a:r>
                        <a:rPr lang="ru-RU" sz="1500" dirty="0">
                          <a:effectLst/>
                          <a:latin typeface="Times New Roman"/>
                          <a:ea typeface="Times New Roman"/>
                        </a:rPr>
                        <a:t>(необходимо отметить одну из строк 119</a:t>
                      </a:r>
                      <a:r>
                        <a:rPr lang="ru-RU" sz="1500" dirty="0">
                          <a:effectLst/>
                          <a:latin typeface="Times New Roman"/>
                          <a:ea typeface="Times New Roman"/>
                          <a:sym typeface="Symbol"/>
                        </a:rPr>
                        <a:t></a:t>
                      </a:r>
                      <a:r>
                        <a:rPr lang="ru-RU" sz="1500" dirty="0">
                          <a:effectLst/>
                          <a:latin typeface="Times New Roman"/>
                          <a:ea typeface="Times New Roman"/>
                        </a:rPr>
                        <a:t>120)</a:t>
                      </a:r>
                      <a:endParaRPr lang="ru-RU" sz="1800" dirty="0">
                        <a:effectLst/>
                        <a:latin typeface="Times New Roman"/>
                        <a:ea typeface="Times New Roman"/>
                      </a:endParaRPr>
                    </a:p>
                  </a:txBody>
                  <a:tcPr marL="100759" marR="100759"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186591">
                <a:tc rowSpan="2">
                  <a:txBody>
                    <a:bodyPr/>
                    <a:lstStyle/>
                    <a:p>
                      <a:pPr algn="ctr">
                        <a:lnSpc>
                          <a:spcPts val="1000"/>
                        </a:lnSpc>
                        <a:spcAft>
                          <a:spcPts val="0"/>
                        </a:spcAft>
                      </a:pPr>
                      <a:r>
                        <a:rPr lang="ru-RU" sz="1500">
                          <a:effectLst/>
                          <a:latin typeface="Times New Roman"/>
                          <a:ea typeface="Times New Roman"/>
                        </a:rPr>
                        <a:t>Вопросы</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a:lnSpc>
                          <a:spcPts val="1000"/>
                        </a:lnSpc>
                        <a:spcAft>
                          <a:spcPts val="0"/>
                        </a:spcAft>
                      </a:pPr>
                      <a:r>
                        <a:rPr lang="ru-RU" sz="1500" dirty="0">
                          <a:effectLst/>
                          <a:latin typeface="Times New Roman"/>
                          <a:ea typeface="Times New Roman"/>
                        </a:rPr>
                        <a:t>№ строки</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dirty="0">
                          <a:effectLst/>
                          <a:latin typeface="Times New Roman"/>
                          <a:ea typeface="Times New Roman"/>
                        </a:rPr>
                        <a:t>Нужное </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487399">
                <a:tc vMerge="1">
                  <a:txBody>
                    <a:bodyPr/>
                    <a:lstStyle/>
                    <a:p>
                      <a:endParaRPr lang="ru-RU"/>
                    </a:p>
                  </a:txBody>
                  <a:tcPr/>
                </a:tc>
                <a:tc vMerge="1">
                  <a:txBody>
                    <a:bodyPr/>
                    <a:lstStyle/>
                    <a:p>
                      <a:endParaRPr lang="ru-RU"/>
                    </a:p>
                  </a:txBody>
                  <a:tcPr/>
                </a:tc>
                <a:tc>
                  <a:txBody>
                    <a:bodyPr/>
                    <a:lstStyle/>
                    <a:p>
                      <a:pPr algn="ctr">
                        <a:lnSpc>
                          <a:spcPts val="1000"/>
                        </a:lnSpc>
                        <a:spcAft>
                          <a:spcPts val="0"/>
                        </a:spcAft>
                      </a:pPr>
                      <a:r>
                        <a:rPr lang="ru-RU" sz="1500" dirty="0">
                          <a:effectLst/>
                          <a:latin typeface="Times New Roman"/>
                          <a:ea typeface="Times New Roman"/>
                        </a:rPr>
                        <a:t>отметить – 1</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86591">
                <a:tc>
                  <a:txBody>
                    <a:bodyPr/>
                    <a:lstStyle/>
                    <a:p>
                      <a:pPr algn="ctr">
                        <a:lnSpc>
                          <a:spcPts val="1000"/>
                        </a:lnSpc>
                        <a:spcAft>
                          <a:spcPts val="0"/>
                        </a:spcAft>
                      </a:pPr>
                      <a:r>
                        <a:rPr lang="ru-RU" sz="1500">
                          <a:effectLst/>
                          <a:latin typeface="Times New Roman"/>
                          <a:ea typeface="Times New Roman"/>
                        </a:rPr>
                        <a:t>А</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a:effectLst/>
                          <a:latin typeface="Times New Roman"/>
                          <a:ea typeface="Times New Roman"/>
                        </a:rPr>
                        <a:t>Б</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dirty="0">
                          <a:effectLst/>
                          <a:latin typeface="Times New Roman"/>
                          <a:ea typeface="Times New Roman"/>
                        </a:rPr>
                        <a:t>1</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6591">
                <a:tc>
                  <a:txBody>
                    <a:bodyPr/>
                    <a:lstStyle/>
                    <a:p>
                      <a:pPr>
                        <a:lnSpc>
                          <a:spcPts val="1000"/>
                        </a:lnSpc>
                        <a:spcAft>
                          <a:spcPts val="0"/>
                        </a:spcAft>
                      </a:pPr>
                      <a:r>
                        <a:rPr lang="ru-RU" sz="1500">
                          <a:effectLst/>
                          <a:latin typeface="Times New Roman"/>
                          <a:ea typeface="Times New Roman"/>
                        </a:rPr>
                        <a:t>круглый год</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500">
                          <a:effectLst/>
                          <a:latin typeface="Times New Roman"/>
                          <a:ea typeface="Times New Roman"/>
                        </a:rPr>
                        <a:t>1</a:t>
                      </a:r>
                      <a:r>
                        <a:rPr lang="ru-RU" sz="1500">
                          <a:effectLst/>
                          <a:latin typeface="Times New Roman"/>
                          <a:ea typeface="Times New Roman"/>
                        </a:rPr>
                        <a:t>19</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ru-RU" sz="1500" b="1" dirty="0">
                          <a:effectLst/>
                          <a:latin typeface="Times New Roman"/>
                          <a:ea typeface="Times New Roman"/>
                        </a:rPr>
                        <a:t> </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591">
                <a:tc>
                  <a:txBody>
                    <a:bodyPr/>
                    <a:lstStyle/>
                    <a:p>
                      <a:pPr>
                        <a:lnSpc>
                          <a:spcPts val="1000"/>
                        </a:lnSpc>
                        <a:spcAft>
                          <a:spcPts val="0"/>
                        </a:spcAft>
                      </a:pPr>
                      <a:r>
                        <a:rPr lang="ru-RU" sz="1500">
                          <a:effectLst/>
                          <a:latin typeface="Times New Roman"/>
                          <a:ea typeface="Times New Roman"/>
                        </a:rPr>
                        <a:t>сезонный</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en-US" sz="1500">
                          <a:effectLst/>
                          <a:latin typeface="Times New Roman"/>
                          <a:ea typeface="Times New Roman"/>
                        </a:rPr>
                        <a:t>1</a:t>
                      </a:r>
                      <a:r>
                        <a:rPr lang="ru-RU" sz="1500">
                          <a:effectLst/>
                          <a:latin typeface="Times New Roman"/>
                          <a:ea typeface="Times New Roman"/>
                        </a:rPr>
                        <a:t>20</a:t>
                      </a:r>
                      <a:endParaRPr lang="ru-RU" sz="180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000"/>
                        </a:lnSpc>
                        <a:spcAft>
                          <a:spcPts val="0"/>
                        </a:spcAft>
                      </a:pPr>
                      <a:r>
                        <a:rPr lang="ru-RU" sz="1500" b="1" dirty="0">
                          <a:effectLst/>
                          <a:latin typeface="Times New Roman"/>
                          <a:ea typeface="Times New Roman"/>
                        </a:rPr>
                        <a:t> </a:t>
                      </a:r>
                      <a:endParaRPr lang="ru-RU" sz="1800" dirty="0">
                        <a:effectLst/>
                        <a:latin typeface="Times New Roman"/>
                        <a:ea typeface="Times New Roman"/>
                      </a:endParaRPr>
                    </a:p>
                  </a:txBody>
                  <a:tcPr marL="100759" marR="1007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18" name="Прямоугольник 17"/>
          <p:cNvSpPr/>
          <p:nvPr/>
        </p:nvSpPr>
        <p:spPr>
          <a:xfrm>
            <a:off x="9002231" y="4353149"/>
            <a:ext cx="2456121" cy="1061829"/>
          </a:xfrm>
          <a:prstGeom prst="rect">
            <a:avLst/>
          </a:prstGeom>
        </p:spPr>
        <p:txBody>
          <a:bodyPr wrap="square">
            <a:spAutoFit/>
          </a:bodyPr>
          <a:lstStyle/>
          <a:p>
            <a:pPr lvl="0">
              <a:lnSpc>
                <a:spcPct val="90000"/>
              </a:lnSpc>
              <a:spcBef>
                <a:spcPts val="1000"/>
              </a:spcBef>
            </a:pPr>
            <a:r>
              <a:rPr lang="ru-RU" sz="1400" dirty="0">
                <a:solidFill>
                  <a:srgbClr val="282A2E"/>
                </a:solidFill>
              </a:rPr>
              <a:t>Для КСР, которые функционируют круглый год, респондент отмечает </a:t>
            </a:r>
            <a:r>
              <a:rPr lang="ru-RU" sz="1400" b="1" dirty="0">
                <a:solidFill>
                  <a:srgbClr val="282A2E"/>
                </a:solidFill>
              </a:rPr>
              <a:t>строку 119</a:t>
            </a:r>
            <a:r>
              <a:rPr lang="ru-RU" sz="1400" dirty="0">
                <a:solidFill>
                  <a:srgbClr val="282A2E"/>
                </a:solidFill>
              </a:rPr>
              <a:t>, для сезонных КСР - </a:t>
            </a:r>
            <a:r>
              <a:rPr lang="ru-RU" sz="1400" b="1" dirty="0">
                <a:solidFill>
                  <a:srgbClr val="282A2E"/>
                </a:solidFill>
              </a:rPr>
              <a:t>строку 120</a:t>
            </a:r>
            <a:endParaRPr lang="ru-RU" sz="1400" dirty="0">
              <a:solidFill>
                <a:srgbClr val="282A2E"/>
              </a:solidFill>
            </a:endParaRPr>
          </a:p>
        </p:txBody>
      </p:sp>
      <p:cxnSp>
        <p:nvCxnSpPr>
          <p:cNvPr id="20" name="Скругленная соединительная линия 19"/>
          <p:cNvCxnSpPr>
            <a:stCxn id="8" idx="1"/>
          </p:cNvCxnSpPr>
          <p:nvPr/>
        </p:nvCxnSpPr>
        <p:spPr>
          <a:xfrm rot="10800000">
            <a:off x="8378457" y="4637003"/>
            <a:ext cx="623774" cy="247063"/>
          </a:xfrm>
          <a:prstGeom prst="curved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6148147"/>
      </p:ext>
    </p:extLst>
  </p:cSld>
  <p:clrMapOvr>
    <a:masterClrMapping/>
  </p:clrMapOvr>
</p:sld>
</file>

<file path=ppt/theme/theme1.xml><?xml version="1.0" encoding="utf-8"?>
<a:theme xmlns:a="http://schemas.openxmlformats.org/drawingml/2006/main" name="Титульный слайд">
  <a:themeElements>
    <a:clrScheme name="Другая 1">
      <a:dk1>
        <a:srgbClr val="282A2E"/>
      </a:dk1>
      <a:lt1>
        <a:srgbClr val="FFFFFF"/>
      </a:lt1>
      <a:dk2>
        <a:srgbClr val="838383"/>
      </a:dk2>
      <a:lt2>
        <a:srgbClr val="BFBFBF"/>
      </a:lt2>
      <a:accent1>
        <a:srgbClr val="363194"/>
      </a:accent1>
      <a:accent2>
        <a:srgbClr val="E36846"/>
      </a:accent2>
      <a:accent3>
        <a:srgbClr val="346FC2"/>
      </a:accent3>
      <a:accent4>
        <a:srgbClr val="46AA98"/>
      </a:accent4>
      <a:accent5>
        <a:srgbClr val="7DBBFC"/>
      </a:accent5>
      <a:accent6>
        <a:srgbClr val="FFA970"/>
      </a:accent6>
      <a:hlink>
        <a:srgbClr val="7DBBFC"/>
      </a:hlink>
      <a:folHlink>
        <a:srgbClr val="83838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Слайд &quot;Содержание&quot;">
  <a:themeElements>
    <a:clrScheme name="Другая 1">
      <a:dk1>
        <a:srgbClr val="282A2E"/>
      </a:dk1>
      <a:lt1>
        <a:srgbClr val="FFFFFF"/>
      </a:lt1>
      <a:dk2>
        <a:srgbClr val="838383"/>
      </a:dk2>
      <a:lt2>
        <a:srgbClr val="BFBFBF"/>
      </a:lt2>
      <a:accent1>
        <a:srgbClr val="363194"/>
      </a:accent1>
      <a:accent2>
        <a:srgbClr val="E36846"/>
      </a:accent2>
      <a:accent3>
        <a:srgbClr val="346FC2"/>
      </a:accent3>
      <a:accent4>
        <a:srgbClr val="46AA98"/>
      </a:accent4>
      <a:accent5>
        <a:srgbClr val="7DBBFC"/>
      </a:accent5>
      <a:accent6>
        <a:srgbClr val="FFA970"/>
      </a:accent6>
      <a:hlink>
        <a:srgbClr val="7DBBFC"/>
      </a:hlink>
      <a:folHlink>
        <a:srgbClr val="83838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Слайды &quot;Раздел&quot;">
  <a:themeElements>
    <a:clrScheme name="Другая 1">
      <a:dk1>
        <a:srgbClr val="282A2E"/>
      </a:dk1>
      <a:lt1>
        <a:srgbClr val="FFFFFF"/>
      </a:lt1>
      <a:dk2>
        <a:srgbClr val="838383"/>
      </a:dk2>
      <a:lt2>
        <a:srgbClr val="BFBFBF"/>
      </a:lt2>
      <a:accent1>
        <a:srgbClr val="363194"/>
      </a:accent1>
      <a:accent2>
        <a:srgbClr val="E36846"/>
      </a:accent2>
      <a:accent3>
        <a:srgbClr val="346FC2"/>
      </a:accent3>
      <a:accent4>
        <a:srgbClr val="46AA98"/>
      </a:accent4>
      <a:accent5>
        <a:srgbClr val="7DBBFC"/>
      </a:accent5>
      <a:accent6>
        <a:srgbClr val="FFA970"/>
      </a:accent6>
      <a:hlink>
        <a:srgbClr val="7DBBFC"/>
      </a:hlink>
      <a:folHlink>
        <a:srgbClr val="83838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Информационные слайды">
  <a:themeElements>
    <a:clrScheme name="Другая 1">
      <a:dk1>
        <a:srgbClr val="282A2E"/>
      </a:dk1>
      <a:lt1>
        <a:srgbClr val="FFFFFF"/>
      </a:lt1>
      <a:dk2>
        <a:srgbClr val="838383"/>
      </a:dk2>
      <a:lt2>
        <a:srgbClr val="BFBFBF"/>
      </a:lt2>
      <a:accent1>
        <a:srgbClr val="363194"/>
      </a:accent1>
      <a:accent2>
        <a:srgbClr val="E36846"/>
      </a:accent2>
      <a:accent3>
        <a:srgbClr val="346FC2"/>
      </a:accent3>
      <a:accent4>
        <a:srgbClr val="46AA98"/>
      </a:accent4>
      <a:accent5>
        <a:srgbClr val="7DBBFC"/>
      </a:accent5>
      <a:accent6>
        <a:srgbClr val="FFA970"/>
      </a:accent6>
      <a:hlink>
        <a:srgbClr val="7DBBFC"/>
      </a:hlink>
      <a:folHlink>
        <a:srgbClr val="83838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Пустой слайд">
  <a:themeElements>
    <a:clrScheme name="Другая 1">
      <a:dk1>
        <a:srgbClr val="282A2E"/>
      </a:dk1>
      <a:lt1>
        <a:srgbClr val="FFFFFF"/>
      </a:lt1>
      <a:dk2>
        <a:srgbClr val="838383"/>
      </a:dk2>
      <a:lt2>
        <a:srgbClr val="BFBFBF"/>
      </a:lt2>
      <a:accent1>
        <a:srgbClr val="363194"/>
      </a:accent1>
      <a:accent2>
        <a:srgbClr val="E36846"/>
      </a:accent2>
      <a:accent3>
        <a:srgbClr val="346FC2"/>
      </a:accent3>
      <a:accent4>
        <a:srgbClr val="46AA98"/>
      </a:accent4>
      <a:accent5>
        <a:srgbClr val="7DBBFC"/>
      </a:accent5>
      <a:accent6>
        <a:srgbClr val="FFA970"/>
      </a:accent6>
      <a:hlink>
        <a:srgbClr val="7DBBFC"/>
      </a:hlink>
      <a:folHlink>
        <a:srgbClr val="83838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1283</TotalTime>
  <Words>4090</Words>
  <Application>Microsoft Office PowerPoint</Application>
  <PresentationFormat>Широкоэкранный</PresentationFormat>
  <Paragraphs>911</Paragraphs>
  <Slides>32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5</vt:i4>
      </vt:variant>
      <vt:variant>
        <vt:lpstr>Заголовки слайдов</vt:lpstr>
      </vt:variant>
      <vt:variant>
        <vt:i4>32</vt:i4>
      </vt:variant>
    </vt:vector>
  </HeadingPairs>
  <TitlesOfParts>
    <vt:vector size="43" baseType="lpstr">
      <vt:lpstr>Arial Unicode MS</vt:lpstr>
      <vt:lpstr>Arial</vt:lpstr>
      <vt:lpstr>Arial Black</vt:lpstr>
      <vt:lpstr>Calibri</vt:lpstr>
      <vt:lpstr>Symbol</vt:lpstr>
      <vt:lpstr>Times New Roman</vt:lpstr>
      <vt:lpstr>Титульный слайд</vt:lpstr>
      <vt:lpstr>Слайд "Содержание"</vt:lpstr>
      <vt:lpstr>Слайды "Раздел"</vt:lpstr>
      <vt:lpstr>Информационные слайды</vt:lpstr>
      <vt:lpstr>Пустой слайд</vt:lpstr>
      <vt:lpstr>О ПОРЯДКЕ ЗАПОЛНЕНИЯ  ФОРМЫ № 1-КСР</vt:lpstr>
      <vt:lpstr>Презентация PowerPoint</vt:lpstr>
      <vt:lpstr>1</vt:lpstr>
      <vt:lpstr>КАТЕГОРИИ РЕСПОНДЕНТОВ</vt:lpstr>
      <vt:lpstr>ПОРЯДОК ПРЕДОСТАВЛЕНИЯ ФОРМЫ № 1-КСР</vt:lpstr>
      <vt:lpstr>ЕСЛИ КСР НЕ РАБОТАЛО ИЛИ РАБОТАЛО НЕПОЛНЫЙ ГОД</vt:lpstr>
      <vt:lpstr>1</vt:lpstr>
      <vt:lpstr>Раздел 1. ОБЩИЕ СВЕДЕНИЯ О КОЛЛЕКТИВНОМ СРЕДСТВЕ РАЗМЕЩЕНИЯ</vt:lpstr>
      <vt:lpstr>Раздел 1. ОБЩИЕ СВЕДЕНИЯ О КОЛЛЕКТИВНОМ СРЕДСТВЕ РАЗМЕЩЕНИЯ</vt:lpstr>
      <vt:lpstr>Раздел 1. ОБЩИЕ СВЕДЕНИЯ О КОЛЛЕКТИВНОМ СРЕДСТВЕ РАЗМЕЩЕНИЯ</vt:lpstr>
      <vt:lpstr>2</vt:lpstr>
      <vt:lpstr>Раздел 2. НОМЕРНОЙ ФОНД</vt:lpstr>
      <vt:lpstr>Раздел 2. НОМЕРНОЙ ФОНД</vt:lpstr>
      <vt:lpstr>3</vt:lpstr>
      <vt:lpstr>Раздел 3. СВЕДЕНИЯ О РАЗМЕЩЕННЫХ ЛИЦАХ</vt:lpstr>
      <vt:lpstr>Раздел 3. СВЕДЕНИЯ О РАЗМЕЩЕННЫХ ЛИЦАХ</vt:lpstr>
      <vt:lpstr>Раздел 3. СВЕДЕНИЯ О РАЗМЕЩЕННЫХ ЛИЦАХ</vt:lpstr>
      <vt:lpstr>Раздел 3. СВЕДЕНИЯ О РАЗМЕЩЕННЫХ ЛИЦАХ</vt:lpstr>
      <vt:lpstr>Раздел 3. СВЕДЕНИЯ О РАЗМЕЩЕННЫХ ЛИЦАХ</vt:lpstr>
      <vt:lpstr>4</vt:lpstr>
      <vt:lpstr>Раздел 4. РАСПРЕДЕЛЕНИЕ ЧИСЛЕННОСТИ РАЗМЕЩЕННЫХ ЛИЦ ПО ЦЕЛЯМ ПОЕЗДОК, ЧЕЛОВЕК</vt:lpstr>
      <vt:lpstr>Раздел 4. РАСПРЕДЕЛЕНИЕ ЧИСЛЕННОСТИ РАЗМЕЩЕННЫХ ЛИЦ ПО ЦЕЛЯМ ПОЕЗДОК, ЧЕЛОВЕК</vt:lpstr>
      <vt:lpstr>Раздел 4. РАСПРЕДЕЛЕНИЕ ЧИСЛЕННОСТИ РАЗМЕЩЕННЫХ ЛИЦ ПО ЦЕЛЯМ ПОЕЗДОК, ЧЕЛОВЕК</vt:lpstr>
      <vt:lpstr>Раздел 5. РАСПРЕДЕЛЕНИЕ ЧИСЛЕННОСТИ РАЗМЕЩЕННЫХ ЛИЦ ПО ПРОДОЛЖИТЕЛЬНОСТИ ПРЕБЫВАНИЯ, ЧЕЛОВЕК</vt:lpstr>
      <vt:lpstr>5</vt:lpstr>
      <vt:lpstr>Раздел 6. ОСНОВНЫЕ ПОКАЗАТЕЛИ ФИНАНСОВО-ХОЗЯЙСТВЕННОЙ ДЕЯТЕЛЬНОСТИ, ТЫСЯЧ РУБЛЕЙ</vt:lpstr>
      <vt:lpstr>Раздел 6. ОСНОВНЫЕ ПОКАЗАТЕЛИ ФИНАНСОВО-ХОЗЯЙСТВЕННОЙ ДЕЯТЕЛЬНОСТИ, ТЫСЯЧ РУБЛЕЙ</vt:lpstr>
      <vt:lpstr>Раздел 6. ОСНОВНЫЕ ПОКАЗАТЕЛИ ФИНАНСОВО-ХОЗЯЙСТВЕННОЙ ДЕЯТЕЛЬНОСТИ, ТЫСЯЧ РУБЛЕЙ</vt:lpstr>
      <vt:lpstr>6</vt:lpstr>
      <vt:lpstr>Раздел 7. СВЕДЕНИЯ О ПЕРСОНАЛЕ</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Шаблон презентации</dc:title>
  <dc:creator>Токарева Екатерина Дмитриевна</dc:creator>
  <cp:lastModifiedBy>Пользователь Windows</cp:lastModifiedBy>
  <cp:revision>52</cp:revision>
  <dcterms:created xsi:type="dcterms:W3CDTF">2023-12-06T11:24:07Z</dcterms:created>
  <dcterms:modified xsi:type="dcterms:W3CDTF">2025-07-31T14:28:25Z</dcterms:modified>
</cp:coreProperties>
</file>